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65" r:id="rId2"/>
    <p:sldId id="293" r:id="rId3"/>
    <p:sldId id="294" r:id="rId4"/>
    <p:sldId id="295" r:id="rId5"/>
    <p:sldId id="296" r:id="rId6"/>
    <p:sldId id="297" r:id="rId7"/>
    <p:sldId id="298" r:id="rId8"/>
    <p:sldId id="299" r:id="rId9"/>
    <p:sldId id="321" r:id="rId10"/>
    <p:sldId id="320" r:id="rId11"/>
    <p:sldId id="314" r:id="rId12"/>
    <p:sldId id="301" r:id="rId13"/>
    <p:sldId id="302" r:id="rId14"/>
    <p:sldId id="303" r:id="rId15"/>
    <p:sldId id="304" r:id="rId16"/>
    <p:sldId id="313" r:id="rId17"/>
    <p:sldId id="312" r:id="rId18"/>
    <p:sldId id="315" r:id="rId19"/>
    <p:sldId id="307" r:id="rId20"/>
    <p:sldId id="308" r:id="rId21"/>
    <p:sldId id="319" r:id="rId22"/>
    <p:sldId id="316" r:id="rId23"/>
    <p:sldId id="317" r:id="rId24"/>
    <p:sldId id="318" r:id="rId25"/>
    <p:sldId id="264" r:id="rId26"/>
  </p:sldIdLst>
  <p:sldSz cx="9144000" cy="6858000" type="screen4x3"/>
  <p:notesSz cx="6858000" cy="9945688"/>
  <p:custDataLst>
    <p:tags r:id="rId29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3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296D7"/>
    <a:srgbClr val="333366"/>
    <a:srgbClr val="5990D6"/>
    <a:srgbClr val="EFF4F9"/>
    <a:srgbClr val="C6D9F1"/>
    <a:srgbClr val="4F81BD"/>
    <a:srgbClr val="00CC00"/>
    <a:srgbClr val="007000"/>
    <a:srgbClr val="FFFFFF"/>
    <a:srgbClr val="5E93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82" autoAdjust="0"/>
    <p:restoredTop sz="94660" autoAdjust="0"/>
  </p:normalViewPr>
  <p:slideViewPr>
    <p:cSldViewPr snapToGrid="0">
      <p:cViewPr varScale="1">
        <p:scale>
          <a:sx n="54" d="100"/>
          <a:sy n="54" d="100"/>
        </p:scale>
        <p:origin x="163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-2040" y="-90"/>
      </p:cViewPr>
      <p:guideLst>
        <p:guide orient="horz" pos="3133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FE31D6-EB43-44B2-BAD0-26E319F21315}" type="datetimeFigureOut">
              <a:rPr lang="ru-RU" smtClean="0"/>
              <a:pPr/>
              <a:t>17.10.2024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8E2C56-0D91-47A8-8A71-009028EAA6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065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DA132-4A20-4920-99B2-1A2FC474017B}" type="datetimeFigureOut">
              <a:rPr lang="ru-RU" smtClean="0"/>
              <a:pPr/>
              <a:t>17.10.2024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FC0CA4-D6BC-4557-A6BE-8B365C049B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23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/>
          <p:cNvSpPr/>
          <p:nvPr userDrawn="1"/>
        </p:nvSpPr>
        <p:spPr>
          <a:xfrm>
            <a:off x="0" y="-1"/>
            <a:ext cx="9144000" cy="251617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 userDrawn="1"/>
        </p:nvSpPr>
        <p:spPr>
          <a:xfrm>
            <a:off x="0" y="1944822"/>
            <a:ext cx="9144000" cy="409030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 userDrawn="1"/>
        </p:nvSpPr>
        <p:spPr>
          <a:xfrm>
            <a:off x="-1" y="2516174"/>
            <a:ext cx="9143999" cy="292616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26000">
                <a:schemeClr val="accent1">
                  <a:lumMod val="45000"/>
                  <a:lumOff val="55000"/>
                </a:schemeClr>
              </a:gs>
              <a:gs pos="54000">
                <a:schemeClr val="tx2">
                  <a:lumMod val="60000"/>
                  <a:lumOff val="40000"/>
                </a:schemeClr>
              </a:gs>
              <a:gs pos="99457">
                <a:srgbClr val="F1F5FA"/>
              </a:gs>
              <a:gs pos="81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51" name="Прямоугольник 50"/>
          <p:cNvSpPr/>
          <p:nvPr userDrawn="1"/>
        </p:nvSpPr>
        <p:spPr>
          <a:xfrm>
            <a:off x="88900" y="1599221"/>
            <a:ext cx="9144000" cy="288882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 userDrawn="1"/>
        </p:nvSpPr>
        <p:spPr>
          <a:xfrm>
            <a:off x="0" y="5802345"/>
            <a:ext cx="9144000" cy="105565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-3" y="3710735"/>
            <a:ext cx="9144001" cy="522000"/>
          </a:xfrm>
        </p:spPr>
        <p:txBody>
          <a:bodyPr>
            <a:noAutofit/>
          </a:bodyPr>
          <a:lstStyle>
            <a:lvl1pPr algn="l">
              <a:buNone/>
              <a:defRPr sz="3000" baseline="0">
                <a:solidFill>
                  <a:srgbClr val="EFF4F9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Тема «»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142830"/>
            <a:ext cx="9144001" cy="98488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11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Федеральное государственное бюджетное образовательное учреждение</a:t>
            </a:r>
          </a:p>
          <a:p>
            <a:pPr algn="ctr"/>
            <a:r>
              <a:rPr lang="ru-RU" sz="11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высшего профессионального образования</a:t>
            </a:r>
          </a:p>
          <a:p>
            <a:pPr algn="ctr"/>
            <a:r>
              <a:rPr lang="ru-RU" sz="18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«Владивостокский государственный университет</a:t>
            </a:r>
          </a:p>
          <a:p>
            <a:pPr algn="ctr"/>
            <a:r>
              <a:rPr lang="ru-RU" sz="18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экономики и сервиса»</a:t>
            </a:r>
          </a:p>
        </p:txBody>
      </p:sp>
      <p:sp>
        <p:nvSpPr>
          <p:cNvPr id="23" name="Текст 17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6167476"/>
            <a:ext cx="9144000" cy="690524"/>
          </a:xfrm>
          <a:noFill/>
          <a:ln w="12700">
            <a:noFill/>
            <a:miter lim="800000"/>
          </a:ln>
        </p:spPr>
        <p:txBody>
          <a:bodyPr anchor="ctr" anchorCtr="0">
            <a:noAutofit/>
          </a:bodyPr>
          <a:lstStyle>
            <a:lvl1pPr algn="ctr">
              <a:buNone/>
              <a:defRPr sz="1400" baseline="0">
                <a:solidFill>
                  <a:srgbClr val="6296D7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Город </a:t>
            </a:r>
            <a:endParaRPr lang="en-US" dirty="0"/>
          </a:p>
          <a:p>
            <a:pPr lvl="0"/>
            <a:r>
              <a:rPr lang="ru-RU" dirty="0"/>
              <a:t>Год </a:t>
            </a:r>
          </a:p>
        </p:txBody>
      </p:sp>
      <p:sp>
        <p:nvSpPr>
          <p:cNvPr id="19" name="Текст 17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570605"/>
            <a:ext cx="9144000" cy="309600"/>
          </a:xfrm>
        </p:spPr>
        <p:txBody>
          <a:bodyPr>
            <a:noAutofit/>
          </a:bodyPr>
          <a:lstStyle>
            <a:lvl1pPr algn="l">
              <a:buNone/>
              <a:defRPr sz="18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Кафедра «»</a:t>
            </a:r>
          </a:p>
        </p:txBody>
      </p:sp>
      <p:sp>
        <p:nvSpPr>
          <p:cNvPr id="20" name="Текст 17"/>
          <p:cNvSpPr>
            <a:spLocks noGrp="1"/>
          </p:cNvSpPr>
          <p:nvPr>
            <p:ph type="body" sz="quarter" idx="12" hasCustomPrompt="1"/>
          </p:nvPr>
        </p:nvSpPr>
        <p:spPr>
          <a:xfrm>
            <a:off x="-1" y="1944822"/>
            <a:ext cx="9144000" cy="399600"/>
          </a:xfrm>
          <a:solidFill>
            <a:schemeClr val="bg1">
              <a:alpha val="0"/>
            </a:schemeClr>
          </a:solidFill>
        </p:spPr>
        <p:txBody>
          <a:bodyPr>
            <a:noAutofit/>
          </a:bodyPr>
          <a:lstStyle>
            <a:lvl1pPr algn="l">
              <a:buNone/>
              <a:defRPr sz="22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Курс «»</a:t>
            </a:r>
          </a:p>
        </p:txBody>
      </p:sp>
      <p:sp>
        <p:nvSpPr>
          <p:cNvPr id="22" name="Текст 17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5447226"/>
            <a:ext cx="9144000" cy="309600"/>
          </a:xfrm>
        </p:spPr>
        <p:txBody>
          <a:bodyPr>
            <a:noAutofit/>
          </a:bodyPr>
          <a:lstStyle>
            <a:lvl1pPr algn="r">
              <a:buNone/>
              <a:defRPr sz="18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Автор</a:t>
            </a:r>
          </a:p>
        </p:txBody>
      </p:sp>
      <p:cxnSp>
        <p:nvCxnSpPr>
          <p:cNvPr id="46" name="Прямая соединительная линия 45"/>
          <p:cNvCxnSpPr/>
          <p:nvPr userDrawn="1"/>
        </p:nvCxnSpPr>
        <p:spPr>
          <a:xfrm>
            <a:off x="0" y="2516175"/>
            <a:ext cx="9144000" cy="1588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 userDrawn="1"/>
        </p:nvCxnSpPr>
        <p:spPr>
          <a:xfrm>
            <a:off x="-1" y="5805878"/>
            <a:ext cx="9144000" cy="1588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0" descr="blue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934" y="163018"/>
            <a:ext cx="500027" cy="1064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48734" y="6274800"/>
            <a:ext cx="7831666" cy="583200"/>
          </a:xfrm>
          <a:prstGeom prst="rect">
            <a:avLst/>
          </a:prstGeom>
          <a:solidFill>
            <a:srgbClr val="C6D9F1"/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ru-RU" sz="1000" dirty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26" name="Текст 25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9144000" cy="655200"/>
          </a:xfrm>
          <a:solidFill>
            <a:schemeClr val="tx2">
              <a:lumMod val="20000"/>
              <a:lumOff val="80000"/>
              <a:alpha val="75000"/>
            </a:schemeClr>
          </a:solidFill>
          <a:ln w="12700">
            <a:noFill/>
            <a:miter lim="800000"/>
          </a:ln>
        </p:spPr>
        <p:txBody>
          <a:bodyPr anchor="ctr" anchorCtr="0">
            <a:normAutofit/>
          </a:bodyPr>
          <a:lstStyle>
            <a:lvl1pPr algn="ctr">
              <a:buNone/>
              <a:defRPr sz="2400" b="1" i="0" baseline="0">
                <a:solidFill>
                  <a:srgbClr val="33336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dirty="0"/>
              <a:t>Название слайда</a:t>
            </a: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5" hasCustomPrompt="1"/>
          </p:nvPr>
        </p:nvSpPr>
        <p:spPr>
          <a:xfrm>
            <a:off x="628597" y="914400"/>
            <a:ext cx="7886808" cy="5105399"/>
          </a:xfrm>
        </p:spPr>
        <p:txBody>
          <a:bodyPr>
            <a:normAutofit/>
          </a:bodyPr>
          <a:lstStyle>
            <a:lvl1pPr marL="0" indent="0" algn="just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sz="2000" dirty="0">
                <a:solidFill>
                  <a:schemeClr val="tx1"/>
                </a:solidFill>
              </a:rPr>
              <a:t>Текст слайда</a:t>
            </a:r>
            <a:endParaRPr lang="ru-RU" dirty="0"/>
          </a:p>
        </p:txBody>
      </p:sp>
      <p:pic>
        <p:nvPicPr>
          <p:cNvPr id="12" name="Picture 20" descr="blue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6280981"/>
            <a:ext cx="270934" cy="57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со сжатием рисунк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56533" y="6274800"/>
            <a:ext cx="7815400" cy="583200"/>
          </a:xfrm>
        </p:spPr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39732" cy="5104800"/>
          </a:xfrm>
        </p:spPr>
        <p:txBody>
          <a:bodyPr/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/>
            </a:lvl2pPr>
            <a:lvl3pPr>
              <a:defRPr/>
            </a:lvl3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69732" y="914400"/>
            <a:ext cx="3247200" cy="5104800"/>
          </a:xfrm>
        </p:spPr>
        <p:txBody>
          <a:bodyPr>
            <a:normAutofit/>
          </a:bodyPr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5669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без сжати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70400" y="914400"/>
            <a:ext cx="3247200" cy="510479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4435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(без сжатия)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3877200" y="914399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630000" y="910801"/>
            <a:ext cx="3247200" cy="510479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5055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630000" y="914400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6" name="Текст 4"/>
          <p:cNvSpPr>
            <a:spLocks noGrp="1"/>
          </p:cNvSpPr>
          <p:nvPr>
            <p:ph type="body" sz="quarter" idx="12" hasCustomPrompt="1"/>
          </p:nvPr>
        </p:nvSpPr>
        <p:spPr>
          <a:xfrm>
            <a:off x="628200" y="4487334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8" name="Объект 7"/>
          <p:cNvSpPr>
            <a:spLocks noGrp="1"/>
          </p:cNvSpPr>
          <p:nvPr>
            <p:ph sz="quarter" idx="13" hasCustomPrompt="1"/>
          </p:nvPr>
        </p:nvSpPr>
        <p:spPr>
          <a:xfrm>
            <a:off x="628650" y="2557462"/>
            <a:ext cx="7887150" cy="1929872"/>
          </a:xfrm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pPr lvl="0"/>
            <a:r>
              <a:rPr lang="ru-RU" dirty="0"/>
              <a:t>Содержимое (рисунок, диаграмма, таблица и т.д.)</a:t>
            </a:r>
          </a:p>
        </p:txBody>
      </p:sp>
    </p:spTree>
    <p:extLst>
      <p:ext uri="{BB962C8B-B14F-4D97-AF65-F5344CB8AC3E}">
        <p14:creationId xmlns:p14="http://schemas.microsoft.com/office/powerpoint/2010/main" val="2215679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9022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аблица 4"/>
          <p:cNvSpPr>
            <a:spLocks noGrp="1"/>
          </p:cNvSpPr>
          <p:nvPr>
            <p:ph type="tbl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03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12263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 за внимание!"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3000">
              <a:schemeClr val="accent1">
                <a:lumMod val="45000"/>
                <a:lumOff val="55000"/>
              </a:schemeClr>
            </a:gs>
            <a:gs pos="5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green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9936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gradFill flip="none" rotWithShape="1">
            <a:gsLst>
              <a:gs pos="99457">
                <a:schemeClr val="tx2">
                  <a:lumMod val="20000"/>
                  <a:lumOff val="80000"/>
                </a:schemeClr>
              </a:gs>
              <a:gs pos="71739">
                <a:schemeClr val="tx2">
                  <a:lumMod val="40000"/>
                  <a:lumOff val="60000"/>
                </a:schemeClr>
              </a:gs>
              <a:gs pos="34800">
                <a:schemeClr val="tx2">
                  <a:lumMod val="40000"/>
                  <a:lumOff val="60000"/>
                </a:schemeClr>
              </a:gs>
              <a:gs pos="0">
                <a:schemeClr val="tx2">
                  <a:lumMod val="20000"/>
                  <a:lumOff val="80000"/>
                </a:schemeClr>
              </a:gs>
              <a:gs pos="53000">
                <a:schemeClr val="tx2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4560902"/>
            <a:ext cx="9144000" cy="1424007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2552688"/>
            <a:ext cx="9144000" cy="617499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2479662"/>
            <a:ext cx="9144000" cy="70788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Спасибо за внимание!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560903"/>
            <a:ext cx="9144000" cy="1424018"/>
          </a:xfrm>
        </p:spPr>
        <p:txBody>
          <a:bodyPr>
            <a:normAutofit/>
          </a:bodyPr>
          <a:lstStyle>
            <a:lvl1pPr algn="ctr">
              <a:buNone/>
              <a:defRPr sz="18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Координаты: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AEE8CE-C0F3-40DE-BFA2-93A33D49F186}" type="datetimeFigureOut">
              <a:rPr lang="ru-RU" smtClean="0"/>
              <a:pPr/>
              <a:t>17.10.2024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755E863-A735-407E-A4D0-85E7DB194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5"/>
          <p:cNvSpPr txBox="1">
            <a:spLocks/>
          </p:cNvSpPr>
          <p:nvPr userDrawn="1"/>
        </p:nvSpPr>
        <p:spPr>
          <a:xfrm>
            <a:off x="0" y="6274800"/>
            <a:ext cx="457200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55200"/>
          </a:xfrm>
          <a:prstGeom prst="rect">
            <a:avLst/>
          </a:prstGeom>
          <a:solidFill>
            <a:schemeClr val="tx2">
              <a:lumMod val="20000"/>
              <a:lumOff val="8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Название слайда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000" y="914400"/>
            <a:ext cx="7887600" cy="510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57200" y="6274800"/>
            <a:ext cx="7823199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z="1000" dirty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</a:p>
        </p:txBody>
      </p:sp>
      <p:pic>
        <p:nvPicPr>
          <p:cNvPr id="7" name="Picture 20" descr="bluelogo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6280981"/>
            <a:ext cx="270934" cy="57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Номер слайда 1"/>
          <p:cNvSpPr txBox="1">
            <a:spLocks/>
          </p:cNvSpPr>
          <p:nvPr userDrawn="1"/>
        </p:nvSpPr>
        <p:spPr>
          <a:xfrm>
            <a:off x="8263467" y="6277012"/>
            <a:ext cx="880532" cy="5809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 anchorCtr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5CC8CE-4B5A-42E3-9A0D-77A4F70F0A95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7" r:id="rId3"/>
    <p:sldLayoutId id="2147483658" r:id="rId4"/>
    <p:sldLayoutId id="2147483660" r:id="rId5"/>
    <p:sldLayoutId id="2147483659" r:id="rId6"/>
    <p:sldLayoutId id="2147483661" r:id="rId7"/>
    <p:sldLayoutId id="2147483662" r:id="rId8"/>
    <p:sldLayoutId id="2147483663" r:id="rId9"/>
    <p:sldLayoutId id="2147483656" r:id="rId10"/>
    <p:sldLayoutId id="2147483664" r:id="rId11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lang="ru-RU" sz="2400" b="1" i="0" kern="1200" baseline="0" dirty="0">
          <a:solidFill>
            <a:srgbClr val="333366"/>
          </a:solidFill>
          <a:latin typeface="Arial" pitchFamily="34" charset="0"/>
          <a:ea typeface="+mn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>
          <a:xfrm>
            <a:off x="165463" y="3595349"/>
            <a:ext cx="8900160" cy="522000"/>
          </a:xfrm>
        </p:spPr>
        <p:txBody>
          <a:bodyPr/>
          <a:lstStyle/>
          <a:p>
            <a:pPr marL="0" indent="0" algn="l"/>
            <a:r>
              <a:rPr lang="ru-RU" dirty="0"/>
              <a:t>Тема 3. Тактические аспекты управления корпоративными финансами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5"/>
          </p:nvPr>
        </p:nvSpPr>
        <p:spPr>
          <a:xfrm>
            <a:off x="0" y="6167476"/>
            <a:ext cx="9144000" cy="690524"/>
          </a:xfrm>
        </p:spPr>
        <p:txBody>
          <a:bodyPr/>
          <a:lstStyle/>
          <a:p>
            <a:r>
              <a:rPr lang="ru-RU" sz="1600" dirty="0"/>
              <a:t>Владивосток</a:t>
            </a:r>
          </a:p>
          <a:p>
            <a:r>
              <a:rPr lang="ru-RU" sz="1600" dirty="0" smtClean="0"/>
              <a:t>2024</a:t>
            </a:r>
            <a:endParaRPr lang="ru-RU" sz="16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1"/>
          </p:nvPr>
        </p:nvSpPr>
        <p:spPr>
          <a:xfrm>
            <a:off x="0" y="1635222"/>
            <a:ext cx="9144000" cy="309600"/>
          </a:xfrm>
        </p:spPr>
        <p:txBody>
          <a:bodyPr/>
          <a:lstStyle/>
          <a:p>
            <a:r>
              <a:rPr lang="ru-RU" sz="2000" dirty="0"/>
              <a:t>Кафедра экономики и управления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>
          <a:solidFill>
            <a:schemeClr val="bg1">
              <a:alpha val="0"/>
            </a:schemeClr>
          </a:solidFill>
        </p:spPr>
        <p:txBody>
          <a:bodyPr/>
          <a:lstStyle/>
          <a:p>
            <a:r>
              <a:rPr lang="ru-RU" dirty="0"/>
              <a:t>Дисциплина «Корпоративные финансы»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4"/>
          </p:nvPr>
        </p:nvSpPr>
        <p:spPr>
          <a:xfrm>
            <a:off x="43543" y="5458276"/>
            <a:ext cx="9144000" cy="309600"/>
          </a:xfrm>
        </p:spPr>
        <p:txBody>
          <a:bodyPr/>
          <a:lstStyle/>
          <a:p>
            <a:r>
              <a:rPr lang="ru-RU" dirty="0"/>
              <a:t>Автор  </a:t>
            </a:r>
            <a:r>
              <a:rPr lang="ru-RU" dirty="0" err="1"/>
              <a:t>д.э.н</a:t>
            </a:r>
            <a:r>
              <a:rPr lang="ru-RU" dirty="0"/>
              <a:t>., проф. </a:t>
            </a:r>
            <a:r>
              <a:rPr lang="ru-RU" dirty="0" err="1"/>
              <a:t>В.В.Савалей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404664"/>
            <a:ext cx="80648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</a:rPr>
              <a:t>Тактические аспекты управления корпоративными финансами</a:t>
            </a:r>
          </a:p>
        </p:txBody>
      </p:sp>
      <p:sp>
        <p:nvSpPr>
          <p:cNvPr id="3" name="Стрелка вниз 2"/>
          <p:cNvSpPr/>
          <p:nvPr/>
        </p:nvSpPr>
        <p:spPr>
          <a:xfrm>
            <a:off x="4355976" y="1556792"/>
            <a:ext cx="288032" cy="9361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39552" y="2708920"/>
            <a:ext cx="8352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7030A0"/>
                </a:solidFill>
              </a:rPr>
              <a:t>Управление рентабельностью и активами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7544" y="3717032"/>
            <a:ext cx="410445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ru-RU" sz="2200" b="1" i="1" dirty="0"/>
              <a:t> Обеспечение прибыльности финансово-хозяйственной деятельности</a:t>
            </a:r>
          </a:p>
          <a:p>
            <a:pPr>
              <a:buFontTx/>
              <a:buChar char="-"/>
            </a:pPr>
            <a:r>
              <a:rPr lang="ru-RU" sz="2200" b="1" i="1" dirty="0"/>
              <a:t> Достижение заданного уровня  экономического роста и рентабельности капитала собственников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2040" y="3717032"/>
            <a:ext cx="421196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ru-RU" sz="2200" b="1" i="1" dirty="0"/>
              <a:t> Оптимизация структуры (состава) активов</a:t>
            </a:r>
          </a:p>
          <a:p>
            <a:pPr>
              <a:buFontTx/>
              <a:buChar char="-"/>
            </a:pPr>
            <a:r>
              <a:rPr lang="ru-RU" sz="2200" b="1" i="1" dirty="0"/>
              <a:t> Выбор модели финансирования оборотных активов </a:t>
            </a:r>
          </a:p>
          <a:p>
            <a:pPr>
              <a:buFontTx/>
              <a:buChar char="-"/>
            </a:pPr>
            <a:r>
              <a:rPr lang="ru-RU" sz="2200" b="1" i="1" dirty="0"/>
              <a:t> Оптимизация операционного и финансового циклов </a:t>
            </a:r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3491880" y="3140968"/>
            <a:ext cx="864096" cy="576064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6444208" y="3140968"/>
            <a:ext cx="0" cy="576064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5600" y="0"/>
            <a:ext cx="8788400" cy="4290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C00000"/>
                </a:solidFill>
              </a:rPr>
              <a:t>Экономический рост и показатели рентабельности </a:t>
            </a:r>
            <a:endParaRPr lang="ru-RU" sz="2200" dirty="0">
              <a:solidFill>
                <a:srgbClr val="C00000"/>
              </a:solidFill>
            </a:endParaRPr>
          </a:p>
          <a:p>
            <a:r>
              <a:rPr lang="ru-RU" sz="2200" b="1" dirty="0"/>
              <a:t> </a:t>
            </a:r>
            <a:endParaRPr lang="ru-RU" sz="2200" dirty="0"/>
          </a:p>
          <a:p>
            <a:pPr indent="263525"/>
            <a:r>
              <a:rPr lang="ru-RU" sz="2200" b="1" dirty="0"/>
              <a:t>Экономический рост компании </a:t>
            </a:r>
            <a:r>
              <a:rPr lang="ru-RU" sz="2200" dirty="0"/>
              <a:t>(ЭР) определяется приростом собственного капитала компании (</a:t>
            </a:r>
            <a:r>
              <a:rPr lang="en-US" sz="2200" dirty="0"/>
              <a:t>C</a:t>
            </a:r>
            <a:r>
              <a:rPr lang="ru-RU" sz="2200" dirty="0"/>
              <a:t>К) </a:t>
            </a:r>
            <a:r>
              <a:rPr lang="ru-RU" sz="2200" dirty="0" smtClean="0"/>
              <a:t>по итогам отчетного года.</a:t>
            </a:r>
          </a:p>
          <a:p>
            <a:pPr indent="263525"/>
            <a:r>
              <a:rPr lang="ru-RU" sz="2200" dirty="0" smtClean="0"/>
              <a:t>Основным источником прироста СК является реинвестированная прибыль  </a:t>
            </a:r>
            <a:r>
              <a:rPr lang="ru-RU" sz="2200" dirty="0"/>
              <a:t>(РП), т.е. </a:t>
            </a:r>
            <a:r>
              <a:rPr lang="ru-RU" sz="2200" dirty="0" smtClean="0"/>
              <a:t>прибыль, полученная </a:t>
            </a:r>
            <a:r>
              <a:rPr lang="ru-RU" sz="2200" dirty="0"/>
              <a:t>в отчетном периоде и </a:t>
            </a:r>
            <a:r>
              <a:rPr lang="ru-RU" sz="2200" dirty="0" smtClean="0"/>
              <a:t>направленная на </a:t>
            </a:r>
            <a:r>
              <a:rPr lang="ru-RU" sz="2200" dirty="0"/>
              <a:t>развитие </a:t>
            </a:r>
            <a:r>
              <a:rPr lang="ru-RU" sz="2200" dirty="0" smtClean="0"/>
              <a:t>компании.</a:t>
            </a:r>
          </a:p>
          <a:p>
            <a:pPr indent="263525"/>
            <a:r>
              <a:rPr lang="ru-RU" sz="2200" dirty="0" smtClean="0"/>
              <a:t>Отношение величины реинвестированной прибыли к размеру собственного капитала, имевшемуся у компании на начало года, характеризует внутренний темп экономического роста:</a:t>
            </a:r>
            <a:endParaRPr lang="ru-RU" sz="2200" dirty="0"/>
          </a:p>
          <a:p>
            <a:pPr>
              <a:lnSpc>
                <a:spcPct val="80000"/>
              </a:lnSpc>
            </a:pPr>
            <a:r>
              <a:rPr lang="ru-RU" sz="2200" b="1" dirty="0"/>
              <a:t>                                                   </a:t>
            </a:r>
            <a:r>
              <a:rPr lang="ru-RU" sz="2200" b="1" dirty="0" smtClean="0"/>
              <a:t>   РП                </a:t>
            </a:r>
            <a:endParaRPr lang="ru-RU" sz="2200" b="1" dirty="0"/>
          </a:p>
          <a:p>
            <a:pPr>
              <a:lnSpc>
                <a:spcPct val="80000"/>
              </a:lnSpc>
            </a:pPr>
            <a:r>
              <a:rPr lang="ru-RU" sz="2200" b="1" dirty="0"/>
              <a:t>                                </a:t>
            </a:r>
            <a:r>
              <a:rPr lang="ru-RU" sz="2200" b="1" dirty="0" smtClean="0"/>
              <a:t>ВТЭР </a:t>
            </a:r>
            <a:r>
              <a:rPr lang="ru-RU" sz="2200" b="1" dirty="0"/>
              <a:t>=       ---------- </a:t>
            </a:r>
            <a:r>
              <a:rPr lang="ru-RU" sz="2200" dirty="0"/>
              <a:t>х</a:t>
            </a:r>
            <a:r>
              <a:rPr lang="ru-RU" sz="2200" b="1" dirty="0"/>
              <a:t> 100% .</a:t>
            </a:r>
          </a:p>
          <a:p>
            <a:pPr>
              <a:lnSpc>
                <a:spcPct val="80000"/>
              </a:lnSpc>
            </a:pPr>
            <a:r>
              <a:rPr lang="ru-RU" sz="2200" b="1" dirty="0"/>
              <a:t>                                                   </a:t>
            </a:r>
            <a:r>
              <a:rPr lang="ru-RU" sz="2200" b="1" dirty="0" smtClean="0"/>
              <a:t>   СК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87016" y="4206240"/>
            <a:ext cx="8856984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 </a:t>
            </a:r>
            <a:endParaRPr lang="ru-RU" sz="2200" b="1" dirty="0"/>
          </a:p>
          <a:p>
            <a:pPr algn="ctr"/>
            <a:r>
              <a:rPr lang="ru-RU" sz="2200" b="1" dirty="0"/>
              <a:t>Реинвестированная (нераспределенная) прибыль  = </a:t>
            </a:r>
          </a:p>
          <a:p>
            <a:pPr algn="ctr"/>
            <a:r>
              <a:rPr lang="ru-RU" sz="2200" b="1" dirty="0"/>
              <a:t>Чистая прибыль – Начисленные дивиденды (выплаты собственникам)</a:t>
            </a:r>
          </a:p>
          <a:p>
            <a:pPr algn="ctr"/>
            <a:endParaRPr lang="ru-RU" sz="2200" b="1" dirty="0"/>
          </a:p>
          <a:p>
            <a:pPr algn="ctr"/>
            <a:r>
              <a:rPr lang="ru-RU" sz="2200" dirty="0"/>
              <a:t>Нераспределенная прибыль – </a:t>
            </a:r>
            <a:r>
              <a:rPr lang="ru-RU" sz="2200" b="1" dirty="0"/>
              <a:t>основной источник</a:t>
            </a:r>
            <a:r>
              <a:rPr lang="ru-RU" sz="2200" dirty="0"/>
              <a:t> систематического прироста собственного капитала.</a:t>
            </a:r>
            <a:endParaRPr lang="ru-RU" sz="2200" b="1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7544" y="332656"/>
            <a:ext cx="8352928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8288"/>
            <a:r>
              <a:rPr lang="ru-RU" sz="2000" b="1" dirty="0">
                <a:solidFill>
                  <a:srgbClr val="FF0000"/>
                </a:solidFill>
              </a:rPr>
              <a:t>Рентабельность</a:t>
            </a:r>
            <a:r>
              <a:rPr lang="ru-RU" sz="2000" dirty="0"/>
              <a:t> – показатель относительной доходности (прибыльности) предприятия на вложенный капитал или затраченные средства. </a:t>
            </a:r>
            <a:endParaRPr lang="ru-RU" sz="2000" b="1" dirty="0"/>
          </a:p>
          <a:p>
            <a:r>
              <a:rPr lang="ru-RU" sz="2000" dirty="0"/>
              <a:t> </a:t>
            </a:r>
            <a:endParaRPr lang="ru-RU" sz="2000" b="1" dirty="0"/>
          </a:p>
          <a:p>
            <a:pPr>
              <a:lnSpc>
                <a:spcPct val="80000"/>
              </a:lnSpc>
            </a:pPr>
            <a:r>
              <a:rPr lang="ru-RU" sz="2000" b="1" dirty="0"/>
              <a:t>                                                Прибыль </a:t>
            </a:r>
          </a:p>
          <a:p>
            <a:pPr>
              <a:lnSpc>
                <a:spcPct val="80000"/>
              </a:lnSpc>
            </a:pPr>
            <a:r>
              <a:rPr lang="ru-RU" sz="2000" b="1" i="1" dirty="0">
                <a:solidFill>
                  <a:srgbClr val="FF0000"/>
                </a:solidFill>
              </a:rPr>
              <a:t>Рентабельность</a:t>
            </a:r>
            <a:r>
              <a:rPr lang="ru-RU" sz="2000" b="1" dirty="0"/>
              <a:t> = ----------------------------------------  </a:t>
            </a:r>
            <a:r>
              <a:rPr lang="ru-RU" sz="2000" b="1" dirty="0" err="1"/>
              <a:t>х</a:t>
            </a:r>
            <a:r>
              <a:rPr lang="ru-RU" sz="2000" b="1" dirty="0"/>
              <a:t> 100%</a:t>
            </a:r>
          </a:p>
          <a:p>
            <a:pPr>
              <a:lnSpc>
                <a:spcPct val="80000"/>
              </a:lnSpc>
            </a:pPr>
            <a:r>
              <a:rPr lang="ru-RU" sz="2000" b="1" dirty="0"/>
              <a:t>                                  Капитал (активы, ресурсы)</a:t>
            </a:r>
          </a:p>
          <a:p>
            <a:endParaRPr lang="ru-RU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332509" y="4592026"/>
            <a:ext cx="860520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Рентабельность собственного капитала по чистой прибыли (РСК) или </a:t>
            </a:r>
            <a:r>
              <a:rPr lang="en-US" sz="2000" dirty="0"/>
              <a:t>Return on </a:t>
            </a:r>
            <a:r>
              <a:rPr lang="en-US" sz="2000" dirty="0" err="1"/>
              <a:t>Equty</a:t>
            </a:r>
            <a:r>
              <a:rPr lang="ru-RU" sz="2000" dirty="0"/>
              <a:t> (</a:t>
            </a:r>
            <a:r>
              <a:rPr lang="en-US" sz="2000" dirty="0"/>
              <a:t>ROE</a:t>
            </a:r>
            <a:r>
              <a:rPr lang="ru-RU" sz="2000" dirty="0"/>
              <a:t>):</a:t>
            </a:r>
          </a:p>
          <a:p>
            <a:endParaRPr lang="ru-RU" sz="2000" b="1" dirty="0"/>
          </a:p>
          <a:p>
            <a:pPr>
              <a:lnSpc>
                <a:spcPct val="80000"/>
              </a:lnSpc>
            </a:pPr>
            <a:r>
              <a:rPr lang="ru-RU" sz="2000" b="1" dirty="0"/>
              <a:t>                                   Чистая прибыль</a:t>
            </a:r>
          </a:p>
          <a:p>
            <a:pPr>
              <a:lnSpc>
                <a:spcPct val="80000"/>
              </a:lnSpc>
            </a:pPr>
            <a:r>
              <a:rPr lang="ru-RU" sz="2000" b="1" dirty="0"/>
              <a:t>     </a:t>
            </a:r>
            <a:r>
              <a:rPr lang="ru-RU" sz="2000" b="1" dirty="0">
                <a:solidFill>
                  <a:srgbClr val="FF0000"/>
                </a:solidFill>
              </a:rPr>
              <a:t>РСК (</a:t>
            </a:r>
            <a:r>
              <a:rPr lang="en-US" sz="2000" b="1" dirty="0">
                <a:solidFill>
                  <a:srgbClr val="FF0000"/>
                </a:solidFill>
              </a:rPr>
              <a:t>ROE</a:t>
            </a:r>
            <a:r>
              <a:rPr lang="ru-RU" sz="2000" b="1" dirty="0">
                <a:solidFill>
                  <a:srgbClr val="FF0000"/>
                </a:solidFill>
              </a:rPr>
              <a:t>) </a:t>
            </a:r>
            <a:r>
              <a:rPr lang="ru-RU" sz="2000" b="1" dirty="0"/>
              <a:t>=    -----------------------------------  </a:t>
            </a:r>
            <a:r>
              <a:rPr lang="ru-RU" sz="2000" dirty="0" err="1"/>
              <a:t>х</a:t>
            </a:r>
            <a:r>
              <a:rPr lang="ru-RU" sz="2000" b="1" dirty="0"/>
              <a:t> 100%</a:t>
            </a:r>
          </a:p>
          <a:p>
            <a:pPr>
              <a:lnSpc>
                <a:spcPct val="80000"/>
              </a:lnSpc>
            </a:pPr>
            <a:r>
              <a:rPr lang="ru-RU" sz="2000" b="1" dirty="0"/>
              <a:t>                                 Собственный капитал</a:t>
            </a:r>
          </a:p>
          <a:p>
            <a:endParaRPr lang="ru-RU" sz="2000" dirty="0"/>
          </a:p>
        </p:txBody>
      </p:sp>
      <p:sp>
        <p:nvSpPr>
          <p:cNvPr id="2" name="TextBox 1"/>
          <p:cNvSpPr txBox="1"/>
          <p:nvPr/>
        </p:nvSpPr>
        <p:spPr>
          <a:xfrm>
            <a:off x="1" y="2968831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sz="2000" b="1" dirty="0" smtClean="0"/>
              <a:t>Earnings </a:t>
            </a:r>
            <a:r>
              <a:rPr lang="en-US" sz="2000" b="1" dirty="0"/>
              <a:t>Before Interest, Taxes, Depreciation and Amortization</a:t>
            </a:r>
            <a:r>
              <a:rPr lang="en-US" sz="2000" dirty="0"/>
              <a:t> </a:t>
            </a:r>
            <a:endParaRPr lang="en-US" sz="2000" dirty="0" smtClean="0"/>
          </a:p>
          <a:p>
            <a:pPr>
              <a:lnSpc>
                <a:spcPct val="120000"/>
              </a:lnSpc>
            </a:pPr>
            <a:r>
              <a:rPr lang="ru-RU" sz="2000" b="1" i="1" dirty="0" smtClean="0">
                <a:solidFill>
                  <a:srgbClr val="FF0000"/>
                </a:solidFill>
              </a:rPr>
              <a:t>Рентабельность по </a:t>
            </a:r>
            <a:r>
              <a:rPr lang="en-US" sz="2000" b="1" i="1" dirty="0" smtClean="0">
                <a:solidFill>
                  <a:srgbClr val="FF0000"/>
                </a:solidFill>
              </a:rPr>
              <a:t>EBITDA</a:t>
            </a:r>
            <a:r>
              <a:rPr lang="ru-RU" sz="2000" b="1" i="1" dirty="0" smtClean="0">
                <a:solidFill>
                  <a:srgbClr val="FF0000"/>
                </a:solidFill>
              </a:rPr>
              <a:t> </a:t>
            </a:r>
            <a:r>
              <a:rPr lang="en-US" sz="2000" dirty="0" smtClean="0"/>
              <a:t>= -------------------------------------------</a:t>
            </a:r>
            <a:r>
              <a:rPr lang="ru-RU" sz="2000" dirty="0" smtClean="0"/>
              <a:t>----------------</a:t>
            </a:r>
            <a:endParaRPr lang="en-US" sz="2000" dirty="0" smtClean="0"/>
          </a:p>
          <a:p>
            <a:pPr algn="ctr">
              <a:lnSpc>
                <a:spcPct val="120000"/>
              </a:lnSpc>
            </a:pPr>
            <a:r>
              <a:rPr lang="ru-RU" sz="2000" b="1" dirty="0" smtClean="0"/>
              <a:t>                                               Собственный капитал (Активы)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5120" y="172721"/>
            <a:ext cx="8495352" cy="2622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Комплексный анализ факторов, </a:t>
            </a:r>
            <a:endParaRPr lang="ru-RU" sz="2400" b="1" u="sng" dirty="0"/>
          </a:p>
          <a:p>
            <a:pPr algn="ctr"/>
            <a:r>
              <a:rPr lang="ru-RU" sz="2400" b="1" dirty="0"/>
              <a:t>влияющих на рентабельность собственного капитала </a:t>
            </a:r>
            <a:r>
              <a:rPr lang="ru-RU" sz="2400" b="1" dirty="0">
                <a:solidFill>
                  <a:srgbClr val="C00000"/>
                </a:solidFill>
              </a:rPr>
              <a:t>(по формуле Дюпона)</a:t>
            </a:r>
          </a:p>
          <a:p>
            <a:pPr algn="ctr"/>
            <a:endParaRPr lang="ru-RU" sz="2400" b="1" dirty="0"/>
          </a:p>
          <a:p>
            <a:pPr>
              <a:lnSpc>
                <a:spcPct val="70000"/>
              </a:lnSpc>
            </a:pPr>
            <a:r>
              <a:rPr lang="ru-RU" sz="2400" b="1" dirty="0"/>
              <a:t>  </a:t>
            </a:r>
            <a:r>
              <a:rPr lang="ru-RU" sz="2400" dirty="0"/>
              <a:t>                           </a:t>
            </a:r>
            <a:r>
              <a:rPr lang="ru-RU" sz="2400" b="1" dirty="0"/>
              <a:t>ЧП       ЧП       В       А</a:t>
            </a:r>
          </a:p>
          <a:p>
            <a:pPr>
              <a:lnSpc>
                <a:spcPct val="70000"/>
              </a:lnSpc>
            </a:pPr>
            <a:r>
              <a:rPr lang="ru-RU" sz="2400" b="1" dirty="0"/>
              <a:t>                  РСК = -----  =  ----- </a:t>
            </a:r>
            <a:r>
              <a:rPr lang="ru-RU" sz="2400" b="1" dirty="0" err="1"/>
              <a:t>х</a:t>
            </a:r>
            <a:r>
              <a:rPr lang="ru-RU" sz="2400" b="1" dirty="0"/>
              <a:t> ----- </a:t>
            </a:r>
            <a:r>
              <a:rPr lang="ru-RU" sz="2400" b="1" dirty="0" err="1"/>
              <a:t>х</a:t>
            </a:r>
            <a:r>
              <a:rPr lang="ru-RU" sz="2400" b="1" dirty="0"/>
              <a:t> ----- </a:t>
            </a:r>
            <a:r>
              <a:rPr lang="ru-RU" sz="2400" b="1" dirty="0" err="1"/>
              <a:t>х</a:t>
            </a:r>
            <a:r>
              <a:rPr lang="ru-RU" sz="2400" b="1" dirty="0"/>
              <a:t> 100%</a:t>
            </a:r>
          </a:p>
          <a:p>
            <a:pPr algn="just">
              <a:lnSpc>
                <a:spcPct val="70000"/>
              </a:lnSpc>
            </a:pPr>
            <a:r>
              <a:rPr lang="ru-RU" sz="2400" b="1" dirty="0"/>
              <a:t>                              СК         В       А      СК</a:t>
            </a:r>
            <a:endParaRPr lang="ru-RU" sz="2400" dirty="0"/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778288" y="2905760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Рентабельность продаж 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114801" y="3566160"/>
            <a:ext cx="23107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Оборачиваемость активов 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652120" y="3048000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Мультипликатор капитала</a:t>
            </a:r>
            <a:endParaRPr lang="ru-RU" dirty="0"/>
          </a:p>
        </p:txBody>
      </p:sp>
      <p:cxnSp>
        <p:nvCxnSpPr>
          <p:cNvPr id="11" name="Прямая со стрелкой 10"/>
          <p:cNvCxnSpPr/>
          <p:nvPr/>
        </p:nvCxnSpPr>
        <p:spPr>
          <a:xfrm flipV="1">
            <a:off x="3420760" y="2366144"/>
            <a:ext cx="504056" cy="504056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H="1" flipV="1">
            <a:off x="6155288" y="2517656"/>
            <a:ext cx="720080" cy="504056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V="1">
            <a:off x="5035416" y="2510160"/>
            <a:ext cx="0" cy="936104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39552" y="4954468"/>
            <a:ext cx="82809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ЧП </a:t>
            </a:r>
            <a:r>
              <a:rPr lang="ru-RU" sz="2000" dirty="0"/>
              <a:t>– чистая прибыль;</a:t>
            </a:r>
          </a:p>
          <a:p>
            <a:r>
              <a:rPr lang="ru-RU" sz="2000" b="1" dirty="0"/>
              <a:t>СК</a:t>
            </a:r>
            <a:r>
              <a:rPr lang="ru-RU" sz="2000" dirty="0"/>
              <a:t> – собственный капитал;</a:t>
            </a:r>
          </a:p>
          <a:p>
            <a:r>
              <a:rPr lang="ru-RU" sz="2000" b="1" dirty="0"/>
              <a:t>В</a:t>
            </a:r>
            <a:r>
              <a:rPr lang="ru-RU" sz="2000" dirty="0"/>
              <a:t> – выручка от продаж;</a:t>
            </a:r>
          </a:p>
          <a:p>
            <a:r>
              <a:rPr lang="ru-RU" sz="2000" b="1" dirty="0"/>
              <a:t>А </a:t>
            </a:r>
            <a:r>
              <a:rPr lang="ru-RU" sz="2000" dirty="0"/>
              <a:t>– активы.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5536" y="188640"/>
            <a:ext cx="849694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Чистые активы и финансовый рычаг</a:t>
            </a:r>
            <a:endParaRPr lang="ru-RU" sz="2400" dirty="0">
              <a:solidFill>
                <a:srgbClr val="C00000"/>
              </a:solidFill>
            </a:endParaRPr>
          </a:p>
          <a:p>
            <a:r>
              <a:rPr lang="ru-RU" sz="2400" b="1" dirty="0">
                <a:solidFill>
                  <a:srgbClr val="C00000"/>
                </a:solidFill>
              </a:rPr>
              <a:t> </a:t>
            </a:r>
            <a:endParaRPr lang="ru-RU" sz="2400" dirty="0">
              <a:solidFill>
                <a:srgbClr val="C00000"/>
              </a:solidFill>
            </a:endParaRPr>
          </a:p>
          <a:p>
            <a:pPr algn="ctr"/>
            <a:r>
              <a:rPr lang="ru-RU" sz="2400" b="1" dirty="0"/>
              <a:t>Чистые активы</a:t>
            </a:r>
            <a:r>
              <a:rPr lang="ru-RU" sz="2400" dirty="0"/>
              <a:t> (ЧА) = Активы (А) за вычетом кредиторской задолженности (КЗ): </a:t>
            </a:r>
          </a:p>
          <a:p>
            <a:pPr algn="ctr"/>
            <a:r>
              <a:rPr lang="ru-RU" sz="2400" b="1" dirty="0">
                <a:solidFill>
                  <a:srgbClr val="C00000"/>
                </a:solidFill>
              </a:rPr>
              <a:t>ЧА = А – КЗ </a:t>
            </a:r>
            <a:endParaRPr lang="ru-RU" sz="2400" dirty="0">
              <a:solidFill>
                <a:srgbClr val="C00000"/>
              </a:solidFill>
            </a:endParaRP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95536" y="2780928"/>
            <a:ext cx="8352928" cy="3545586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2400" u="sng" dirty="0"/>
              <a:t>Другая интерпретация чистых активов:</a:t>
            </a:r>
            <a:endParaRPr lang="ru-RU" sz="2400" dirty="0"/>
          </a:p>
          <a:p>
            <a:pPr>
              <a:lnSpc>
                <a:spcPct val="120000"/>
              </a:lnSpc>
            </a:pPr>
            <a:r>
              <a:rPr lang="ru-RU" sz="2400" dirty="0"/>
              <a:t>Исходя из фундаментального условия баланса (Активы = Пассивы): </a:t>
            </a:r>
          </a:p>
          <a:p>
            <a:endParaRPr lang="ru-RU" sz="2400" dirty="0"/>
          </a:p>
          <a:p>
            <a:r>
              <a:rPr lang="ru-RU" sz="2400" b="1" dirty="0"/>
              <a:t> </a:t>
            </a:r>
            <a:endParaRPr lang="ru-RU" sz="2400" dirty="0"/>
          </a:p>
          <a:p>
            <a:pPr algn="ctr"/>
            <a:r>
              <a:rPr lang="ru-RU" sz="2400" b="1" dirty="0">
                <a:solidFill>
                  <a:srgbClr val="C00000"/>
                </a:solidFill>
              </a:rPr>
              <a:t>ЧА </a:t>
            </a:r>
            <a:r>
              <a:rPr lang="ru-RU" sz="2400" b="1" dirty="0"/>
              <a:t>= </a:t>
            </a:r>
            <a:r>
              <a:rPr lang="ru-RU" sz="2400" b="1" dirty="0">
                <a:solidFill>
                  <a:srgbClr val="C00000"/>
                </a:solidFill>
              </a:rPr>
              <a:t>А – КЗ </a:t>
            </a:r>
            <a:r>
              <a:rPr lang="ru-RU" sz="2400" b="1" dirty="0"/>
              <a:t>= (СК + ДО + КК + КЗ) – КЗ = СК + ДО + </a:t>
            </a:r>
            <a:r>
              <a:rPr lang="ru-RU" sz="2400" b="1" dirty="0" smtClean="0"/>
              <a:t>КК</a:t>
            </a:r>
          </a:p>
          <a:p>
            <a:pPr algn="ctr"/>
            <a:endParaRPr lang="ru-RU" sz="24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ЧА </a:t>
            </a:r>
            <a:r>
              <a:rPr lang="ru-RU" sz="2400" b="1" dirty="0">
                <a:solidFill>
                  <a:srgbClr val="C00000"/>
                </a:solidFill>
              </a:rPr>
              <a:t>= СК + </a:t>
            </a:r>
            <a:r>
              <a:rPr lang="ru-RU" sz="2400" b="1" dirty="0" smtClean="0">
                <a:solidFill>
                  <a:srgbClr val="C00000"/>
                </a:solidFill>
              </a:rPr>
              <a:t>ЗК</a:t>
            </a:r>
          </a:p>
          <a:p>
            <a:endParaRPr lang="ru-RU" dirty="0"/>
          </a:p>
        </p:txBody>
      </p:sp>
      <p:sp>
        <p:nvSpPr>
          <p:cNvPr id="1027" name="AutoShape 3"/>
          <p:cNvSpPr>
            <a:spLocks/>
          </p:cNvSpPr>
          <p:nvPr/>
        </p:nvSpPr>
        <p:spPr bwMode="auto">
          <a:xfrm rot="16200000">
            <a:off x="4280560" y="3737210"/>
            <a:ext cx="319757" cy="2007592"/>
          </a:xfrm>
          <a:prstGeom prst="rightBrace">
            <a:avLst>
              <a:gd name="adj1" fmla="val 53333"/>
              <a:gd name="adj2" fmla="val 51215"/>
            </a:avLst>
          </a:prstGeom>
          <a:noFill/>
          <a:ln w="15875">
            <a:solidFill>
              <a:srgbClr val="C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3302000" y="4139808"/>
            <a:ext cx="20421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      Пассивы</a:t>
            </a:r>
          </a:p>
        </p:txBody>
      </p:sp>
      <p:sp>
        <p:nvSpPr>
          <p:cNvPr id="12" name="AutoShape 3"/>
          <p:cNvSpPr>
            <a:spLocks/>
          </p:cNvSpPr>
          <p:nvPr/>
        </p:nvSpPr>
        <p:spPr bwMode="auto">
          <a:xfrm rot="16200000">
            <a:off x="7826394" y="4148265"/>
            <a:ext cx="275354" cy="1080122"/>
          </a:xfrm>
          <a:prstGeom prst="rightBrace">
            <a:avLst>
              <a:gd name="adj1" fmla="val 53333"/>
              <a:gd name="adj2" fmla="val 51129"/>
            </a:avLst>
          </a:prstGeom>
          <a:noFill/>
          <a:ln w="15875">
            <a:solidFill>
              <a:srgbClr val="C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7040880" y="3783320"/>
            <a:ext cx="17373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Заемный капитал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5536" y="142240"/>
            <a:ext cx="8496944" cy="27330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</a:rPr>
              <a:t>Модифицированная  трехзвенная </a:t>
            </a:r>
          </a:p>
          <a:p>
            <a:pPr algn="ctr"/>
            <a:r>
              <a:rPr lang="ru-RU" sz="2400" b="1" dirty="0">
                <a:solidFill>
                  <a:srgbClr val="FF0000"/>
                </a:solidFill>
              </a:rPr>
              <a:t>формула ДЮПОНА:</a:t>
            </a:r>
            <a:endParaRPr lang="ru-RU" sz="2400" dirty="0">
              <a:solidFill>
                <a:srgbClr val="FF0000"/>
              </a:solidFill>
            </a:endParaRPr>
          </a:p>
          <a:p>
            <a:r>
              <a:rPr lang="ru-RU" sz="2400" b="1" dirty="0"/>
              <a:t>                                                   </a:t>
            </a:r>
            <a:endParaRPr lang="ru-RU" sz="2400" dirty="0"/>
          </a:p>
          <a:p>
            <a:r>
              <a:rPr lang="ru-RU" sz="2400" b="1" dirty="0"/>
              <a:t>                                                    </a:t>
            </a:r>
            <a:endParaRPr lang="ru-RU" sz="2400" dirty="0"/>
          </a:p>
          <a:p>
            <a:pPr>
              <a:lnSpc>
                <a:spcPct val="80000"/>
              </a:lnSpc>
            </a:pPr>
            <a:r>
              <a:rPr lang="ru-RU" sz="2400" b="1" dirty="0"/>
              <a:t>                                    ЧП        В       ЧА   </a:t>
            </a:r>
            <a:endParaRPr lang="ru-RU" sz="2400" dirty="0"/>
          </a:p>
          <a:p>
            <a:pPr>
              <a:lnSpc>
                <a:spcPct val="80000"/>
              </a:lnSpc>
            </a:pPr>
            <a:r>
              <a:rPr lang="ru-RU" sz="2400" b="1" dirty="0"/>
              <a:t>                        РСК = ------ </a:t>
            </a:r>
            <a:r>
              <a:rPr lang="ru-RU" sz="2400" dirty="0" err="1"/>
              <a:t>х</a:t>
            </a:r>
            <a:r>
              <a:rPr lang="ru-RU" sz="2400" b="1" dirty="0"/>
              <a:t> ------ </a:t>
            </a:r>
            <a:r>
              <a:rPr lang="ru-RU" sz="2400" dirty="0" err="1"/>
              <a:t>х</a:t>
            </a:r>
            <a:r>
              <a:rPr lang="ru-RU" sz="2400" b="1" dirty="0"/>
              <a:t> ------  </a:t>
            </a:r>
            <a:r>
              <a:rPr lang="ru-RU" sz="2400" b="1" dirty="0" err="1"/>
              <a:t>х</a:t>
            </a:r>
            <a:r>
              <a:rPr lang="ru-RU" sz="2400" b="1" dirty="0"/>
              <a:t> 100%</a:t>
            </a:r>
            <a:endParaRPr lang="ru-RU" sz="2400" dirty="0"/>
          </a:p>
          <a:p>
            <a:pPr>
              <a:lnSpc>
                <a:spcPct val="80000"/>
              </a:lnSpc>
            </a:pPr>
            <a:r>
              <a:rPr lang="ru-RU" sz="2400" b="1" dirty="0"/>
              <a:t>                                      В        ЧА      СК  </a:t>
            </a:r>
            <a:endParaRPr lang="ru-RU" sz="2400" dirty="0"/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834640" y="2966720"/>
            <a:ext cx="2489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Рентабельность чистых активов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33224" y="2834640"/>
            <a:ext cx="208141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Уровень финансового рычага</a:t>
            </a:r>
          </a:p>
        </p:txBody>
      </p:sp>
      <p:cxnSp>
        <p:nvCxnSpPr>
          <p:cNvPr id="12" name="Прямая со стрелкой 11"/>
          <p:cNvCxnSpPr/>
          <p:nvPr/>
        </p:nvCxnSpPr>
        <p:spPr>
          <a:xfrm flipH="1" flipV="1">
            <a:off x="6084560" y="2352432"/>
            <a:ext cx="580400" cy="614288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AutoShape 3"/>
          <p:cNvSpPr>
            <a:spLocks/>
          </p:cNvSpPr>
          <p:nvPr/>
        </p:nvSpPr>
        <p:spPr bwMode="auto">
          <a:xfrm rot="5400000">
            <a:off x="4149949" y="2270140"/>
            <a:ext cx="275354" cy="1036532"/>
          </a:xfrm>
          <a:prstGeom prst="rightBrace">
            <a:avLst>
              <a:gd name="adj1" fmla="val 53333"/>
              <a:gd name="adj2" fmla="val 51129"/>
            </a:avLst>
          </a:prstGeom>
          <a:noFill/>
          <a:ln w="15875">
            <a:solidFill>
              <a:srgbClr val="FF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914400" y="4236720"/>
            <a:ext cx="779272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ЧП – чистая прибыль;</a:t>
            </a:r>
          </a:p>
          <a:p>
            <a:r>
              <a:rPr lang="ru-RU" sz="2200" dirty="0"/>
              <a:t>В – объем продаж (выручка);</a:t>
            </a:r>
          </a:p>
          <a:p>
            <a:r>
              <a:rPr lang="ru-RU" sz="2200" dirty="0"/>
              <a:t>ЧА – чистые активы;</a:t>
            </a:r>
          </a:p>
          <a:p>
            <a:r>
              <a:rPr lang="ru-RU" sz="2200" dirty="0"/>
              <a:t>СК – собственный капитал.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5398" y="128339"/>
            <a:ext cx="8496944" cy="4259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82563">
              <a:spcAft>
                <a:spcPts val="1200"/>
              </a:spcAft>
            </a:pPr>
            <a:r>
              <a:rPr lang="ru-RU" sz="2400" b="1" dirty="0">
                <a:solidFill>
                  <a:srgbClr val="FF0000"/>
                </a:solidFill>
              </a:rPr>
              <a:t>РЧА - </a:t>
            </a:r>
            <a:r>
              <a:rPr lang="ru-RU" sz="2400" b="1" i="1" dirty="0">
                <a:solidFill>
                  <a:srgbClr val="FF0000"/>
                </a:solidFill>
              </a:rPr>
              <a:t>рентабельность чистых активов (RONA</a:t>
            </a:r>
            <a:r>
              <a:rPr lang="ru-RU" sz="2400" b="1" dirty="0">
                <a:solidFill>
                  <a:srgbClr val="FF0000"/>
                </a:solidFill>
              </a:rPr>
              <a:t> </a:t>
            </a:r>
            <a:r>
              <a:rPr lang="ru-RU" sz="2400" b="1" i="1" dirty="0"/>
              <a:t>-</a:t>
            </a:r>
            <a:r>
              <a:rPr lang="ru-RU" sz="2400" dirty="0"/>
              <a:t> </a:t>
            </a:r>
            <a:r>
              <a:rPr lang="en-US" sz="2400" dirty="0"/>
              <a:t>return on net assets</a:t>
            </a:r>
            <a:r>
              <a:rPr lang="ru-RU" sz="2400" b="1" i="1" dirty="0"/>
              <a:t>) –</a:t>
            </a:r>
            <a:r>
              <a:rPr lang="ru-RU" sz="2400" dirty="0"/>
              <a:t> отношение чистой прибыли к величине чистых активов: </a:t>
            </a:r>
          </a:p>
          <a:p>
            <a:pPr>
              <a:lnSpc>
                <a:spcPct val="80000"/>
              </a:lnSpc>
            </a:pPr>
            <a:r>
              <a:rPr lang="ru-RU" sz="2200" dirty="0"/>
              <a:t>                             </a:t>
            </a:r>
            <a:r>
              <a:rPr lang="en-US" sz="2200" dirty="0" smtClean="0"/>
              <a:t>               </a:t>
            </a:r>
            <a:r>
              <a:rPr lang="ru-RU" sz="2200" b="1" dirty="0" smtClean="0"/>
              <a:t>ЧП                            </a:t>
            </a:r>
            <a:r>
              <a:rPr lang="ru-RU" sz="2200" b="1" dirty="0"/>
              <a:t>ЧП    </a:t>
            </a:r>
          </a:p>
          <a:p>
            <a:pPr>
              <a:lnSpc>
                <a:spcPct val="80000"/>
              </a:lnSpc>
            </a:pPr>
            <a:r>
              <a:rPr lang="ru-RU" sz="2200" b="1" dirty="0"/>
              <a:t>                </a:t>
            </a:r>
            <a:r>
              <a:rPr lang="ru-RU" sz="2200" b="1" dirty="0" smtClean="0"/>
              <a:t>РЧА </a:t>
            </a:r>
            <a:r>
              <a:rPr lang="en-US" sz="2200" b="1" dirty="0" smtClean="0"/>
              <a:t>(RONA) </a:t>
            </a:r>
            <a:r>
              <a:rPr lang="ru-RU" sz="2200" b="1" dirty="0" smtClean="0"/>
              <a:t> </a:t>
            </a:r>
            <a:r>
              <a:rPr lang="ru-RU" sz="2200" b="1" dirty="0"/>
              <a:t>= --------- х 100%  =  ------------  х 100%.</a:t>
            </a:r>
          </a:p>
          <a:p>
            <a:pPr>
              <a:lnSpc>
                <a:spcPct val="80000"/>
              </a:lnSpc>
            </a:pPr>
            <a:r>
              <a:rPr lang="ru-RU" sz="2200" b="1" dirty="0"/>
              <a:t>                             </a:t>
            </a:r>
            <a:r>
              <a:rPr lang="en-US" sz="2200" b="1" dirty="0" smtClean="0"/>
              <a:t>              </a:t>
            </a:r>
            <a:r>
              <a:rPr lang="ru-RU" sz="2200" b="1" dirty="0" smtClean="0"/>
              <a:t> </a:t>
            </a:r>
            <a:r>
              <a:rPr lang="ru-RU" sz="2200" b="1" dirty="0"/>
              <a:t>ЧА                        СК + ЗК</a:t>
            </a:r>
          </a:p>
          <a:p>
            <a:r>
              <a:rPr lang="ru-RU" sz="2400" b="1" dirty="0"/>
              <a:t> </a:t>
            </a:r>
            <a:r>
              <a:rPr lang="ru-RU" sz="2200" b="1" dirty="0"/>
              <a:t>РЧА </a:t>
            </a:r>
            <a:r>
              <a:rPr lang="ru-RU" sz="2200" dirty="0"/>
              <a:t> показывает тот возврат средств в виде прибыли, который генерируется устойчивыми фондами (собственным капиталом и займами</a:t>
            </a:r>
            <a:r>
              <a:rPr lang="ru-RU" sz="2200" dirty="0" smtClean="0"/>
              <a:t>).</a:t>
            </a:r>
          </a:p>
          <a:p>
            <a:r>
              <a:rPr lang="ru-RU" sz="2200" dirty="0" smtClean="0"/>
              <a:t>  </a:t>
            </a:r>
            <a:r>
              <a:rPr lang="ru-RU" sz="2200" b="1" dirty="0" smtClean="0"/>
              <a:t>ЧА </a:t>
            </a:r>
            <a:r>
              <a:rPr lang="ru-RU" sz="2200" dirty="0" smtClean="0"/>
              <a:t>– аналог термина «</a:t>
            </a:r>
            <a:r>
              <a:rPr lang="ru-RU" sz="2200" dirty="0" err="1" smtClean="0"/>
              <a:t>инвестированнный</a:t>
            </a:r>
            <a:r>
              <a:rPr lang="ru-RU" sz="2200" dirty="0" smtClean="0"/>
              <a:t> капитал»</a:t>
            </a:r>
            <a:endParaRPr lang="en-US" sz="2200" dirty="0" smtClean="0"/>
          </a:p>
          <a:p>
            <a:endParaRPr lang="ru-RU" sz="2200" dirty="0"/>
          </a:p>
          <a:p>
            <a:r>
              <a:rPr lang="en-US" sz="2200" b="1" dirty="0" smtClean="0">
                <a:solidFill>
                  <a:srgbClr val="FF0000"/>
                </a:solidFill>
              </a:rPr>
              <a:t>RONA </a:t>
            </a:r>
            <a:r>
              <a:rPr lang="ru-RU" sz="2200" dirty="0" smtClean="0"/>
              <a:t>– </a:t>
            </a:r>
            <a:r>
              <a:rPr lang="ru-RU" sz="2400" dirty="0" smtClean="0"/>
              <a:t>аналог показателя </a:t>
            </a:r>
            <a:r>
              <a:rPr lang="en-US" sz="2400" b="1" dirty="0" smtClean="0">
                <a:solidFill>
                  <a:srgbClr val="FF0000"/>
                </a:solidFill>
              </a:rPr>
              <a:t>ROI </a:t>
            </a:r>
            <a:r>
              <a:rPr lang="en-US" sz="2400" dirty="0" smtClean="0"/>
              <a:t>(</a:t>
            </a:r>
            <a:r>
              <a:rPr lang="en-US" sz="2400" dirty="0"/>
              <a:t>return on </a:t>
            </a:r>
            <a:r>
              <a:rPr lang="en-US" sz="2400" dirty="0" err="1" smtClean="0"/>
              <a:t>invesments</a:t>
            </a:r>
            <a:r>
              <a:rPr lang="en-US" sz="2400" dirty="0" smtClean="0"/>
              <a:t>)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277214" y="4357189"/>
            <a:ext cx="8869680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3525" algn="just"/>
            <a:r>
              <a:rPr lang="ru-RU" sz="2400" b="1" dirty="0">
                <a:solidFill>
                  <a:srgbClr val="FF0000"/>
                </a:solidFill>
              </a:rPr>
              <a:t>УФР</a:t>
            </a:r>
            <a:r>
              <a:rPr lang="ru-RU" sz="2400" dirty="0">
                <a:solidFill>
                  <a:srgbClr val="FF0000"/>
                </a:solidFill>
              </a:rPr>
              <a:t> – </a:t>
            </a:r>
            <a:r>
              <a:rPr lang="ru-RU" sz="2400" b="1" i="1" dirty="0">
                <a:solidFill>
                  <a:srgbClr val="FF0000"/>
                </a:solidFill>
              </a:rPr>
              <a:t>уровень финансового рычага (</a:t>
            </a:r>
            <a:r>
              <a:rPr lang="en-US" sz="2400" b="1" i="1" dirty="0">
                <a:solidFill>
                  <a:srgbClr val="FF0000"/>
                </a:solidFill>
              </a:rPr>
              <a:t>financial leverage</a:t>
            </a:r>
            <a:r>
              <a:rPr lang="ru-RU" sz="2400" b="1" i="1" dirty="0">
                <a:solidFill>
                  <a:srgbClr val="FF0000"/>
                </a:solidFill>
              </a:rPr>
              <a:t>)</a:t>
            </a:r>
            <a:r>
              <a:rPr lang="ru-RU" sz="2400" dirty="0">
                <a:solidFill>
                  <a:srgbClr val="FF0000"/>
                </a:solidFill>
              </a:rPr>
              <a:t> </a:t>
            </a:r>
            <a:r>
              <a:rPr lang="ru-RU" sz="2400" dirty="0"/>
              <a:t>характеризует степень увеличения финансового капитала компании за счет заемных средств:</a:t>
            </a:r>
          </a:p>
          <a:p>
            <a:r>
              <a:rPr lang="ru-RU" sz="2400" dirty="0"/>
              <a:t> </a:t>
            </a:r>
          </a:p>
          <a:p>
            <a:pPr>
              <a:lnSpc>
                <a:spcPct val="80000"/>
              </a:lnSpc>
            </a:pPr>
            <a:r>
              <a:rPr lang="ru-RU" sz="2200" b="1" dirty="0"/>
              <a:t>                            ЧА         ЗК + СК          ЗК</a:t>
            </a:r>
            <a:endParaRPr lang="ru-RU" sz="2200" dirty="0"/>
          </a:p>
          <a:p>
            <a:pPr>
              <a:lnSpc>
                <a:spcPct val="80000"/>
              </a:lnSpc>
            </a:pPr>
            <a:r>
              <a:rPr lang="ru-RU" sz="2200" b="1" dirty="0"/>
              <a:t>                УФР = ------ = ----------------- =  ------- + 1</a:t>
            </a:r>
            <a:endParaRPr lang="ru-RU" sz="2200" dirty="0"/>
          </a:p>
          <a:p>
            <a:pPr>
              <a:lnSpc>
                <a:spcPct val="80000"/>
              </a:lnSpc>
            </a:pPr>
            <a:r>
              <a:rPr lang="ru-RU" sz="2200" b="1" dirty="0"/>
              <a:t>                             СК            СК               СК</a:t>
            </a:r>
            <a:endParaRPr lang="ru-RU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FA64B-68A1-4A38-BEBD-6AFAAC669D0A}" type="datetime1">
              <a:rPr lang="ru-RU" smtClean="0"/>
              <a:t>17.10.2024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46416" y="789436"/>
            <a:ext cx="8591798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   Для </a:t>
            </a:r>
            <a:r>
              <a:rPr lang="ru-RU" dirty="0"/>
              <a:t>ответа на данный вопрос нужно знать цену финансового капитала, используемого в компании. </a:t>
            </a:r>
            <a:endParaRPr lang="ru-RU" dirty="0" smtClean="0"/>
          </a:p>
          <a:p>
            <a:pPr algn="just"/>
            <a:endParaRPr lang="ru-RU" dirty="0"/>
          </a:p>
          <a:p>
            <a:pPr algn="just">
              <a:spcAft>
                <a:spcPts val="0"/>
              </a:spcAft>
            </a:pPr>
            <a:r>
              <a:rPr lang="ru-RU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 Капитал</a:t>
            </a: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– необходимый </a:t>
            </a:r>
            <a:r>
              <a:rPr lang="ru-RU" b="1" dirty="0">
                <a:latin typeface="Arial" panose="020B0604020202020204" pitchFamily="34" charset="0"/>
                <a:ea typeface="Times New Roman" panose="02020603050405020304" pitchFamily="18" charset="0"/>
              </a:rPr>
              <a:t>фактор производства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 и как всякий фактор производства он </a:t>
            </a:r>
            <a:r>
              <a:rPr lang="ru-RU" b="1" dirty="0">
                <a:latin typeface="Arial" panose="020B0604020202020204" pitchFamily="34" charset="0"/>
                <a:ea typeface="Times New Roman" panose="02020603050405020304" pitchFamily="18" charset="0"/>
              </a:rPr>
              <a:t>имеет стоимость (цену).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  Определяется</a:t>
            </a: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latin typeface="Arial" panose="020B0604020202020204" pitchFamily="34" charset="0"/>
                <a:ea typeface="Times New Roman" panose="02020603050405020304" pitchFamily="18" charset="0"/>
              </a:rPr>
              <a:t>цена капитала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 теми затратами, которые вынуждено  нести предприятие, привлекая тот или иной источник финансирования: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- собственникам нужно выплачивать дивиденды;</a:t>
            </a:r>
            <a:endParaRPr lang="ru-RU" sz="9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- банкам и другим кредиторам – проценты по ссудам и по облигациям.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01884" y="0"/>
            <a:ext cx="86808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Какое минимально допустимое значение RONA может быть рекомендовано  для конкретного предприятия</a:t>
            </a:r>
            <a:r>
              <a:rPr lang="ru-RU" sz="2000" b="1" dirty="0" smtClean="0"/>
              <a:t>?</a:t>
            </a:r>
            <a:endParaRPr lang="en-US" sz="2000" b="1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277750" y="3396301"/>
            <a:ext cx="860499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   Если </a:t>
            </a:r>
            <a:r>
              <a:rPr lang="ru-RU" sz="2000" dirty="0"/>
              <a:t>капитал компании образуется за счет собственных источников (СК) по цене </a:t>
            </a:r>
            <a:r>
              <a:rPr lang="en-US" sz="2000" b="1" dirty="0"/>
              <a:t>d</a:t>
            </a:r>
            <a:r>
              <a:rPr lang="en-US" sz="2000" dirty="0"/>
              <a:t> </a:t>
            </a:r>
            <a:r>
              <a:rPr lang="ru-RU" sz="2000" dirty="0"/>
              <a:t> (например, процент выплачиваемых </a:t>
            </a:r>
            <a:r>
              <a:rPr lang="ru-RU" sz="2000" dirty="0" smtClean="0"/>
              <a:t>дивидендов) </a:t>
            </a:r>
            <a:r>
              <a:rPr lang="ru-RU" sz="2000" dirty="0"/>
              <a:t>и за счет заемных средств (</a:t>
            </a:r>
            <a:r>
              <a:rPr lang="ru-RU" sz="2000" b="1" dirty="0"/>
              <a:t>ЗК</a:t>
            </a:r>
            <a:r>
              <a:rPr lang="ru-RU" sz="2000" dirty="0"/>
              <a:t>) по цене </a:t>
            </a:r>
            <a:r>
              <a:rPr lang="ru-RU" sz="2000" b="1" dirty="0"/>
              <a:t>р</a:t>
            </a:r>
            <a:r>
              <a:rPr lang="ru-RU" sz="2000" dirty="0"/>
              <a:t> (средняя  ставка процента по долговым обязательствам), то </a:t>
            </a:r>
            <a:endParaRPr lang="en-US" sz="2000" dirty="0" smtClean="0"/>
          </a:p>
          <a:p>
            <a:pPr algn="ctr"/>
            <a:r>
              <a:rPr lang="ru-RU" b="1" dirty="0"/>
              <a:t>с</a:t>
            </a:r>
            <a:r>
              <a:rPr lang="ru-RU" b="1" dirty="0" smtClean="0"/>
              <a:t>редневзвешенная </a:t>
            </a:r>
            <a:r>
              <a:rPr lang="ru-RU" b="1" dirty="0"/>
              <a:t>цена капитала (</a:t>
            </a:r>
            <a:r>
              <a:rPr lang="en-US" b="1" dirty="0"/>
              <a:t>weighted</a:t>
            </a:r>
            <a:r>
              <a:rPr lang="ru-RU" b="1" dirty="0"/>
              <a:t>    </a:t>
            </a:r>
            <a:r>
              <a:rPr lang="en-US" b="1" dirty="0"/>
              <a:t>average cost of </a:t>
            </a:r>
            <a:r>
              <a:rPr lang="en-US" b="1" dirty="0" smtClean="0"/>
              <a:t>capital)</a:t>
            </a:r>
            <a:endParaRPr lang="ru-RU" dirty="0"/>
          </a:p>
          <a:p>
            <a:endParaRPr lang="ru-RU" dirty="0"/>
          </a:p>
          <a:p>
            <a:r>
              <a:rPr lang="ru-RU" sz="2200" b="1" dirty="0"/>
              <a:t>                     </a:t>
            </a:r>
            <a:r>
              <a:rPr lang="ru-RU" sz="2200" b="1" dirty="0" smtClean="0"/>
              <a:t>              </a:t>
            </a:r>
            <a:r>
              <a:rPr lang="ru-RU" sz="2200" b="1" dirty="0"/>
              <a:t>р  </a:t>
            </a:r>
            <a:r>
              <a:rPr lang="ru-RU" sz="2200" b="1" dirty="0">
                <a:sym typeface="Symbol" panose="05050102010706020507" pitchFamily="18" charset="2"/>
              </a:rPr>
              <a:t></a:t>
            </a:r>
            <a:r>
              <a:rPr lang="ru-RU" sz="2200" b="1" dirty="0"/>
              <a:t> ЗК            </a:t>
            </a:r>
            <a:r>
              <a:rPr lang="en-US" sz="2200" b="1" dirty="0"/>
              <a:t>d </a:t>
            </a:r>
            <a:r>
              <a:rPr lang="ru-RU" sz="2200" b="1" dirty="0">
                <a:sym typeface="Symbol" panose="05050102010706020507" pitchFamily="18" charset="2"/>
              </a:rPr>
              <a:t></a:t>
            </a:r>
            <a:r>
              <a:rPr lang="ru-RU" sz="2200" b="1" dirty="0"/>
              <a:t> СК</a:t>
            </a:r>
            <a:endParaRPr lang="ru-RU" sz="2200" dirty="0"/>
          </a:p>
          <a:p>
            <a:r>
              <a:rPr lang="en-US" sz="2200" b="1" dirty="0" smtClean="0"/>
              <a:t>            WACC </a:t>
            </a:r>
            <a:r>
              <a:rPr lang="ru-RU" sz="2200" b="1" dirty="0" smtClean="0"/>
              <a:t>     </a:t>
            </a:r>
            <a:r>
              <a:rPr lang="ru-RU" sz="2200" b="1" dirty="0"/>
              <a:t>= </a:t>
            </a:r>
            <a:r>
              <a:rPr lang="ru-RU" sz="2200" b="1" dirty="0" smtClean="0"/>
              <a:t>  ------------   </a:t>
            </a:r>
            <a:r>
              <a:rPr lang="ru-RU" sz="2200" b="1" dirty="0"/>
              <a:t>+   ------------- </a:t>
            </a:r>
            <a:r>
              <a:rPr lang="ru-RU" sz="2200" b="1" dirty="0" smtClean="0"/>
              <a:t> = </a:t>
            </a:r>
            <a:r>
              <a:rPr lang="en-US" sz="2200" b="1" dirty="0"/>
              <a:t>p </a:t>
            </a:r>
            <a:r>
              <a:rPr lang="ru-RU" sz="2200" b="1" dirty="0">
                <a:sym typeface="Symbol" panose="05050102010706020507" pitchFamily="18" charset="2"/>
              </a:rPr>
              <a:t></a:t>
            </a:r>
            <a:r>
              <a:rPr lang="ru-RU" sz="2200" b="1" dirty="0"/>
              <a:t> </a:t>
            </a:r>
            <a:r>
              <a:rPr lang="ru-RU" sz="2200" b="1" dirty="0" err="1"/>
              <a:t>λзк</a:t>
            </a:r>
            <a:r>
              <a:rPr lang="ru-RU" sz="2200" b="1" dirty="0"/>
              <a:t> + </a:t>
            </a:r>
            <a:r>
              <a:rPr lang="en-US" sz="2200" b="1" dirty="0"/>
              <a:t>d </a:t>
            </a:r>
            <a:r>
              <a:rPr lang="ru-RU" sz="2200" b="1" dirty="0">
                <a:sym typeface="Symbol" panose="05050102010706020507" pitchFamily="18" charset="2"/>
              </a:rPr>
              <a:t></a:t>
            </a:r>
            <a:r>
              <a:rPr lang="ru-RU" sz="2200" b="1" dirty="0"/>
              <a:t> λ</a:t>
            </a:r>
            <a:r>
              <a:rPr lang="en-US" sz="2200" b="1" dirty="0"/>
              <a:t>c</a:t>
            </a:r>
            <a:r>
              <a:rPr lang="ru-RU" sz="2200" b="1" dirty="0"/>
              <a:t>к</a:t>
            </a:r>
            <a:endParaRPr lang="ru-RU" sz="2200" dirty="0"/>
          </a:p>
          <a:p>
            <a:r>
              <a:rPr lang="ru-RU" sz="2200" dirty="0"/>
              <a:t>                                    </a:t>
            </a:r>
            <a:r>
              <a:rPr lang="ru-RU" sz="2200" b="1" dirty="0" smtClean="0"/>
              <a:t>ЗК </a:t>
            </a:r>
            <a:r>
              <a:rPr lang="ru-RU" sz="2200" b="1" dirty="0"/>
              <a:t>+ СК</a:t>
            </a:r>
            <a:r>
              <a:rPr lang="ru-RU" sz="2200" dirty="0"/>
              <a:t>          </a:t>
            </a:r>
            <a:r>
              <a:rPr lang="ru-RU" sz="2200" b="1" dirty="0"/>
              <a:t>ЗК + СК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8213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638738" y="201881"/>
            <a:ext cx="8291505" cy="4868882"/>
          </a:xfrm>
        </p:spPr>
        <p:txBody>
          <a:bodyPr>
            <a:normAutofit/>
          </a:bodyPr>
          <a:lstStyle/>
          <a:p>
            <a:pPr algn="ctr"/>
            <a:r>
              <a:rPr lang="ru-RU" b="1" u="sng" dirty="0" smtClean="0"/>
              <a:t>Варианты соотношения </a:t>
            </a:r>
            <a:r>
              <a:rPr lang="en-US" b="1" u="sng" dirty="0"/>
              <a:t>RONA</a:t>
            </a:r>
            <a:r>
              <a:rPr lang="ru-RU" b="1" u="sng" dirty="0"/>
              <a:t> и </a:t>
            </a:r>
            <a:r>
              <a:rPr lang="en-US" b="1" u="sng" dirty="0"/>
              <a:t>WACC</a:t>
            </a:r>
            <a:endParaRPr lang="ru-RU" dirty="0"/>
          </a:p>
          <a:p>
            <a:r>
              <a:rPr lang="ru-RU" b="1" dirty="0"/>
              <a:t> </a:t>
            </a:r>
            <a:endParaRPr lang="ru-RU" dirty="0"/>
          </a:p>
          <a:p>
            <a:pPr algn="l">
              <a:lnSpc>
                <a:spcPct val="150000"/>
              </a:lnSpc>
            </a:pPr>
            <a:r>
              <a:rPr lang="ru-RU" dirty="0"/>
              <a:t>1. </a:t>
            </a:r>
            <a:r>
              <a:rPr lang="en-US" b="1" dirty="0">
                <a:solidFill>
                  <a:srgbClr val="00B050"/>
                </a:solidFill>
              </a:rPr>
              <a:t>RONA</a:t>
            </a:r>
            <a:r>
              <a:rPr lang="ru-RU" b="1" dirty="0">
                <a:solidFill>
                  <a:srgbClr val="00B050"/>
                </a:solidFill>
              </a:rPr>
              <a:t> &gt; </a:t>
            </a:r>
            <a:r>
              <a:rPr lang="en-US" b="1" dirty="0">
                <a:solidFill>
                  <a:srgbClr val="00B050"/>
                </a:solidFill>
              </a:rPr>
              <a:t>WACC</a:t>
            </a:r>
            <a:r>
              <a:rPr lang="ru-RU" b="1" dirty="0">
                <a:solidFill>
                  <a:srgbClr val="00B050"/>
                </a:solidFill>
              </a:rPr>
              <a:t>   </a:t>
            </a:r>
            <a:r>
              <a:rPr lang="ru-RU" dirty="0"/>
              <a:t>- предприятие способно выплатить не только проценты по кредитам и обещанные дивиденды, но также реинвестировать часть чистой прибыли в производство. </a:t>
            </a:r>
          </a:p>
          <a:p>
            <a:pPr algn="l">
              <a:lnSpc>
                <a:spcPct val="150000"/>
              </a:lnSpc>
            </a:pPr>
            <a:r>
              <a:rPr lang="ru-RU" dirty="0"/>
              <a:t>2. </a:t>
            </a:r>
            <a:r>
              <a:rPr lang="en-US" b="1" dirty="0">
                <a:solidFill>
                  <a:srgbClr val="6296D7"/>
                </a:solidFill>
              </a:rPr>
              <a:t>RONA</a:t>
            </a:r>
            <a:r>
              <a:rPr lang="ru-RU" b="1" dirty="0">
                <a:solidFill>
                  <a:srgbClr val="6296D7"/>
                </a:solidFill>
              </a:rPr>
              <a:t> </a:t>
            </a:r>
            <a:r>
              <a:rPr lang="ru-RU" b="1" dirty="0" smtClean="0">
                <a:solidFill>
                  <a:srgbClr val="6296D7"/>
                </a:solidFill>
                <a:sym typeface="Symbol" panose="05050102010706020507" pitchFamily="18" charset="2"/>
              </a:rPr>
              <a:t></a:t>
            </a:r>
            <a:r>
              <a:rPr lang="ru-RU" b="1" dirty="0" smtClean="0">
                <a:solidFill>
                  <a:srgbClr val="6296D7"/>
                </a:solidFill>
              </a:rPr>
              <a:t>  </a:t>
            </a:r>
            <a:r>
              <a:rPr lang="en-US" b="1" dirty="0">
                <a:solidFill>
                  <a:srgbClr val="6296D7"/>
                </a:solidFill>
              </a:rPr>
              <a:t>WACC</a:t>
            </a:r>
            <a:r>
              <a:rPr lang="ru-RU" b="1" dirty="0">
                <a:solidFill>
                  <a:srgbClr val="6296D7"/>
                </a:solidFill>
              </a:rPr>
              <a:t>  </a:t>
            </a:r>
            <a:r>
              <a:rPr lang="ru-RU" dirty="0"/>
              <a:t>- предприятие способно рассчитаться перед банком, перед акционерами и по текущим обязательствам, при этом ничего не оставив для реинвестирования. </a:t>
            </a:r>
          </a:p>
          <a:p>
            <a:pPr algn="l">
              <a:lnSpc>
                <a:spcPct val="150000"/>
              </a:lnSpc>
            </a:pPr>
            <a:r>
              <a:rPr lang="ru-RU" dirty="0"/>
              <a:t>3. </a:t>
            </a:r>
            <a:r>
              <a:rPr lang="en-US" b="1" dirty="0">
                <a:solidFill>
                  <a:srgbClr val="FF0000"/>
                </a:solidFill>
              </a:rPr>
              <a:t>RONA</a:t>
            </a:r>
            <a:r>
              <a:rPr lang="ru-RU" b="1" dirty="0">
                <a:solidFill>
                  <a:srgbClr val="FF0000"/>
                </a:solidFill>
              </a:rPr>
              <a:t> &lt; </a:t>
            </a:r>
            <a:r>
              <a:rPr lang="en-US" b="1" dirty="0">
                <a:solidFill>
                  <a:srgbClr val="FF0000"/>
                </a:solidFill>
              </a:rPr>
              <a:t>WACC</a:t>
            </a:r>
            <a:r>
              <a:rPr lang="ru-RU" dirty="0"/>
              <a:t>  - у предприятия будут проблемы с обслуживанием долга, выплатой дивидендов  и поиском источников инвестирования. </a:t>
            </a:r>
          </a:p>
        </p:txBody>
      </p:sp>
    </p:spTree>
    <p:extLst>
      <p:ext uri="{BB962C8B-B14F-4D97-AF65-F5344CB8AC3E}">
        <p14:creationId xmlns:p14="http://schemas.microsoft.com/office/powerpoint/2010/main" val="2870210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74320" y="258184"/>
            <a:ext cx="8690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Управление активами</a:t>
            </a:r>
          </a:p>
          <a:p>
            <a:pPr algn="ctr"/>
            <a:endParaRPr lang="ru-RU" sz="2400" b="1" dirty="0" smtClean="0">
              <a:solidFill>
                <a:srgbClr val="C000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55106" y="1330960"/>
          <a:ext cx="8712968" cy="48439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363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67056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0070C0"/>
                          </a:solidFill>
                        </a:rPr>
                        <a:t>I. </a:t>
                      </a:r>
                      <a:r>
                        <a:rPr lang="ru-RU" sz="2000" b="1" dirty="0" err="1" smtClean="0">
                          <a:solidFill>
                            <a:srgbClr val="0070C0"/>
                          </a:solidFill>
                        </a:rPr>
                        <a:t>Внеоборотные</a:t>
                      </a:r>
                      <a:r>
                        <a:rPr lang="ru-RU" sz="2000" b="1" dirty="0" smtClean="0">
                          <a:solidFill>
                            <a:srgbClr val="0070C0"/>
                          </a:solidFill>
                        </a:rPr>
                        <a:t> активы</a:t>
                      </a:r>
                      <a:endParaRPr lang="ru-RU" sz="20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0070C0"/>
                          </a:solidFill>
                        </a:rPr>
                        <a:t>Нематериальные</a:t>
                      </a:r>
                      <a:r>
                        <a:rPr lang="ru-RU" sz="2000" b="1" baseline="0" dirty="0" smtClean="0">
                          <a:solidFill>
                            <a:srgbClr val="0070C0"/>
                          </a:solidFill>
                        </a:rPr>
                        <a:t> активы</a:t>
                      </a:r>
                    </a:p>
                    <a:p>
                      <a:r>
                        <a:rPr lang="ru-RU" sz="2000" b="1" baseline="0" dirty="0" smtClean="0">
                          <a:solidFill>
                            <a:srgbClr val="0070C0"/>
                          </a:solidFill>
                        </a:rPr>
                        <a:t>Результаты исследований и разработок</a:t>
                      </a:r>
                    </a:p>
                    <a:p>
                      <a:r>
                        <a:rPr lang="ru-RU" sz="2000" b="1" baseline="0" dirty="0" smtClean="0">
                          <a:solidFill>
                            <a:srgbClr val="C00000"/>
                          </a:solidFill>
                        </a:rPr>
                        <a:t>Основные средства</a:t>
                      </a:r>
                    </a:p>
                    <a:p>
                      <a:r>
                        <a:rPr lang="ru-RU" sz="2000" b="1" baseline="0" dirty="0" smtClean="0">
                          <a:solidFill>
                            <a:srgbClr val="0070C0"/>
                          </a:solidFill>
                        </a:rPr>
                        <a:t>Доходные вложения в материальные ценности</a:t>
                      </a:r>
                    </a:p>
                    <a:p>
                      <a:r>
                        <a:rPr lang="ru-RU" sz="2000" b="1" baseline="0" dirty="0" smtClean="0">
                          <a:solidFill>
                            <a:srgbClr val="0070C0"/>
                          </a:solidFill>
                        </a:rPr>
                        <a:t>Финансовые вложения</a:t>
                      </a:r>
                    </a:p>
                    <a:p>
                      <a:r>
                        <a:rPr lang="ru-RU" sz="2000" b="1" baseline="0" dirty="0" smtClean="0">
                          <a:solidFill>
                            <a:srgbClr val="0070C0"/>
                          </a:solidFill>
                        </a:rPr>
                        <a:t>Прочие </a:t>
                      </a:r>
                      <a:r>
                        <a:rPr lang="ru-RU" sz="2000" b="1" baseline="0" dirty="0" err="1" smtClean="0">
                          <a:solidFill>
                            <a:srgbClr val="0070C0"/>
                          </a:solidFill>
                        </a:rPr>
                        <a:t>внеоборотные</a:t>
                      </a:r>
                      <a:r>
                        <a:rPr lang="ru-RU" sz="2000" b="1" baseline="0" dirty="0" smtClean="0">
                          <a:solidFill>
                            <a:srgbClr val="0070C0"/>
                          </a:solidFill>
                        </a:rPr>
                        <a:t> активы</a:t>
                      </a:r>
                      <a:endParaRPr lang="ru-RU" sz="20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76873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7030A0"/>
                          </a:solidFill>
                        </a:rPr>
                        <a:t>II. </a:t>
                      </a:r>
                      <a:r>
                        <a:rPr lang="ru-RU" sz="2000" b="1" dirty="0" smtClean="0">
                          <a:solidFill>
                            <a:srgbClr val="7030A0"/>
                          </a:solidFill>
                        </a:rPr>
                        <a:t>Оборотные активы</a:t>
                      </a:r>
                      <a:endParaRPr lang="ru-RU" sz="20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C00000"/>
                          </a:solidFill>
                        </a:rPr>
                        <a:t>Запасы</a:t>
                      </a:r>
                    </a:p>
                    <a:p>
                      <a:r>
                        <a:rPr lang="ru-RU" sz="2000" b="1" dirty="0" smtClean="0">
                          <a:solidFill>
                            <a:srgbClr val="7030A0"/>
                          </a:solidFill>
                        </a:rPr>
                        <a:t>НДС по приобретенным ценностям</a:t>
                      </a:r>
                    </a:p>
                    <a:p>
                      <a:r>
                        <a:rPr lang="ru-RU" sz="2000" b="1" dirty="0" smtClean="0">
                          <a:solidFill>
                            <a:srgbClr val="C00000"/>
                          </a:solidFill>
                        </a:rPr>
                        <a:t>Дебиторская задолженность</a:t>
                      </a:r>
                    </a:p>
                    <a:p>
                      <a:r>
                        <a:rPr lang="ru-RU" sz="2000" b="1" dirty="0" smtClean="0">
                          <a:solidFill>
                            <a:srgbClr val="7030A0"/>
                          </a:solidFill>
                        </a:rPr>
                        <a:t>Краткосрочные финансовые вложения</a:t>
                      </a:r>
                    </a:p>
                    <a:p>
                      <a:r>
                        <a:rPr lang="ru-RU" sz="2000" b="1" dirty="0" smtClean="0">
                          <a:solidFill>
                            <a:srgbClr val="C00000"/>
                          </a:solidFill>
                        </a:rPr>
                        <a:t>Денежные средства </a:t>
                      </a:r>
                      <a:r>
                        <a:rPr lang="ru-RU" sz="2000" b="1" dirty="0" smtClean="0">
                          <a:solidFill>
                            <a:srgbClr val="7030A0"/>
                          </a:solidFill>
                        </a:rPr>
                        <a:t>и денежные эквиваленты</a:t>
                      </a:r>
                    </a:p>
                    <a:p>
                      <a:r>
                        <a:rPr lang="ru-RU" sz="2000" b="1" dirty="0" smtClean="0">
                          <a:solidFill>
                            <a:srgbClr val="7030A0"/>
                          </a:solidFill>
                        </a:rPr>
                        <a:t>Прочие оборотные активы</a:t>
                      </a:r>
                      <a:endParaRPr lang="ru-RU" sz="20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9552" y="0"/>
            <a:ext cx="792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Управление запасами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548680"/>
            <a:ext cx="91440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8288"/>
            <a:r>
              <a:rPr lang="ru-RU" sz="2400" b="1" dirty="0"/>
              <a:t>В запасы, как элемент оборотных активов,</a:t>
            </a:r>
            <a:r>
              <a:rPr lang="ru-RU" sz="2400" dirty="0"/>
              <a:t>  включаются:</a:t>
            </a:r>
          </a:p>
          <a:p>
            <a:pPr marL="182563"/>
            <a:r>
              <a:rPr lang="ru-RU" sz="2400" dirty="0"/>
              <a:t>• товарно-материальные ценности (сырье и материалы); </a:t>
            </a:r>
          </a:p>
          <a:p>
            <a:pPr marL="182563"/>
            <a:r>
              <a:rPr lang="ru-RU" sz="2400" dirty="0"/>
              <a:t>• незавершенное производство; </a:t>
            </a:r>
          </a:p>
          <a:p>
            <a:pPr marL="182563"/>
            <a:r>
              <a:rPr lang="ru-RU" sz="2400" dirty="0"/>
              <a:t>• готовая продукция на складе, товары для продажи</a:t>
            </a: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79512" y="2204864"/>
            <a:ext cx="89644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82563"/>
            <a:r>
              <a:rPr lang="ru-RU" sz="2400" b="1" dirty="0"/>
              <a:t>Цель системы управления запасами</a:t>
            </a:r>
            <a:r>
              <a:rPr lang="ru-RU" sz="2400" dirty="0"/>
              <a:t> - обеспечение</a:t>
            </a:r>
            <a:r>
              <a:rPr lang="ru-RU" sz="2400" b="1" dirty="0"/>
              <a:t> </a:t>
            </a:r>
            <a:r>
              <a:rPr lang="ru-RU" sz="2400" dirty="0"/>
              <a:t>бесперебойного производства продукции в нужном количестве и в установленные сроки и достижение на основе этого</a:t>
            </a:r>
            <a:r>
              <a:rPr lang="ru-RU" sz="2400" b="1" dirty="0"/>
              <a:t> </a:t>
            </a:r>
            <a:r>
              <a:rPr lang="ru-RU" sz="2400" dirty="0"/>
              <a:t>полной реализации выпуска при минимальных расходах на содержание запасов.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1520" y="4149080"/>
            <a:ext cx="871296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85725"/>
            <a:r>
              <a:rPr lang="ru-RU" sz="2400" b="1" dirty="0"/>
              <a:t>Составными звеньями системы управления запасами </a:t>
            </a:r>
            <a:r>
              <a:rPr lang="ru-RU" sz="2400" dirty="0"/>
              <a:t>являются:</a:t>
            </a:r>
          </a:p>
          <a:p>
            <a:r>
              <a:rPr lang="ru-RU" sz="2400" dirty="0"/>
              <a:t>• нормирование и определение потребностей в запасах;</a:t>
            </a:r>
          </a:p>
          <a:p>
            <a:r>
              <a:rPr lang="ru-RU" sz="2400" dirty="0"/>
              <a:t>• контроль;</a:t>
            </a:r>
          </a:p>
          <a:p>
            <a:r>
              <a:rPr lang="ru-RU" sz="2400" dirty="0"/>
              <a:t>• определение оптимального размера запасов;</a:t>
            </a:r>
          </a:p>
          <a:p>
            <a:r>
              <a:rPr lang="ru-RU" sz="2400" dirty="0"/>
              <a:t>•  учет и списание затрат по запасам.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9552" y="0"/>
            <a:ext cx="8208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Управление дебиторской задолженностью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9512" y="476673"/>
            <a:ext cx="87849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8288"/>
            <a:r>
              <a:rPr lang="ru-RU" sz="2400" b="1" dirty="0">
                <a:solidFill>
                  <a:srgbClr val="7030A0"/>
                </a:solidFill>
              </a:rPr>
              <a:t>Цель управления </a:t>
            </a:r>
            <a:r>
              <a:rPr lang="ru-RU" sz="2400" dirty="0"/>
              <a:t>состоит в том, чтобы </a:t>
            </a:r>
          </a:p>
          <a:p>
            <a:r>
              <a:rPr lang="ru-RU" sz="2400" dirty="0"/>
              <a:t>определить и  поддерживать такие объемы и сроки погашения ДЗ, при которых, с одной стороны, растут объемы продаж, а с другой – удается найти относительно дешевые источники рефинансирования этих объемов ДЗ.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79512" y="2492896"/>
            <a:ext cx="9145016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85725">
              <a:spcAft>
                <a:spcPts val="1200"/>
              </a:spcAft>
            </a:pPr>
            <a:r>
              <a:rPr lang="ru-RU" sz="2400" b="1" dirty="0">
                <a:solidFill>
                  <a:srgbClr val="7030A0"/>
                </a:solidFill>
              </a:rPr>
              <a:t>Содержание управления дебиторской задолженностью</a:t>
            </a:r>
            <a:r>
              <a:rPr lang="ru-RU" sz="2400" dirty="0"/>
              <a:t>: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1) разработка политики торгового кредита;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2) разработка и осуществление </a:t>
            </a:r>
            <a:r>
              <a:rPr lang="ru-RU" sz="2400" dirty="0" err="1"/>
              <a:t>инкассационной</a:t>
            </a:r>
            <a:r>
              <a:rPr lang="ru-RU" sz="2400" dirty="0"/>
              <a:t> политики – </a:t>
            </a:r>
            <a:r>
              <a:rPr lang="ru-RU" sz="2400" dirty="0" err="1"/>
              <a:t>политики</a:t>
            </a:r>
            <a:r>
              <a:rPr lang="ru-RU" sz="2400" dirty="0"/>
              <a:t> контроля и востребования оплаты за продукцию; 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3) выбор источников рефинансирования ДЗ;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4) синхронизация платежей по дебиторской и кредиторской задолженностям;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5) формирование резервов по сомнительным долгам.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3528" y="548680"/>
            <a:ext cx="864096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8288"/>
            <a:r>
              <a:rPr lang="ru-RU" sz="2400" b="1" dirty="0">
                <a:solidFill>
                  <a:srgbClr val="7030A0"/>
                </a:solidFill>
              </a:rPr>
              <a:t>Управление денежными средствами </a:t>
            </a:r>
            <a:r>
              <a:rPr lang="ru-RU" sz="2400" dirty="0"/>
              <a:t>включает в себя:</a:t>
            </a:r>
          </a:p>
          <a:p>
            <a:pPr lvl="0"/>
            <a:r>
              <a:rPr lang="ru-RU" sz="2400" dirty="0"/>
              <a:t> 1) анализ денежных потоков; </a:t>
            </a:r>
          </a:p>
          <a:p>
            <a:pPr lvl="0"/>
            <a:r>
              <a:rPr lang="ru-RU" sz="2400" dirty="0"/>
              <a:t> 2) прогнозирование денежных потоков; </a:t>
            </a:r>
          </a:p>
          <a:p>
            <a:pPr lvl="0"/>
            <a:r>
              <a:rPr lang="ru-RU" sz="2400" dirty="0"/>
              <a:t> 3) определение оптимального уровня денежных средств; </a:t>
            </a:r>
          </a:p>
          <a:p>
            <a:pPr lvl="0"/>
            <a:r>
              <a:rPr lang="ru-RU" sz="2400" dirty="0"/>
              <a:t> 4) составление бюджетов денежных средств. 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11560" y="0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Управление денежными средствами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5536" y="2564904"/>
            <a:ext cx="84969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82563"/>
            <a:r>
              <a:rPr lang="ru-RU" sz="2400" b="1" dirty="0">
                <a:solidFill>
                  <a:srgbClr val="7030A0"/>
                </a:solidFill>
              </a:rPr>
              <a:t>Основные задачи анализа и прогнозирования денежных потоков </a:t>
            </a:r>
            <a:r>
              <a:rPr lang="ru-RU" sz="2400" dirty="0"/>
              <a:t>заключаются в определении источников поступлений денежных средств и направлений их использования, в выявлении причин недостатка (избытка) денежных средств. 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67544" y="4437112"/>
            <a:ext cx="82089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Анализ и прогнозирование потоков денежных средств проводятся по трем видам деятельности компании: </a:t>
            </a:r>
          </a:p>
          <a:p>
            <a:r>
              <a:rPr lang="ru-RU" sz="2400" b="1" dirty="0"/>
              <a:t>основной, инвестиционной и финансовой</a:t>
            </a:r>
            <a:r>
              <a:rPr lang="ru-RU" sz="2400" b="1" i="1" dirty="0"/>
              <a:t>.</a:t>
            </a:r>
            <a:endParaRPr lang="ru-RU" sz="2400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520" y="260648"/>
            <a:ext cx="87129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</a:rPr>
              <a:t>Основы комплексной политики управления </a:t>
            </a:r>
          </a:p>
          <a:p>
            <a:pPr algn="ctr"/>
            <a:r>
              <a:rPr lang="ru-RU" sz="2400" b="1" dirty="0">
                <a:solidFill>
                  <a:srgbClr val="FF0000"/>
                </a:solidFill>
              </a:rPr>
              <a:t>оборотными  активами и оборотным капиталом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7544" y="1196752"/>
            <a:ext cx="82089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82563"/>
            <a:r>
              <a:rPr lang="ru-RU" sz="2400" b="1" dirty="0">
                <a:solidFill>
                  <a:srgbClr val="7030A0"/>
                </a:solidFill>
              </a:rPr>
              <a:t>Составные звенья комплексной политики:</a:t>
            </a:r>
          </a:p>
          <a:p>
            <a:r>
              <a:rPr lang="ru-RU" dirty="0"/>
              <a:t>• </a:t>
            </a:r>
            <a:r>
              <a:rPr lang="ru-RU" sz="2400" dirty="0"/>
              <a:t>поддержание рациональных балансовых пропорций;</a:t>
            </a:r>
          </a:p>
          <a:p>
            <a:r>
              <a:rPr lang="ru-RU" sz="2000" dirty="0"/>
              <a:t>•</a:t>
            </a:r>
            <a:r>
              <a:rPr lang="ru-RU" sz="2400" dirty="0"/>
              <a:t> выбор модели финансирования  оборотных активов</a:t>
            </a:r>
          </a:p>
          <a:p>
            <a:r>
              <a:rPr lang="ru-RU" dirty="0"/>
              <a:t>•</a:t>
            </a:r>
            <a:r>
              <a:rPr lang="ru-RU" sz="2400" dirty="0"/>
              <a:t> выбор политики управления оборотными активами</a:t>
            </a:r>
          </a:p>
          <a:p>
            <a:r>
              <a:rPr lang="ru-RU" sz="2000" dirty="0"/>
              <a:t>•</a:t>
            </a:r>
            <a:r>
              <a:rPr lang="ru-RU" sz="2400" dirty="0"/>
              <a:t> оптимизация финансового цикла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95536" y="5301208"/>
            <a:ext cx="84969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8288"/>
            <a:r>
              <a:rPr lang="ru-RU" sz="2400" b="1" dirty="0">
                <a:solidFill>
                  <a:srgbClr val="7030A0"/>
                </a:solidFill>
              </a:rPr>
              <a:t>Оборотный капитал </a:t>
            </a:r>
            <a:r>
              <a:rPr lang="ru-RU" sz="2400" dirty="0"/>
              <a:t>– сумма источников финансирования,  вложенных  в создание оборотных активов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1520" y="3356992"/>
            <a:ext cx="80648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4013"/>
            <a:r>
              <a:rPr lang="ru-RU" sz="2400" b="1" dirty="0">
                <a:solidFill>
                  <a:srgbClr val="7030A0"/>
                </a:solidFill>
              </a:rPr>
              <a:t>Оборотные активы </a:t>
            </a:r>
            <a:r>
              <a:rPr lang="ru-RU" sz="2400" dirty="0"/>
              <a:t>– это наиболее мобильные активы, которые либо являются денежными средствами и их эквивалентами, либо могут быть обращены в них в срок не более одного года или в течение одного производственного цикла.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5536" y="188640"/>
            <a:ext cx="83529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C00000"/>
                </a:solidFill>
              </a:rPr>
              <a:t>Модели рациональных балансовых пропорций</a:t>
            </a:r>
          </a:p>
          <a:p>
            <a:pPr algn="ctr"/>
            <a:endParaRPr lang="ru-RU" sz="22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2000" b="1" dirty="0" smtClean="0">
                <a:solidFill>
                  <a:srgbClr val="7030A0"/>
                </a:solidFill>
              </a:rPr>
              <a:t>1. Соотношение между ликвидностью активов и срочностью обязательств</a:t>
            </a:r>
            <a:endParaRPr lang="ru-RU" sz="2000" dirty="0">
              <a:solidFill>
                <a:srgbClr val="7030A0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79511" y="1714674"/>
          <a:ext cx="8964489" cy="44511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739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09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596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4054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Категория активов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Знак соотношения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Категория пассивов</a:t>
                      </a:r>
                      <a:endParaRPr lang="ru-RU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6806">
                <a:tc>
                  <a:txBody>
                    <a:bodyPr/>
                    <a:lstStyle/>
                    <a:p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А1 - наиболее ликвидные активы 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≥</a:t>
                      </a:r>
                      <a:endParaRPr lang="ru-RU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П1 - наиболее срочные обязательства </a:t>
                      </a:r>
                      <a:endParaRPr lang="ru-RU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6806">
                <a:tc>
                  <a:txBody>
                    <a:bodyPr/>
                    <a:lstStyle/>
                    <a:p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А2 - быстрореализуемые активы 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≥</a:t>
                      </a:r>
                      <a:endParaRPr lang="ru-RU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П2 - краткосрочные обязательства </a:t>
                      </a:r>
                      <a:endParaRPr lang="ru-RU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6806">
                <a:tc>
                  <a:txBody>
                    <a:bodyPr/>
                    <a:lstStyle/>
                    <a:p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А3 - </a:t>
                      </a:r>
                      <a:r>
                        <a:rPr lang="ru-RU" sz="20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медленнореализуемые</a:t>
                      </a: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активы 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≥</a:t>
                      </a:r>
                      <a:endParaRPr lang="ru-RU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П3 - долгосрочные и приравненные к ним обязательства </a:t>
                      </a:r>
                      <a:endParaRPr lang="ru-RU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6806">
                <a:tc>
                  <a:txBody>
                    <a:bodyPr/>
                    <a:lstStyle/>
                    <a:p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А4 - труднореализуемые активы (</a:t>
                      </a: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раздел баланса «</a:t>
                      </a:r>
                      <a:r>
                        <a:rPr lang="ru-RU" sz="20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Внеоборотные</a:t>
                      </a: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активы»)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≤</a:t>
                      </a:r>
                      <a:endParaRPr lang="ru-RU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П4 - собственные источники (</a:t>
                      </a: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III</a:t>
                      </a: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раздел баланса «Капитал и резервы»)</a:t>
                      </a:r>
                      <a:endParaRPr lang="ru-RU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161365" y="215151"/>
            <a:ext cx="8627633" cy="989705"/>
          </a:xfrm>
        </p:spPr>
        <p:txBody>
          <a:bodyPr>
            <a:normAutofit/>
          </a:bodyPr>
          <a:lstStyle/>
          <a:p>
            <a:r>
              <a:rPr lang="ru-RU" sz="2000" dirty="0" smtClean="0"/>
              <a:t>2. Рекомендуемые соотношения  между материальными активами и устойчивыми пассивами </a:t>
            </a:r>
            <a:endParaRPr lang="ru-RU" sz="20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6947524"/>
              </p:ext>
            </p:extLst>
          </p:nvPr>
        </p:nvGraphicFramePr>
        <p:xfrm>
          <a:off x="507950" y="1336463"/>
          <a:ext cx="7713234" cy="450118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710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710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710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3823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7030A0"/>
                          </a:solidFill>
                        </a:rPr>
                        <a:t>Вид</a:t>
                      </a:r>
                      <a:r>
                        <a:rPr lang="ru-RU" sz="2000" b="1" baseline="0" dirty="0" smtClean="0">
                          <a:solidFill>
                            <a:srgbClr val="7030A0"/>
                          </a:solidFill>
                        </a:rPr>
                        <a:t> активов</a:t>
                      </a:r>
                      <a:endParaRPr lang="ru-RU" sz="20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 smtClean="0">
                          <a:solidFill>
                            <a:srgbClr val="7030A0"/>
                          </a:solidFill>
                        </a:rPr>
                        <a:t>Соотношение</a:t>
                      </a:r>
                      <a:endParaRPr lang="ru-RU" sz="20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7030A0"/>
                          </a:solidFill>
                        </a:rPr>
                        <a:t>Вид пассивов</a:t>
                      </a:r>
                      <a:endParaRPr lang="ru-RU" sz="20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21112"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Материальные активы (основные средства, запасы)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</a:rPr>
                        <a:t>Идеально</a:t>
                      </a:r>
                      <a:endParaRPr lang="ru-RU" sz="2000" dirty="0" smtClean="0"/>
                    </a:p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</a:rPr>
                        <a:t>≤</a:t>
                      </a:r>
                      <a:endParaRPr lang="ru-RU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Собственные средства (капитал и резервы)</a:t>
                      </a:r>
                      <a:endParaRPr lang="ru-RU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0927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/>
                        <a:t>Материальные активы (основные средства, запасы)</a:t>
                      </a:r>
                    </a:p>
                    <a:p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</a:rPr>
                        <a:t>Рационально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solidFill>
                            <a:srgbClr val="FF0000"/>
                          </a:solidFill>
                        </a:rPr>
                        <a:t>≤</a:t>
                      </a:r>
                    </a:p>
                    <a:p>
                      <a:pPr algn="ctr"/>
                      <a:endParaRPr lang="ru-RU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Капитал и резервы + Долгосрочные обязательства</a:t>
                      </a:r>
                      <a:endParaRPr lang="ru-RU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6978"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Финансовые активы </a:t>
                      </a:r>
                    </a:p>
                    <a:p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</a:rPr>
                        <a:t>Рационально</a:t>
                      </a:r>
                    </a:p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</a:rPr>
                        <a:t>≥</a:t>
                      </a:r>
                      <a:endParaRPr lang="ru-RU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Финансовые обязательства</a:t>
                      </a:r>
                      <a:endParaRPr lang="ru-RU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9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2" name="Group 1"/>
          <p:cNvGrpSpPr>
            <a:grpSpLocks noChangeAspect="1"/>
          </p:cNvGrpSpPr>
          <p:nvPr/>
        </p:nvGrpSpPr>
        <p:grpSpPr bwMode="auto">
          <a:xfrm>
            <a:off x="0" y="1896532"/>
            <a:ext cx="9966961" cy="3908731"/>
            <a:chOff x="2281" y="3756"/>
            <a:chExt cx="6918" cy="3484"/>
          </a:xfrm>
        </p:grpSpPr>
        <p:sp>
          <p:nvSpPr>
            <p:cNvPr id="2068" name="AutoShape 20"/>
            <p:cNvSpPr>
              <a:spLocks noChangeAspect="1" noChangeArrowheads="1" noTextEdit="1"/>
            </p:cNvSpPr>
            <p:nvPr/>
          </p:nvSpPr>
          <p:spPr bwMode="auto">
            <a:xfrm>
              <a:off x="2281" y="3756"/>
              <a:ext cx="6918" cy="3484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prstDash val="sysDot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67" name="Text Box 19"/>
            <p:cNvSpPr txBox="1">
              <a:spLocks noChangeArrowheads="1"/>
            </p:cNvSpPr>
            <p:nvPr/>
          </p:nvSpPr>
          <p:spPr bwMode="auto">
            <a:xfrm>
              <a:off x="2705" y="4313"/>
              <a:ext cx="1976" cy="2369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Внеоборотные</a:t>
              </a:r>
              <a:r>
                <a:rPr kumimoji="0" lang="ru-RU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</a:p>
            <a:p>
              <a:pPr marL="0" marR="0" lvl="0" indent="0" algn="ctr" defTabSz="914400" rtl="0" eaLnBrk="1" fontAlgn="base" latinLnBrk="0" hangingPunct="1"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sz="2000" b="1" dirty="0" smtClean="0">
                  <a:latin typeface="Arial" pitchFamily="34" charset="0"/>
                  <a:ea typeface="Times New Roman" pitchFamily="18" charset="0"/>
                  <a:cs typeface="Arial" pitchFamily="34" charset="0"/>
                </a:rPr>
                <a:t>а</a:t>
              </a:r>
              <a:r>
                <a:rPr kumimoji="0" lang="ru-RU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ктивы (ВА)</a:t>
              </a:r>
              <a:endPara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66" name="Rectangle 18"/>
            <p:cNvSpPr>
              <a:spLocks noChangeArrowheads="1"/>
            </p:cNvSpPr>
            <p:nvPr/>
          </p:nvSpPr>
          <p:spPr bwMode="auto">
            <a:xfrm>
              <a:off x="6375" y="4313"/>
              <a:ext cx="2118" cy="2369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65" name="Text Box 17"/>
            <p:cNvSpPr txBox="1">
              <a:spLocks noChangeArrowheads="1"/>
            </p:cNvSpPr>
            <p:nvPr/>
          </p:nvSpPr>
          <p:spPr bwMode="auto">
            <a:xfrm>
              <a:off x="2846" y="3895"/>
              <a:ext cx="1694" cy="27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1" i="0" u="none" strike="noStrike" cap="none" normalizeH="0" baseline="0" dirty="0" smtClean="0">
                  <a:ln>
                    <a:noFill/>
                  </a:ln>
                  <a:solidFill>
                    <a:srgbClr val="7030A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Активы</a:t>
              </a:r>
              <a:endPara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64" name="Line 16"/>
            <p:cNvSpPr>
              <a:spLocks noChangeShapeType="1"/>
            </p:cNvSpPr>
            <p:nvPr/>
          </p:nvSpPr>
          <p:spPr bwMode="auto">
            <a:xfrm>
              <a:off x="2705" y="5428"/>
              <a:ext cx="1976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63" name="Text Box 15"/>
            <p:cNvSpPr txBox="1">
              <a:spLocks noChangeArrowheads="1"/>
            </p:cNvSpPr>
            <p:nvPr/>
          </p:nvSpPr>
          <p:spPr bwMode="auto">
            <a:xfrm>
              <a:off x="6799" y="3895"/>
              <a:ext cx="1411" cy="27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1" i="0" u="none" strike="noStrike" cap="none" normalizeH="0" baseline="0" dirty="0" smtClean="0">
                  <a:ln>
                    <a:noFill/>
                  </a:ln>
                  <a:solidFill>
                    <a:srgbClr val="7030A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Пассивы</a:t>
              </a:r>
              <a:endPara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62" name="Text Box 14"/>
            <p:cNvSpPr txBox="1">
              <a:spLocks noChangeArrowheads="1"/>
            </p:cNvSpPr>
            <p:nvPr/>
          </p:nvSpPr>
          <p:spPr bwMode="auto">
            <a:xfrm>
              <a:off x="6516" y="4453"/>
              <a:ext cx="1836" cy="557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Капитал и резервы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sz="2000" b="1" dirty="0" smtClean="0">
                  <a:latin typeface="Arial" pitchFamily="34" charset="0"/>
                  <a:cs typeface="Arial" pitchFamily="34" charset="0"/>
                </a:rPr>
                <a:t>(СК)</a:t>
              </a:r>
              <a:endPara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61" name="Text Box 13"/>
            <p:cNvSpPr txBox="1">
              <a:spLocks noChangeArrowheads="1"/>
            </p:cNvSpPr>
            <p:nvPr/>
          </p:nvSpPr>
          <p:spPr bwMode="auto">
            <a:xfrm>
              <a:off x="6484" y="5150"/>
              <a:ext cx="1868" cy="557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Долгосрочные обязательства (ДО)</a:t>
              </a:r>
              <a:endPara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60" name="Text Box 12"/>
            <p:cNvSpPr txBox="1">
              <a:spLocks noChangeArrowheads="1"/>
            </p:cNvSpPr>
            <p:nvPr/>
          </p:nvSpPr>
          <p:spPr bwMode="auto">
            <a:xfrm>
              <a:off x="6516" y="5986"/>
              <a:ext cx="1836" cy="557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Краткосрочные обязательства (КО)</a:t>
              </a:r>
              <a:endPara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9" name="Line 11"/>
            <p:cNvSpPr>
              <a:spLocks noChangeShapeType="1"/>
            </p:cNvSpPr>
            <p:nvPr/>
          </p:nvSpPr>
          <p:spPr bwMode="auto">
            <a:xfrm>
              <a:off x="6375" y="5707"/>
              <a:ext cx="211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58" name="Line 10"/>
            <p:cNvSpPr>
              <a:spLocks noChangeShapeType="1"/>
            </p:cNvSpPr>
            <p:nvPr/>
          </p:nvSpPr>
          <p:spPr bwMode="auto">
            <a:xfrm>
              <a:off x="6375" y="5150"/>
              <a:ext cx="211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57" name="Line 9"/>
            <p:cNvSpPr>
              <a:spLocks noChangeShapeType="1"/>
            </p:cNvSpPr>
            <p:nvPr/>
          </p:nvSpPr>
          <p:spPr bwMode="auto">
            <a:xfrm>
              <a:off x="4681" y="5428"/>
              <a:ext cx="1694" cy="0"/>
            </a:xfrm>
            <a:prstGeom prst="line">
              <a:avLst/>
            </a:prstGeom>
            <a:noFill/>
            <a:ln w="25400">
              <a:solidFill>
                <a:srgbClr val="C00000"/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56" name="Line 8"/>
            <p:cNvSpPr>
              <a:spLocks noChangeShapeType="1"/>
            </p:cNvSpPr>
            <p:nvPr/>
          </p:nvSpPr>
          <p:spPr bwMode="auto">
            <a:xfrm flipH="1">
              <a:off x="4681" y="5707"/>
              <a:ext cx="1694" cy="0"/>
            </a:xfrm>
            <a:prstGeom prst="line">
              <a:avLst/>
            </a:prstGeom>
            <a:noFill/>
            <a:ln w="25400">
              <a:solidFill>
                <a:srgbClr val="C00000"/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55" name="Line 7"/>
            <p:cNvSpPr>
              <a:spLocks noChangeShapeType="1"/>
            </p:cNvSpPr>
            <p:nvPr/>
          </p:nvSpPr>
          <p:spPr bwMode="auto">
            <a:xfrm>
              <a:off x="5105" y="5010"/>
              <a:ext cx="1" cy="418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54" name="Line 6"/>
            <p:cNvSpPr>
              <a:spLocks noChangeShapeType="1"/>
            </p:cNvSpPr>
            <p:nvPr/>
          </p:nvSpPr>
          <p:spPr bwMode="auto">
            <a:xfrm flipV="1">
              <a:off x="5105" y="5707"/>
              <a:ext cx="1" cy="418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53" name="Line 5"/>
            <p:cNvSpPr>
              <a:spLocks noChangeShapeType="1"/>
            </p:cNvSpPr>
            <p:nvPr/>
          </p:nvSpPr>
          <p:spPr bwMode="auto">
            <a:xfrm>
              <a:off x="5105" y="5428"/>
              <a:ext cx="1" cy="27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52" name="Text Box 4"/>
            <p:cNvSpPr txBox="1">
              <a:spLocks noChangeArrowheads="1"/>
            </p:cNvSpPr>
            <p:nvPr/>
          </p:nvSpPr>
          <p:spPr bwMode="auto">
            <a:xfrm>
              <a:off x="4822" y="6125"/>
              <a:ext cx="1411" cy="83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1" i="0" u="none" strike="noStrike" cap="none" normalizeH="0" baseline="0" dirty="0" smtClean="0">
                  <a:ln>
                    <a:noFill/>
                  </a:ln>
                  <a:solidFill>
                    <a:srgbClr val="C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Чистый</a:t>
              </a:r>
              <a:endPara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1" i="0" u="none" strike="noStrike" cap="none" normalizeH="0" baseline="0" dirty="0" smtClean="0">
                  <a:ln>
                    <a:noFill/>
                  </a:ln>
                  <a:solidFill>
                    <a:srgbClr val="C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оборотный</a:t>
              </a:r>
              <a:endPara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1" i="0" u="none" strike="noStrike" cap="none" normalizeH="0" baseline="0" dirty="0" smtClean="0">
                  <a:ln>
                    <a:noFill/>
                  </a:ln>
                  <a:solidFill>
                    <a:srgbClr val="C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капитал </a:t>
              </a:r>
              <a:endPara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1" name="Line 3"/>
            <p:cNvSpPr>
              <a:spLocks noChangeShapeType="1"/>
            </p:cNvSpPr>
            <p:nvPr/>
          </p:nvSpPr>
          <p:spPr bwMode="auto">
            <a:xfrm>
              <a:off x="5105" y="5568"/>
              <a:ext cx="423" cy="27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50" name="Line 2"/>
            <p:cNvSpPr>
              <a:spLocks noChangeShapeType="1"/>
            </p:cNvSpPr>
            <p:nvPr/>
          </p:nvSpPr>
          <p:spPr bwMode="auto">
            <a:xfrm>
              <a:off x="5528" y="5846"/>
              <a:ext cx="0" cy="27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27" name="Прямоугольник 26"/>
          <p:cNvSpPr/>
          <p:nvPr/>
        </p:nvSpPr>
        <p:spPr>
          <a:xfrm>
            <a:off x="899592" y="3789040"/>
            <a:ext cx="23042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hangingPunct="0"/>
            <a:r>
              <a:rPr lang="ru-RU" sz="20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Оборотные 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lvl="0" algn="ctr" eaLnBrk="0" hangingPunct="0"/>
            <a:r>
              <a:rPr lang="ru-RU" sz="20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активы (ОА)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55576" y="188640"/>
            <a:ext cx="792088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C00000"/>
                </a:solidFill>
              </a:rPr>
              <a:t>Выбор модели финансирования оборотных активов</a:t>
            </a:r>
          </a:p>
          <a:p>
            <a:pPr algn="ctr"/>
            <a:endParaRPr lang="ru-RU" sz="2200" b="1" dirty="0" smtClean="0">
              <a:solidFill>
                <a:srgbClr val="C00000"/>
              </a:solidFill>
            </a:endParaRPr>
          </a:p>
          <a:p>
            <a:pPr algn="ctr"/>
            <a:endParaRPr lang="ru-RU" sz="2000" b="1" dirty="0" smtClean="0">
              <a:solidFill>
                <a:srgbClr val="7030A0"/>
              </a:solidFill>
            </a:endParaRPr>
          </a:p>
          <a:p>
            <a:pPr algn="ctr"/>
            <a:r>
              <a:rPr lang="ru-RU" sz="2000" b="1" dirty="0" smtClean="0">
                <a:solidFill>
                  <a:srgbClr val="7030A0"/>
                </a:solidFill>
              </a:rPr>
              <a:t>Понятие чистого оборотного капитала </a:t>
            </a:r>
          </a:p>
          <a:p>
            <a:pPr algn="ctr"/>
            <a:r>
              <a:rPr lang="ru-RU" sz="2000" b="1" dirty="0" smtClean="0">
                <a:solidFill>
                  <a:srgbClr val="7030A0"/>
                </a:solidFill>
              </a:rPr>
              <a:t>компании</a:t>
            </a:r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11560" y="5831840"/>
            <a:ext cx="81369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ЧОК</a:t>
            </a:r>
            <a:r>
              <a:rPr lang="ru-RU" sz="2400" dirty="0" smtClean="0"/>
              <a:t> = ОА – КО  или  </a:t>
            </a:r>
            <a:r>
              <a:rPr lang="ru-RU" sz="2400" b="1" dirty="0" smtClean="0">
                <a:solidFill>
                  <a:srgbClr val="C00000"/>
                </a:solidFill>
              </a:rPr>
              <a:t>ЧОК</a:t>
            </a:r>
            <a:r>
              <a:rPr lang="ru-RU" sz="2400" dirty="0" smtClean="0"/>
              <a:t> = СК + ДО – ВА = ДП - ВА</a:t>
            </a:r>
            <a:endParaRPr lang="ru-RU" dirty="0" smtClean="0"/>
          </a:p>
          <a:p>
            <a:r>
              <a:rPr lang="ru-RU" dirty="0" smtClean="0"/>
              <a:t> 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A8E2DB-F5A1-49DD-B904-55EDA70C56F8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0"/>
            <a:ext cx="84969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   </a:t>
            </a:r>
            <a:r>
              <a:rPr lang="ru-RU" sz="2400" b="1" dirty="0">
                <a:solidFill>
                  <a:srgbClr val="7030A0"/>
                </a:solidFill>
              </a:rPr>
              <a:t>Чистый оборотный капитал</a:t>
            </a:r>
            <a:r>
              <a:rPr lang="ru-RU" sz="2400" dirty="0">
                <a:solidFill>
                  <a:srgbClr val="7030A0"/>
                </a:solidFill>
              </a:rPr>
              <a:t> </a:t>
            </a:r>
            <a:r>
              <a:rPr lang="ru-RU" sz="2400" dirty="0"/>
              <a:t>– это тот объем собственных средств и долгосрочных заемных источников, который компания может направить на финансирование оборотных активов после того, как были сформированы необходимые </a:t>
            </a:r>
            <a:r>
              <a:rPr lang="ru-RU" sz="2400" dirty="0" err="1"/>
              <a:t>внеоборотные</a:t>
            </a:r>
            <a:r>
              <a:rPr lang="ru-RU" sz="2400" dirty="0"/>
              <a:t> активы.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9552" y="1988840"/>
            <a:ext cx="83529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  Возможные </a:t>
            </a:r>
            <a:r>
              <a:rPr lang="ru-RU" sz="2400" b="1" dirty="0">
                <a:solidFill>
                  <a:srgbClr val="7030A0"/>
                </a:solidFill>
              </a:rPr>
              <a:t>модели финансирования </a:t>
            </a:r>
            <a:r>
              <a:rPr lang="ru-RU" sz="2400" dirty="0"/>
              <a:t>оборотных активов:  </a:t>
            </a:r>
          </a:p>
          <a:p>
            <a:r>
              <a:rPr lang="ru-RU" sz="2400" dirty="0"/>
              <a:t>              </a:t>
            </a:r>
            <a:r>
              <a:rPr lang="ru-RU" sz="2400" b="1" dirty="0">
                <a:solidFill>
                  <a:srgbClr val="FF0000"/>
                </a:solidFill>
              </a:rPr>
              <a:t>агрессивная, </a:t>
            </a:r>
          </a:p>
          <a:p>
            <a:r>
              <a:rPr lang="ru-RU" sz="2400" b="1" dirty="0">
                <a:solidFill>
                  <a:srgbClr val="FF0000"/>
                </a:solidFill>
              </a:rPr>
              <a:t>                              консервативная, </a:t>
            </a:r>
          </a:p>
          <a:p>
            <a:r>
              <a:rPr lang="ru-RU" sz="2400" b="1" dirty="0">
                <a:solidFill>
                  <a:srgbClr val="FF0000"/>
                </a:solidFill>
              </a:rPr>
              <a:t>                                                компромиссная.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6880" y="3933056"/>
            <a:ext cx="870712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850"/>
            <a:r>
              <a:rPr lang="ru-RU" sz="2400" b="1" dirty="0">
                <a:solidFill>
                  <a:srgbClr val="7030A0"/>
                </a:solidFill>
              </a:rPr>
              <a:t>Критерии (признаки) </a:t>
            </a:r>
            <a:r>
              <a:rPr lang="ru-RU" sz="2400" dirty="0"/>
              <a:t>определения модели финансирования: </a:t>
            </a:r>
          </a:p>
          <a:p>
            <a:r>
              <a:rPr lang="ru-RU" sz="2400" dirty="0"/>
              <a:t>1) в каком объеме и в каких пропорциях оборотные активы финансируются за счет  долгосрочных источников;</a:t>
            </a:r>
          </a:p>
          <a:p>
            <a:r>
              <a:rPr lang="ru-RU" sz="2400" dirty="0"/>
              <a:t>2) каково соотношение величины чистого оборотного капитала и системной (постоянной) части оборотных активов.</a:t>
            </a: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95536" y="0"/>
            <a:ext cx="8280920" cy="238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4013">
              <a:spcAft>
                <a:spcPts val="600"/>
              </a:spcAft>
            </a:pPr>
            <a:r>
              <a:rPr lang="ru-RU" sz="2400" dirty="0"/>
              <a:t>Весь объем оборотных активов  можно разделить на две части</a:t>
            </a:r>
            <a:r>
              <a:rPr lang="ru-RU" sz="2400" b="1" dirty="0">
                <a:solidFill>
                  <a:srgbClr val="7030A0"/>
                </a:solidFill>
              </a:rPr>
              <a:t>:             ОА = СЧ + ВЧ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СЧ – системная часть </a:t>
            </a:r>
            <a:r>
              <a:rPr lang="ru-RU" sz="2400" dirty="0"/>
              <a:t>оборотных активов, тот объем ОА, в котором компания нуждается постоянно в течение всего производственного цикла; 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ВЧ – варьируемая </a:t>
            </a:r>
            <a:r>
              <a:rPr lang="ru-RU" sz="2400" dirty="0">
                <a:solidFill>
                  <a:srgbClr val="C00000"/>
                </a:solidFill>
              </a:rPr>
              <a:t>(изменяющаяся) </a:t>
            </a:r>
            <a:r>
              <a:rPr lang="ru-RU" sz="2400" b="1" dirty="0">
                <a:solidFill>
                  <a:srgbClr val="C00000"/>
                </a:solidFill>
              </a:rPr>
              <a:t>часть </a:t>
            </a:r>
            <a:r>
              <a:rPr lang="ru-RU" sz="2400" dirty="0"/>
              <a:t>ОА.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" y="2499360"/>
          <a:ext cx="9144000" cy="4135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822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137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49031">
                <a:tc>
                  <a:txBody>
                    <a:bodyPr/>
                    <a:lstStyle/>
                    <a:p>
                      <a:r>
                        <a:rPr lang="ru-RU" sz="2200" b="1" i="1" dirty="0"/>
                        <a:t>Тип модели финансирования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i="1" dirty="0"/>
                        <a:t>Критерий по наличию долгосрочных пассивов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i="1" dirty="0"/>
                        <a:t>Критерий по наличию ЧОК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7978">
                <a:tc>
                  <a:txBody>
                    <a:bodyPr/>
                    <a:lstStyle/>
                    <a:p>
                      <a:r>
                        <a:rPr lang="ru-RU" sz="2200" b="1" dirty="0">
                          <a:solidFill>
                            <a:srgbClr val="C00000"/>
                          </a:solidFill>
                        </a:rPr>
                        <a:t>Агрессивная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ДП</a:t>
                      </a:r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≤ ВА + 0,5СЧ</a:t>
                      </a:r>
                      <a:endParaRPr lang="ru-RU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ЧОК </a:t>
                      </a:r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≤ 0,5СЧ</a:t>
                      </a:r>
                      <a:endParaRPr lang="ru-RU" sz="2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7978">
                <a:tc>
                  <a:txBody>
                    <a:bodyPr/>
                    <a:lstStyle/>
                    <a:p>
                      <a:r>
                        <a:rPr lang="ru-RU" sz="2200" b="1" dirty="0">
                          <a:solidFill>
                            <a:srgbClr val="C00000"/>
                          </a:solidFill>
                        </a:rPr>
                        <a:t>Консервативная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ДП</a:t>
                      </a:r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≥ ВА + СЧ + 0,5ВЧ</a:t>
                      </a:r>
                      <a:endParaRPr lang="ru-RU" sz="2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ЧОК</a:t>
                      </a:r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≥ СЧ + 0,5ВЧ</a:t>
                      </a:r>
                      <a:endParaRPr lang="ru-RU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01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1" dirty="0">
                          <a:solidFill>
                            <a:srgbClr val="C00000"/>
                          </a:solidFill>
                        </a:rPr>
                        <a:t>Компромиссная</a:t>
                      </a:r>
                    </a:p>
                    <a:p>
                      <a:endParaRPr lang="ru-RU" sz="22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ВА +</a:t>
                      </a:r>
                      <a:r>
                        <a:rPr lang="ru-RU" sz="2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0,5СЧ ≤  </a:t>
                      </a:r>
                      <a:r>
                        <a:rPr lang="ru-RU" sz="2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ДП</a:t>
                      </a:r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≤ ВА + СЧ+ 0,5ВЧ</a:t>
                      </a:r>
                      <a:endParaRPr lang="ru-RU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0,5СЧ ≤  </a:t>
                      </a:r>
                      <a:r>
                        <a:rPr lang="ru-RU" sz="2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ЧОК</a:t>
                      </a:r>
                      <a:r>
                        <a:rPr lang="ru-RU" sz="2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≤ СЧ + 0,5ВЧ</a:t>
                      </a:r>
                      <a:endParaRPr lang="ru-RU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95536" y="0"/>
            <a:ext cx="82809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4013" algn="ctr">
              <a:spcAft>
                <a:spcPts val="600"/>
              </a:spcAft>
            </a:pPr>
            <a:r>
              <a:rPr lang="ru-RU" sz="2200" b="1" i="1" dirty="0" smtClean="0">
                <a:solidFill>
                  <a:srgbClr val="FF0000"/>
                </a:solidFill>
              </a:rPr>
              <a:t>Упрощенный метод определения типа модели финансирования оборотных активов</a:t>
            </a:r>
            <a:endParaRPr lang="ru-RU" sz="2200" b="1" i="1" dirty="0">
              <a:solidFill>
                <a:srgbClr val="FF0000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5950837"/>
              </p:ext>
            </p:extLst>
          </p:nvPr>
        </p:nvGraphicFramePr>
        <p:xfrm>
          <a:off x="98322" y="1280160"/>
          <a:ext cx="9016180" cy="4135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400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950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81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49031">
                <a:tc>
                  <a:txBody>
                    <a:bodyPr/>
                    <a:lstStyle/>
                    <a:p>
                      <a:r>
                        <a:rPr lang="ru-RU" sz="2200" b="1" i="1" dirty="0"/>
                        <a:t>Тип модели </a:t>
                      </a:r>
                      <a:r>
                        <a:rPr lang="ru-RU" sz="2200" b="1" i="1" dirty="0" err="1" smtClean="0"/>
                        <a:t>финансиро-вания</a:t>
                      </a:r>
                      <a:endParaRPr lang="ru-RU" sz="22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i="1" dirty="0"/>
                        <a:t>Критерий по наличию долгосрочных пассивов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i="1" dirty="0"/>
                        <a:t>Критерий по наличию ЧОК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7978"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rgbClr val="C00000"/>
                          </a:solidFill>
                        </a:rPr>
                        <a:t>Агрессивная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ДП</a:t>
                      </a:r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≤ ВА + </a:t>
                      </a:r>
                      <a:r>
                        <a:rPr lang="ru-RU" sz="2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0,5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х</a:t>
                      </a:r>
                      <a:r>
                        <a:rPr lang="ru-RU" sz="2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Запасы</a:t>
                      </a:r>
                      <a:endParaRPr lang="ru-RU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ЧОК </a:t>
                      </a:r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≤ </a:t>
                      </a:r>
                      <a:r>
                        <a:rPr lang="ru-RU" sz="2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0,5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х</a:t>
                      </a:r>
                      <a:r>
                        <a:rPr lang="ru-RU" sz="2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Запасы</a:t>
                      </a:r>
                      <a:endParaRPr lang="ru-RU" sz="2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7978"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rgbClr val="C00000"/>
                          </a:solidFill>
                        </a:rPr>
                        <a:t>Консервативная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ДП</a:t>
                      </a:r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≥ ВА + </a:t>
                      </a:r>
                      <a:r>
                        <a:rPr lang="ru-RU" sz="2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Запасы </a:t>
                      </a:r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+ </a:t>
                      </a:r>
                      <a:r>
                        <a:rPr lang="ru-RU" sz="2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ДЗ</a:t>
                      </a:r>
                      <a:endParaRPr lang="ru-RU" sz="2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ЧОК</a:t>
                      </a:r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ru-RU" sz="2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≥ Запасы + ДЗ</a:t>
                      </a:r>
                      <a:endParaRPr lang="ru-RU" sz="2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01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</a:rPr>
                        <a:t>Компромиссная</a:t>
                      </a:r>
                    </a:p>
                    <a:p>
                      <a:endParaRPr lang="ru-RU" sz="20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ВА +</a:t>
                      </a:r>
                      <a:r>
                        <a:rPr lang="ru-RU" sz="2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0,5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х</a:t>
                      </a:r>
                      <a:r>
                        <a:rPr lang="ru-RU" sz="2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Запасы  ≤  </a:t>
                      </a:r>
                      <a:r>
                        <a:rPr lang="ru-RU" sz="2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ДП</a:t>
                      </a:r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≤ ВА </a:t>
                      </a:r>
                      <a:r>
                        <a:rPr lang="ru-RU" sz="22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+ </a:t>
                      </a:r>
                      <a:r>
                        <a:rPr lang="ru-RU" sz="2200" b="1" kern="120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Запасы + </a:t>
                      </a:r>
                      <a:r>
                        <a:rPr lang="ru-RU" sz="2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ДЗ </a:t>
                      </a:r>
                      <a:endParaRPr lang="ru-RU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0,5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х</a:t>
                      </a:r>
                      <a:r>
                        <a:rPr lang="ru-RU" sz="2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Запасы ≤  </a:t>
                      </a:r>
                      <a:r>
                        <a:rPr lang="ru-RU" sz="2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ЧОК</a:t>
                      </a:r>
                      <a:r>
                        <a:rPr lang="ru-RU" sz="2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≤ Запасы + ДЗ  </a:t>
                      </a:r>
                      <a:endParaRPr lang="ru-RU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835742" y="5484846"/>
            <a:ext cx="78112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</a:rPr>
              <a:t>В расчетах рекомендуется использовать среднегодовые значения величин ДП, ЧОК, ВА, Запасы, ДЗ.</a:t>
            </a:r>
            <a:endParaRPr lang="ru-RU" sz="2000" b="1" i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3361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5536" y="908721"/>
            <a:ext cx="84249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Финансовый цикл </a:t>
            </a:r>
            <a:r>
              <a:rPr lang="ru-RU" sz="2400" dirty="0" smtClean="0"/>
              <a:t>(</a:t>
            </a:r>
            <a:r>
              <a:rPr lang="ru-RU" sz="2400" b="1" dirty="0" smtClean="0">
                <a:solidFill>
                  <a:srgbClr val="7030A0"/>
                </a:solidFill>
              </a:rPr>
              <a:t>период обращения денежной наличности)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dirty="0" smtClean="0"/>
              <a:t>- то время, которое необходимо для превращения средств, вложенных в запасы и дебиторскую задолженность, в денежную наличность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39552" y="0"/>
            <a:ext cx="81369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Оптимизация длительности и структуры операционного и финансового цикла в компании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6672" y="2648031"/>
            <a:ext cx="8424936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2400" b="1" dirty="0" smtClean="0">
                <a:solidFill>
                  <a:srgbClr val="7030A0"/>
                </a:solidFill>
              </a:rPr>
              <a:t>Длительность финансового цикла</a:t>
            </a:r>
            <a:r>
              <a:rPr lang="ru-RU" sz="2400" dirty="0" smtClean="0">
                <a:solidFill>
                  <a:srgbClr val="7030A0"/>
                </a:solidFill>
              </a:rPr>
              <a:t> (ФЦ) </a:t>
            </a:r>
            <a:r>
              <a:rPr lang="ru-RU" sz="2400" dirty="0" smtClean="0"/>
              <a:t>в значительной степени определяется длительностью и структурой операционного цикла. </a:t>
            </a:r>
          </a:p>
          <a:p>
            <a:pPr>
              <a:spcBef>
                <a:spcPts val="600"/>
              </a:spcBef>
            </a:pPr>
            <a:r>
              <a:rPr lang="ru-RU" sz="2400" b="1" dirty="0" smtClean="0">
                <a:solidFill>
                  <a:srgbClr val="7030A0"/>
                </a:solidFill>
              </a:rPr>
              <a:t>Операционный цикл</a:t>
            </a:r>
            <a:r>
              <a:rPr lang="ru-RU" sz="2400" dirty="0" smtClean="0">
                <a:solidFill>
                  <a:srgbClr val="7030A0"/>
                </a:solidFill>
              </a:rPr>
              <a:t> (ОЦ) </a:t>
            </a:r>
            <a:r>
              <a:rPr lang="ru-RU" sz="2400" dirty="0" smtClean="0"/>
              <a:t>– время от момента поступления сырья до момента поступления оплаты за готовую продукцию, произведенную из этого сырья.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"/>
            <a:ext cx="9144000" cy="7355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/>
              <a:t>Размещение    Поступление                  Отгрузка                        Получение </a:t>
            </a:r>
            <a:endParaRPr lang="ru-RU" b="1" dirty="0" smtClean="0"/>
          </a:p>
          <a:p>
            <a:r>
              <a:rPr lang="ru-RU" b="1" i="1" dirty="0" smtClean="0"/>
              <a:t> заказа              сырья и </a:t>
            </a:r>
            <a:r>
              <a:rPr lang="ru-RU" b="1" i="1" dirty="0" err="1" smtClean="0"/>
              <a:t>сопр</a:t>
            </a:r>
            <a:r>
              <a:rPr lang="ru-RU" b="1" i="1" dirty="0" smtClean="0"/>
              <a:t>.                   готовой                           оплаты</a:t>
            </a:r>
            <a:endParaRPr lang="ru-RU" dirty="0" smtClean="0"/>
          </a:p>
          <a:p>
            <a:r>
              <a:rPr lang="ru-RU" b="1" i="1" dirty="0" smtClean="0"/>
              <a:t> на сырье         документов                     продукции                      за товар</a:t>
            </a:r>
            <a:endParaRPr lang="ru-RU" dirty="0" smtClean="0"/>
          </a:p>
          <a:p>
            <a:r>
              <a:rPr lang="ru-RU" b="1" dirty="0" smtClean="0"/>
              <a:t>                              </a:t>
            </a:r>
            <a:endParaRPr lang="ru-RU" dirty="0" smtClean="0"/>
          </a:p>
          <a:p>
            <a:r>
              <a:rPr lang="ru-RU" b="1" dirty="0" smtClean="0"/>
              <a:t>                                     </a:t>
            </a:r>
          </a:p>
          <a:p>
            <a:r>
              <a:rPr lang="ru-RU" b="1" dirty="0" smtClean="0"/>
              <a:t>                                   Период обращения         Период обращения</a:t>
            </a:r>
            <a:endParaRPr lang="ru-RU" dirty="0" smtClean="0"/>
          </a:p>
          <a:p>
            <a:r>
              <a:rPr lang="ru-RU" b="1" dirty="0" smtClean="0"/>
              <a:t>                                         (хранения)                        (инкассации)                                                                                                                    </a:t>
            </a:r>
            <a:endParaRPr lang="ru-RU" dirty="0" smtClean="0"/>
          </a:p>
          <a:p>
            <a:r>
              <a:rPr lang="ru-RU" b="1" dirty="0" smtClean="0"/>
              <a:t>                                            запасов                           дебиторской</a:t>
            </a:r>
            <a:endParaRPr lang="ru-RU" dirty="0" smtClean="0"/>
          </a:p>
          <a:p>
            <a:r>
              <a:rPr lang="ru-RU" b="1" dirty="0" smtClean="0"/>
              <a:t>                                                                                   задолженности</a:t>
            </a:r>
            <a:endParaRPr lang="ru-RU" i="1" dirty="0" smtClean="0"/>
          </a:p>
          <a:p>
            <a:r>
              <a:rPr lang="ru-RU" b="1" dirty="0" smtClean="0"/>
              <a:t>                                                                                                                                     </a:t>
            </a:r>
          </a:p>
          <a:p>
            <a:r>
              <a:rPr lang="ru-RU" b="1" i="1" dirty="0" smtClean="0"/>
              <a:t>                                                                                                                                 дни</a:t>
            </a:r>
            <a:r>
              <a:rPr lang="ru-RU" b="1" dirty="0" smtClean="0"/>
              <a:t>                                    </a:t>
            </a:r>
            <a:endParaRPr lang="ru-RU" dirty="0" smtClean="0"/>
          </a:p>
          <a:p>
            <a:r>
              <a:rPr lang="ru-RU" b="1" dirty="0" smtClean="0"/>
              <a:t>                                  </a:t>
            </a:r>
          </a:p>
          <a:p>
            <a:r>
              <a:rPr lang="ru-RU" b="1" dirty="0" smtClean="0"/>
              <a:t>                                                                                   </a:t>
            </a:r>
          </a:p>
          <a:p>
            <a:r>
              <a:rPr lang="ru-RU" b="1" dirty="0" smtClean="0"/>
              <a:t>                                        Период </a:t>
            </a:r>
            <a:endParaRPr lang="ru-RU" dirty="0" smtClean="0"/>
          </a:p>
          <a:p>
            <a:r>
              <a:rPr lang="ru-RU" b="1" dirty="0" smtClean="0"/>
              <a:t>                                      обращения                                                                    </a:t>
            </a:r>
            <a:endParaRPr lang="ru-RU" dirty="0" smtClean="0"/>
          </a:p>
          <a:p>
            <a:r>
              <a:rPr lang="ru-RU" b="1" dirty="0" smtClean="0"/>
              <a:t>                                      (отсрочки)                          </a:t>
            </a:r>
            <a:r>
              <a:rPr lang="ru-RU" b="1" dirty="0" smtClean="0">
                <a:solidFill>
                  <a:srgbClr val="C00000"/>
                </a:solidFill>
              </a:rPr>
              <a:t>Финансовый</a:t>
            </a:r>
            <a:r>
              <a:rPr lang="ru-RU" b="1" dirty="0" smtClean="0"/>
              <a:t>                       </a:t>
            </a:r>
          </a:p>
          <a:p>
            <a:r>
              <a:rPr lang="ru-RU" b="1" dirty="0" smtClean="0"/>
              <a:t>                                     кредиторской                           </a:t>
            </a:r>
            <a:r>
              <a:rPr lang="ru-RU" b="1" dirty="0" smtClean="0">
                <a:solidFill>
                  <a:srgbClr val="C00000"/>
                </a:solidFill>
              </a:rPr>
              <a:t>цикл</a:t>
            </a:r>
          </a:p>
          <a:p>
            <a:r>
              <a:rPr lang="ru-RU" b="1" dirty="0" smtClean="0"/>
              <a:t>                                   задолженности</a:t>
            </a:r>
            <a:endParaRPr lang="ru-RU" dirty="0" smtClean="0"/>
          </a:p>
          <a:p>
            <a:r>
              <a:rPr lang="ru-RU" b="1" dirty="0" smtClean="0"/>
              <a:t>                                                 </a:t>
            </a:r>
            <a:endParaRPr lang="ru-RU" dirty="0" smtClean="0"/>
          </a:p>
          <a:p>
            <a:r>
              <a:rPr lang="ru-RU" b="1" dirty="0" smtClean="0"/>
              <a:t>                                                              </a:t>
            </a:r>
          </a:p>
          <a:p>
            <a:r>
              <a:rPr lang="ru-RU" b="1" i="1" dirty="0" smtClean="0"/>
              <a:t>                                                              Оплата</a:t>
            </a:r>
            <a:endParaRPr lang="ru-RU" dirty="0" smtClean="0"/>
          </a:p>
          <a:p>
            <a:r>
              <a:rPr lang="ru-RU" b="1" i="1" dirty="0" smtClean="0"/>
              <a:t>                                                                сырья</a:t>
            </a:r>
          </a:p>
          <a:p>
            <a:endParaRPr lang="ru-RU" sz="2000" dirty="0" smtClean="0"/>
          </a:p>
          <a:p>
            <a:r>
              <a:rPr lang="ru-RU" dirty="0" smtClean="0"/>
              <a:t>                                                        </a:t>
            </a:r>
            <a:r>
              <a:rPr lang="ru-RU" sz="2000" b="1" dirty="0" smtClean="0">
                <a:solidFill>
                  <a:srgbClr val="C00000"/>
                </a:solidFill>
              </a:rPr>
              <a:t>Операционный цикл</a:t>
            </a:r>
          </a:p>
          <a:p>
            <a:r>
              <a:rPr lang="ru-RU" dirty="0" smtClean="0"/>
              <a:t> </a:t>
            </a:r>
            <a:endParaRPr lang="ru-RU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827584" y="3140968"/>
            <a:ext cx="7992888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2051720" y="980728"/>
            <a:ext cx="72008" cy="5544616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4860032" y="980728"/>
            <a:ext cx="72008" cy="216024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7668344" y="980728"/>
            <a:ext cx="72008" cy="547260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2051720" y="1988840"/>
            <a:ext cx="2808312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4932040" y="1988840"/>
            <a:ext cx="2736304" cy="0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4499992" y="3140968"/>
            <a:ext cx="0" cy="2304256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2123728" y="4437112"/>
            <a:ext cx="2376264" cy="0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4499992" y="4437112"/>
            <a:ext cx="3240360" cy="0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2123728" y="6237312"/>
            <a:ext cx="5616624" cy="72008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53049" y="2536416"/>
            <a:ext cx="8496944" cy="808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</a:pPr>
            <a:r>
              <a:rPr lang="ru-RU" sz="2200" b="1" dirty="0" smtClean="0"/>
              <a:t>                        Среднегодовые запасы</a:t>
            </a:r>
          </a:p>
          <a:p>
            <a:pPr>
              <a:lnSpc>
                <a:spcPct val="70000"/>
              </a:lnSpc>
            </a:pPr>
            <a:r>
              <a:rPr lang="ru-RU" sz="2200" b="1" dirty="0" smtClean="0"/>
              <a:t>ПОЗ =     -----------------------------------------------------   </a:t>
            </a:r>
            <a:r>
              <a:rPr lang="ru-RU" sz="2200" dirty="0" err="1" smtClean="0"/>
              <a:t>х</a:t>
            </a:r>
            <a:r>
              <a:rPr lang="ru-RU" sz="2200" dirty="0" smtClean="0"/>
              <a:t> 365</a:t>
            </a:r>
            <a:r>
              <a:rPr lang="ru-RU" sz="2200" b="1" dirty="0" smtClean="0"/>
              <a:t>     </a:t>
            </a:r>
          </a:p>
          <a:p>
            <a:pPr>
              <a:lnSpc>
                <a:spcPct val="70000"/>
              </a:lnSpc>
            </a:pPr>
            <a:r>
              <a:rPr lang="ru-RU" sz="2200" b="1" dirty="0" smtClean="0"/>
              <a:t>             Затраты на производство продукции</a:t>
            </a:r>
            <a:endParaRPr lang="ru-RU" sz="2200" dirty="0"/>
          </a:p>
        </p:txBody>
      </p:sp>
      <p:sp>
        <p:nvSpPr>
          <p:cNvPr id="13" name="TextBox 12"/>
          <p:cNvSpPr txBox="1"/>
          <p:nvPr/>
        </p:nvSpPr>
        <p:spPr>
          <a:xfrm>
            <a:off x="395536" y="3856290"/>
            <a:ext cx="87484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/>
              <a:t>               Среднегодовая дебиторская задолженность</a:t>
            </a:r>
          </a:p>
          <a:p>
            <a:r>
              <a:rPr lang="ru-RU" sz="2200" b="1" dirty="0" smtClean="0"/>
              <a:t>ПОДЗ =  ----------------------------------------------------------------   </a:t>
            </a:r>
            <a:r>
              <a:rPr lang="ru-RU" sz="2200" dirty="0" err="1" smtClean="0"/>
              <a:t>х</a:t>
            </a:r>
            <a:r>
              <a:rPr lang="ru-RU" sz="2200" dirty="0" smtClean="0"/>
              <a:t> 365</a:t>
            </a:r>
          </a:p>
          <a:p>
            <a:r>
              <a:rPr lang="ru-RU" sz="2200" b="1" dirty="0" smtClean="0"/>
              <a:t>                                       Выручка от реализации</a:t>
            </a:r>
          </a:p>
          <a:p>
            <a:r>
              <a:rPr lang="ru-RU" sz="2400" dirty="0" smtClean="0"/>
              <a:t> </a:t>
            </a:r>
            <a:endParaRPr lang="ru-RU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323528" y="5091118"/>
            <a:ext cx="882047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           </a:t>
            </a:r>
            <a:r>
              <a:rPr lang="ru-RU" sz="2200" b="1" dirty="0" smtClean="0"/>
              <a:t>Среднегодовая кредиторская задолженность    </a:t>
            </a:r>
          </a:p>
          <a:p>
            <a:r>
              <a:rPr lang="ru-RU" sz="2200" b="1" dirty="0" smtClean="0"/>
              <a:t>ПОКЗ = ----------------------------------------------------------------  </a:t>
            </a:r>
            <a:r>
              <a:rPr lang="ru-RU" sz="2200" dirty="0" err="1" smtClean="0"/>
              <a:t>х</a:t>
            </a:r>
            <a:r>
              <a:rPr lang="ru-RU" sz="2200" dirty="0" smtClean="0"/>
              <a:t> 365</a:t>
            </a:r>
          </a:p>
          <a:p>
            <a:r>
              <a:rPr lang="ru-RU" sz="2200" b="1" dirty="0" smtClean="0"/>
              <a:t>                      Затраты на производство продукции</a:t>
            </a:r>
            <a:endParaRPr lang="ru-RU" sz="2200" dirty="0"/>
          </a:p>
        </p:txBody>
      </p:sp>
      <p:sp>
        <p:nvSpPr>
          <p:cNvPr id="6" name="TextBox 5"/>
          <p:cNvSpPr txBox="1"/>
          <p:nvPr/>
        </p:nvSpPr>
        <p:spPr>
          <a:xfrm>
            <a:off x="415636" y="0"/>
            <a:ext cx="8728364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Формулы расчета длительности операционного и финансового циклов</a:t>
            </a:r>
          </a:p>
          <a:p>
            <a:pPr>
              <a:lnSpc>
                <a:spcPct val="150000"/>
              </a:lnSpc>
            </a:pPr>
            <a:endParaRPr lang="ru-RU" sz="2200" b="1" dirty="0" smtClean="0">
              <a:solidFill>
                <a:srgbClr val="FF000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ru-RU" sz="2200" b="1" dirty="0" smtClean="0">
                <a:solidFill>
                  <a:srgbClr val="FF0000"/>
                </a:solidFill>
              </a:rPr>
              <a:t>ОЦ = ПОЗ + ПОДЗ (в днях)</a:t>
            </a:r>
          </a:p>
          <a:p>
            <a:pPr algn="ctr">
              <a:lnSpc>
                <a:spcPct val="150000"/>
              </a:lnSpc>
            </a:pPr>
            <a:r>
              <a:rPr lang="ru-RU" sz="2200" b="1" dirty="0" smtClean="0">
                <a:solidFill>
                  <a:srgbClr val="FF0000"/>
                </a:solidFill>
              </a:rPr>
              <a:t>ФЦ = ОЦ – ПОКЗ = ПОЗ + ПОДЗ – ПОКЗ  (в днях)</a:t>
            </a:r>
            <a:endParaRPr lang="ru-RU" sz="2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ru-RU" dirty="0"/>
              <a:t>Автор: </a:t>
            </a:r>
            <a:r>
              <a:rPr lang="ru-RU" dirty="0" err="1"/>
              <a:t>Савалей</a:t>
            </a:r>
            <a:r>
              <a:rPr lang="ru-RU" dirty="0"/>
              <a:t> Виктор Васильевич </a:t>
            </a:r>
          </a:p>
          <a:p>
            <a:r>
              <a:rPr lang="ru-RU" dirty="0"/>
              <a:t>Адрес: г. Владивосток, ул. Гоголя, д. 41</a:t>
            </a:r>
          </a:p>
          <a:p>
            <a:r>
              <a:rPr lang="en-US" dirty="0"/>
              <a:t>E</a:t>
            </a:r>
            <a:r>
              <a:rPr lang="ru-RU" dirty="0"/>
              <a:t>-</a:t>
            </a:r>
            <a:r>
              <a:rPr lang="en-US" dirty="0"/>
              <a:t>mail: Viktor.Savaley@vvsu.ru</a:t>
            </a:r>
            <a:endParaRPr lang="ru-RU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042822bdf46a88974a34b6119410eaeadc7c97"/>
</p:tagLst>
</file>

<file path=ppt/theme/theme1.xml><?xml version="1.0" encoding="utf-8"?>
<a:theme xmlns:a="http://schemas.openxmlformats.org/drawingml/2006/main" name="ДО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6151</TotalTime>
  <Words>1592</Words>
  <Application>Microsoft Office PowerPoint</Application>
  <PresentationFormat>Экран (4:3)</PresentationFormat>
  <Paragraphs>309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1" baseType="lpstr">
      <vt:lpstr>Arial</vt:lpstr>
      <vt:lpstr>Calibri</vt:lpstr>
      <vt:lpstr>Symbol</vt:lpstr>
      <vt:lpstr>Tahoma</vt:lpstr>
      <vt:lpstr>Times New Roman</vt:lpstr>
      <vt:lpstr>ДО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IzhSTU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Nemo</dc:creator>
  <cp:lastModifiedBy>user</cp:lastModifiedBy>
  <cp:revision>221</cp:revision>
  <cp:lastPrinted>2023-10-03T01:04:39Z</cp:lastPrinted>
  <dcterms:created xsi:type="dcterms:W3CDTF">2013-03-28T05:50:20Z</dcterms:created>
  <dcterms:modified xsi:type="dcterms:W3CDTF">2024-10-17T04:19:18Z</dcterms:modified>
</cp:coreProperties>
</file>