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33"/>
  </p:notesMasterIdLst>
  <p:handoutMasterIdLst>
    <p:handoutMasterId r:id="rId34"/>
  </p:handoutMasterIdLst>
  <p:sldIdLst>
    <p:sldId id="265" r:id="rId2"/>
    <p:sldId id="271" r:id="rId3"/>
    <p:sldId id="273" r:id="rId4"/>
    <p:sldId id="275" r:id="rId5"/>
    <p:sldId id="276" r:id="rId6"/>
    <p:sldId id="277" r:id="rId7"/>
    <p:sldId id="278" r:id="rId8"/>
    <p:sldId id="286" r:id="rId9"/>
    <p:sldId id="280" r:id="rId10"/>
    <p:sldId id="281" r:id="rId11"/>
    <p:sldId id="282" r:id="rId12"/>
    <p:sldId id="283" r:id="rId13"/>
    <p:sldId id="302" r:id="rId14"/>
    <p:sldId id="300" r:id="rId15"/>
    <p:sldId id="284" r:id="rId16"/>
    <p:sldId id="285" r:id="rId17"/>
    <p:sldId id="301" r:id="rId18"/>
    <p:sldId id="293" r:id="rId19"/>
    <p:sldId id="298" r:id="rId20"/>
    <p:sldId id="288" r:id="rId21"/>
    <p:sldId id="303" r:id="rId22"/>
    <p:sldId id="291" r:id="rId23"/>
    <p:sldId id="311" r:id="rId24"/>
    <p:sldId id="310" r:id="rId25"/>
    <p:sldId id="304" r:id="rId26"/>
    <p:sldId id="307" r:id="rId27"/>
    <p:sldId id="306" r:id="rId28"/>
    <p:sldId id="296" r:id="rId29"/>
    <p:sldId id="313" r:id="rId30"/>
    <p:sldId id="312" r:id="rId31"/>
    <p:sldId id="264" r:id="rId32"/>
  </p:sldIdLst>
  <p:sldSz cx="9144000" cy="6858000" type="screen4x3"/>
  <p:notesSz cx="6858000" cy="9945688"/>
  <p:custDataLst>
    <p:tags r:id="rId35"/>
  </p:custDataLst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133" userDrawn="1">
          <p15:clr>
            <a:srgbClr val="A4A3A4"/>
          </p15:clr>
        </p15:guide>
        <p15:guide id="2" pos="2160" userDrawn="1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5990D6"/>
    <a:srgbClr val="FF9966"/>
    <a:srgbClr val="333366"/>
    <a:srgbClr val="EFF4F9"/>
    <a:srgbClr val="C6D9F1"/>
    <a:srgbClr val="4F81BD"/>
    <a:srgbClr val="00CC00"/>
    <a:srgbClr val="007000"/>
    <a:srgbClr val="FFFFFF"/>
    <a:srgbClr val="6296D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DF18680-E054-41AD-8BC1-D1AEF772440D}" styleName="Средний стиль 2 - акцент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293" autoAdjust="0"/>
    <p:restoredTop sz="84694" autoAdjust="0"/>
  </p:normalViewPr>
  <p:slideViewPr>
    <p:cSldViewPr snapToGrid="0">
      <p:cViewPr varScale="1">
        <p:scale>
          <a:sx n="50" d="100"/>
          <a:sy n="50" d="100"/>
        </p:scale>
        <p:origin x="1832" y="2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notesViewPr>
    <p:cSldViewPr snapToGrid="0">
      <p:cViewPr varScale="1">
        <p:scale>
          <a:sx n="83" d="100"/>
          <a:sy n="83" d="100"/>
        </p:scale>
        <p:origin x="-2040" y="-90"/>
      </p:cViewPr>
      <p:guideLst>
        <p:guide orient="horz" pos="3133"/>
        <p:guide pos="2160"/>
      </p:guideLst>
    </p:cSldViewPr>
  </p:notesViewPr>
  <p:gridSpacing cx="36004" cy="36004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ableStyles" Target="tableStyles.xml"/><Relationship Id="rId21" Type="http://schemas.openxmlformats.org/officeDocument/2006/relationships/slide" Target="slides/slide20.xml"/><Relationship Id="rId34" Type="http://schemas.openxmlformats.org/officeDocument/2006/relationships/handoutMaster" Target="handoutMasters/handout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notesMaster" Target="notesMasters/notesMaster1.xml"/><Relationship Id="rId38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ags" Target="tags/tag1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97284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97284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3FE31D6-EB43-44B2-BAD0-26E319F21315}" type="datetimeFigureOut">
              <a:rPr lang="ru-RU" smtClean="0"/>
              <a:pPr/>
              <a:t>17.10.2024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9446678"/>
            <a:ext cx="2971800" cy="49728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84613" y="9446678"/>
            <a:ext cx="2971800" cy="49728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A8E2C56-0D91-47A8-8A71-009028EAA66E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5706557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97284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97284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ADDA132-4A20-4920-99B2-1A2FC474017B}" type="datetimeFigureOut">
              <a:rPr lang="ru-RU" smtClean="0"/>
              <a:pPr/>
              <a:t>17.10.2024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942975" y="746125"/>
            <a:ext cx="4972050" cy="372903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724202"/>
            <a:ext cx="5486400" cy="447556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446678"/>
            <a:ext cx="2971800" cy="49728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9446678"/>
            <a:ext cx="2971800" cy="49728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6FC0CA4-D6BC-4557-A6BE-8B365C049B0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362300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6FC0CA4-D6BC-4557-A6BE-8B365C049B0F}" type="slidenum">
              <a:rPr lang="ru-RU" smtClean="0"/>
              <a:pPr/>
              <a:t>17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7782286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6FC0CA4-D6BC-4557-A6BE-8B365C049B0F}" type="slidenum">
              <a:rPr lang="ru-RU" smtClean="0"/>
              <a:pPr/>
              <a:t>19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193620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итульный слайд">
    <p:bg>
      <p:bgPr>
        <a:solidFill>
          <a:schemeClr val="tx2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Прямоугольник 41"/>
          <p:cNvSpPr/>
          <p:nvPr userDrawn="1"/>
        </p:nvSpPr>
        <p:spPr>
          <a:xfrm>
            <a:off x="0" y="-1"/>
            <a:ext cx="9144000" cy="2516175"/>
          </a:xfrm>
          <a:prstGeom prst="rect">
            <a:avLst/>
          </a:prstGeom>
          <a:solidFill>
            <a:schemeClr val="bg1"/>
          </a:solidFill>
          <a:ln w="12700">
            <a:noFill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4" name="Прямоугольник 23"/>
          <p:cNvSpPr/>
          <p:nvPr userDrawn="1"/>
        </p:nvSpPr>
        <p:spPr>
          <a:xfrm>
            <a:off x="0" y="1944822"/>
            <a:ext cx="9144000" cy="409030"/>
          </a:xfrm>
          <a:prstGeom prst="rect">
            <a:avLst/>
          </a:prstGeom>
          <a:noFill/>
          <a:ln w="12700">
            <a:noFill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3" name="Прямоугольник 42"/>
          <p:cNvSpPr/>
          <p:nvPr userDrawn="1"/>
        </p:nvSpPr>
        <p:spPr>
          <a:xfrm>
            <a:off x="-1" y="2516174"/>
            <a:ext cx="9143999" cy="2926161"/>
          </a:xfrm>
          <a:prstGeom prst="rect">
            <a:avLst/>
          </a:prstGeom>
          <a:gradFill flip="none" rotWithShape="1">
            <a:gsLst>
              <a:gs pos="0">
                <a:schemeClr val="accent1">
                  <a:lumMod val="5000"/>
                  <a:lumOff val="95000"/>
                </a:schemeClr>
              </a:gs>
              <a:gs pos="26000">
                <a:schemeClr val="accent1">
                  <a:lumMod val="45000"/>
                  <a:lumOff val="55000"/>
                </a:schemeClr>
              </a:gs>
              <a:gs pos="54000">
                <a:schemeClr val="tx2">
                  <a:lumMod val="60000"/>
                  <a:lumOff val="40000"/>
                </a:schemeClr>
              </a:gs>
              <a:gs pos="99457">
                <a:srgbClr val="F1F5FA"/>
              </a:gs>
              <a:gs pos="81000">
                <a:schemeClr val="accent1">
                  <a:lumMod val="30000"/>
                  <a:lumOff val="70000"/>
                </a:scheme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endParaRPr lang="ru-RU" dirty="0"/>
          </a:p>
        </p:txBody>
      </p:sp>
      <p:sp>
        <p:nvSpPr>
          <p:cNvPr id="51" name="Прямоугольник 50"/>
          <p:cNvSpPr/>
          <p:nvPr userDrawn="1"/>
        </p:nvSpPr>
        <p:spPr>
          <a:xfrm>
            <a:off x="88900" y="1599221"/>
            <a:ext cx="9144000" cy="288882"/>
          </a:xfrm>
          <a:prstGeom prst="rect">
            <a:avLst/>
          </a:prstGeom>
          <a:solidFill>
            <a:schemeClr val="bg1">
              <a:alpha val="29000"/>
            </a:schemeClr>
          </a:solidFill>
          <a:ln w="12700">
            <a:noFill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8" name="Прямоугольник 47"/>
          <p:cNvSpPr/>
          <p:nvPr userDrawn="1"/>
        </p:nvSpPr>
        <p:spPr>
          <a:xfrm>
            <a:off x="0" y="5802345"/>
            <a:ext cx="9144000" cy="1055655"/>
          </a:xfrm>
          <a:prstGeom prst="rect">
            <a:avLst/>
          </a:prstGeom>
          <a:solidFill>
            <a:schemeClr val="bg1"/>
          </a:solidFill>
          <a:ln w="12700">
            <a:noFill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1" name="Текст 17"/>
          <p:cNvSpPr>
            <a:spLocks noGrp="1"/>
          </p:cNvSpPr>
          <p:nvPr>
            <p:ph type="body" sz="quarter" idx="13" hasCustomPrompt="1"/>
          </p:nvPr>
        </p:nvSpPr>
        <p:spPr>
          <a:xfrm>
            <a:off x="-3" y="3710735"/>
            <a:ext cx="9144001" cy="522000"/>
          </a:xfrm>
        </p:spPr>
        <p:txBody>
          <a:bodyPr>
            <a:noAutofit/>
          </a:bodyPr>
          <a:lstStyle>
            <a:lvl1pPr algn="l">
              <a:buNone/>
              <a:defRPr sz="3000" baseline="0">
                <a:solidFill>
                  <a:srgbClr val="EFF4F9"/>
                </a:solidFill>
                <a:latin typeface="Arial" pitchFamily="34" charset="0"/>
              </a:defRPr>
            </a:lvl1pPr>
          </a:lstStyle>
          <a:p>
            <a:pPr lvl="0"/>
            <a:r>
              <a:rPr lang="ru-RU" dirty="0"/>
              <a:t>Тема «»</a:t>
            </a:r>
          </a:p>
        </p:txBody>
      </p:sp>
      <p:sp>
        <p:nvSpPr>
          <p:cNvPr id="7" name="TextBox 6"/>
          <p:cNvSpPr txBox="1"/>
          <p:nvPr userDrawn="1"/>
        </p:nvSpPr>
        <p:spPr>
          <a:xfrm>
            <a:off x="0" y="142830"/>
            <a:ext cx="9144001" cy="984885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algn="ctr"/>
            <a:r>
              <a:rPr lang="ru-RU" sz="1100" baseline="0" dirty="0">
                <a:solidFill>
                  <a:schemeClr val="tx1"/>
                </a:solidFill>
                <a:latin typeface="Arial" pitchFamily="34" charset="0"/>
                <a:cs typeface="Tahoma" pitchFamily="34" charset="0"/>
              </a:rPr>
              <a:t>Федеральное государственное бюджетное образовательное учреждение</a:t>
            </a:r>
          </a:p>
          <a:p>
            <a:pPr algn="ctr"/>
            <a:r>
              <a:rPr lang="ru-RU" sz="1100" baseline="0" dirty="0">
                <a:solidFill>
                  <a:schemeClr val="tx1"/>
                </a:solidFill>
                <a:latin typeface="Arial" pitchFamily="34" charset="0"/>
                <a:cs typeface="Tahoma" pitchFamily="34" charset="0"/>
              </a:rPr>
              <a:t>высшего профессионального образования</a:t>
            </a:r>
          </a:p>
          <a:p>
            <a:pPr algn="ctr"/>
            <a:r>
              <a:rPr lang="ru-RU" sz="1800" baseline="0" dirty="0">
                <a:solidFill>
                  <a:schemeClr val="tx1"/>
                </a:solidFill>
                <a:latin typeface="Arial" pitchFamily="34" charset="0"/>
                <a:cs typeface="Tahoma" pitchFamily="34" charset="0"/>
              </a:rPr>
              <a:t>«Владивостокский государственный университет</a:t>
            </a:r>
          </a:p>
          <a:p>
            <a:pPr algn="ctr"/>
            <a:r>
              <a:rPr lang="ru-RU" sz="1800" baseline="0" dirty="0">
                <a:solidFill>
                  <a:schemeClr val="tx1"/>
                </a:solidFill>
                <a:latin typeface="Arial" pitchFamily="34" charset="0"/>
                <a:cs typeface="Tahoma" pitchFamily="34" charset="0"/>
              </a:rPr>
              <a:t>экономики и сервиса»</a:t>
            </a:r>
          </a:p>
        </p:txBody>
      </p:sp>
      <p:sp>
        <p:nvSpPr>
          <p:cNvPr id="23" name="Текст 17"/>
          <p:cNvSpPr>
            <a:spLocks noGrp="1"/>
          </p:cNvSpPr>
          <p:nvPr>
            <p:ph type="body" sz="quarter" idx="15" hasCustomPrompt="1"/>
          </p:nvPr>
        </p:nvSpPr>
        <p:spPr>
          <a:xfrm>
            <a:off x="0" y="6167476"/>
            <a:ext cx="9144000" cy="690524"/>
          </a:xfrm>
          <a:noFill/>
          <a:ln w="12700">
            <a:noFill/>
            <a:miter lim="800000"/>
          </a:ln>
        </p:spPr>
        <p:txBody>
          <a:bodyPr anchor="ctr" anchorCtr="0">
            <a:noAutofit/>
          </a:bodyPr>
          <a:lstStyle>
            <a:lvl1pPr algn="ctr">
              <a:buNone/>
              <a:defRPr sz="1400" baseline="0">
                <a:solidFill>
                  <a:srgbClr val="6296D7"/>
                </a:solidFill>
                <a:latin typeface="Arial" pitchFamily="34" charset="0"/>
              </a:defRPr>
            </a:lvl1pPr>
          </a:lstStyle>
          <a:p>
            <a:pPr lvl="0"/>
            <a:r>
              <a:rPr lang="ru-RU" dirty="0"/>
              <a:t>Город </a:t>
            </a:r>
            <a:endParaRPr lang="en-US" dirty="0"/>
          </a:p>
          <a:p>
            <a:pPr lvl="0"/>
            <a:r>
              <a:rPr lang="ru-RU" dirty="0"/>
              <a:t>Год </a:t>
            </a:r>
          </a:p>
        </p:txBody>
      </p:sp>
      <p:sp>
        <p:nvSpPr>
          <p:cNvPr id="19" name="Текст 17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1570605"/>
            <a:ext cx="9144000" cy="309600"/>
          </a:xfrm>
        </p:spPr>
        <p:txBody>
          <a:bodyPr>
            <a:noAutofit/>
          </a:bodyPr>
          <a:lstStyle>
            <a:lvl1pPr algn="l">
              <a:buNone/>
              <a:defRPr sz="1800" baseline="0">
                <a:solidFill>
                  <a:srgbClr val="333366"/>
                </a:solidFill>
                <a:latin typeface="Arial" pitchFamily="34" charset="0"/>
              </a:defRPr>
            </a:lvl1pPr>
          </a:lstStyle>
          <a:p>
            <a:pPr lvl="0"/>
            <a:r>
              <a:rPr lang="ru-RU" dirty="0"/>
              <a:t>Кафедра «»</a:t>
            </a:r>
          </a:p>
        </p:txBody>
      </p:sp>
      <p:sp>
        <p:nvSpPr>
          <p:cNvPr id="20" name="Текст 17"/>
          <p:cNvSpPr>
            <a:spLocks noGrp="1"/>
          </p:cNvSpPr>
          <p:nvPr>
            <p:ph type="body" sz="quarter" idx="12" hasCustomPrompt="1"/>
          </p:nvPr>
        </p:nvSpPr>
        <p:spPr>
          <a:xfrm>
            <a:off x="-1" y="1944822"/>
            <a:ext cx="9144000" cy="399600"/>
          </a:xfrm>
          <a:solidFill>
            <a:schemeClr val="bg1">
              <a:alpha val="0"/>
            </a:schemeClr>
          </a:solidFill>
        </p:spPr>
        <p:txBody>
          <a:bodyPr>
            <a:noAutofit/>
          </a:bodyPr>
          <a:lstStyle>
            <a:lvl1pPr algn="l">
              <a:buNone/>
              <a:defRPr sz="2200" baseline="0">
                <a:solidFill>
                  <a:srgbClr val="333366"/>
                </a:solidFill>
                <a:latin typeface="Arial" pitchFamily="34" charset="0"/>
              </a:defRPr>
            </a:lvl1pPr>
          </a:lstStyle>
          <a:p>
            <a:pPr lvl="0"/>
            <a:r>
              <a:rPr lang="ru-RU" dirty="0"/>
              <a:t>Курс «»</a:t>
            </a:r>
          </a:p>
        </p:txBody>
      </p:sp>
      <p:sp>
        <p:nvSpPr>
          <p:cNvPr id="22" name="Текст 17"/>
          <p:cNvSpPr>
            <a:spLocks noGrp="1"/>
          </p:cNvSpPr>
          <p:nvPr>
            <p:ph type="body" sz="quarter" idx="14" hasCustomPrompt="1"/>
          </p:nvPr>
        </p:nvSpPr>
        <p:spPr>
          <a:xfrm>
            <a:off x="0" y="5447226"/>
            <a:ext cx="9144000" cy="309600"/>
          </a:xfrm>
        </p:spPr>
        <p:txBody>
          <a:bodyPr>
            <a:noAutofit/>
          </a:bodyPr>
          <a:lstStyle>
            <a:lvl1pPr algn="r">
              <a:buNone/>
              <a:defRPr sz="1800" baseline="0">
                <a:solidFill>
                  <a:srgbClr val="333366"/>
                </a:solidFill>
                <a:latin typeface="Arial" pitchFamily="34" charset="0"/>
              </a:defRPr>
            </a:lvl1pPr>
          </a:lstStyle>
          <a:p>
            <a:pPr lvl="0"/>
            <a:r>
              <a:rPr lang="ru-RU" dirty="0"/>
              <a:t>Автор</a:t>
            </a:r>
          </a:p>
        </p:txBody>
      </p:sp>
      <p:cxnSp>
        <p:nvCxnSpPr>
          <p:cNvPr id="46" name="Прямая соединительная линия 45"/>
          <p:cNvCxnSpPr/>
          <p:nvPr userDrawn="1"/>
        </p:nvCxnSpPr>
        <p:spPr>
          <a:xfrm>
            <a:off x="0" y="2516175"/>
            <a:ext cx="9144000" cy="1588"/>
          </a:xfrm>
          <a:prstGeom prst="line">
            <a:avLst/>
          </a:prstGeom>
          <a:ln w="12700">
            <a:solidFill>
              <a:schemeClr val="tx2">
                <a:lumMod val="60000"/>
                <a:lumOff val="40000"/>
              </a:schemeClr>
            </a:solidFill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Прямая соединительная линия 46"/>
          <p:cNvCxnSpPr/>
          <p:nvPr userDrawn="1"/>
        </p:nvCxnSpPr>
        <p:spPr>
          <a:xfrm>
            <a:off x="-1" y="5805878"/>
            <a:ext cx="9144000" cy="1588"/>
          </a:xfrm>
          <a:prstGeom prst="line">
            <a:avLst/>
          </a:prstGeom>
          <a:ln w="12700">
            <a:solidFill>
              <a:schemeClr val="tx2">
                <a:lumMod val="60000"/>
                <a:lumOff val="40000"/>
              </a:schemeClr>
            </a:solidFill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8" name="Picture 20" descr="bluelogo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5934" y="163018"/>
            <a:ext cx="500027" cy="10649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Пустой слайд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48734" y="6274800"/>
            <a:ext cx="7831666" cy="583200"/>
          </a:xfrm>
          <a:prstGeom prst="rect">
            <a:avLst/>
          </a:prstGeom>
          <a:solidFill>
            <a:srgbClr val="C6D9F1"/>
          </a:solidFill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bg1"/>
                </a:solidFill>
              </a:defRPr>
            </a:lvl1pPr>
          </a:lstStyle>
          <a:p>
            <a:r>
              <a:rPr lang="ru-RU" sz="1000" dirty="0">
                <a:cs typeface="Arial" pitchFamily="34" charset="0"/>
              </a:rPr>
              <a:t>Дисциплина «Название дисциплины»</a:t>
            </a:r>
          </a:p>
          <a:p>
            <a:r>
              <a:rPr lang="ru-RU" dirty="0">
                <a:cs typeface="Arial" pitchFamily="34" charset="0"/>
              </a:rPr>
              <a:t>Тема «Название темы»</a:t>
            </a:r>
          </a:p>
        </p:txBody>
      </p:sp>
      <p:sp>
        <p:nvSpPr>
          <p:cNvPr id="26" name="Текст 25"/>
          <p:cNvSpPr>
            <a:spLocks noGrp="1"/>
          </p:cNvSpPr>
          <p:nvPr>
            <p:ph type="body" sz="quarter" idx="14" hasCustomPrompt="1"/>
          </p:nvPr>
        </p:nvSpPr>
        <p:spPr>
          <a:xfrm>
            <a:off x="0" y="0"/>
            <a:ext cx="9144000" cy="655200"/>
          </a:xfrm>
          <a:solidFill>
            <a:schemeClr val="tx2">
              <a:lumMod val="20000"/>
              <a:lumOff val="80000"/>
              <a:alpha val="75000"/>
            </a:schemeClr>
          </a:solidFill>
          <a:ln w="12700">
            <a:noFill/>
            <a:miter lim="800000"/>
          </a:ln>
        </p:spPr>
        <p:txBody>
          <a:bodyPr anchor="ctr" anchorCtr="0">
            <a:normAutofit/>
          </a:bodyPr>
          <a:lstStyle>
            <a:lvl1pPr algn="ctr">
              <a:buNone/>
              <a:defRPr sz="2400" b="1" i="0" baseline="0">
                <a:solidFill>
                  <a:srgbClr val="333366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 lvl="0"/>
            <a:r>
              <a:rPr lang="ru-RU" dirty="0"/>
              <a:t>Название слайда</a:t>
            </a:r>
          </a:p>
        </p:txBody>
      </p:sp>
      <p:sp>
        <p:nvSpPr>
          <p:cNvPr id="16" name="Текст 15"/>
          <p:cNvSpPr>
            <a:spLocks noGrp="1"/>
          </p:cNvSpPr>
          <p:nvPr>
            <p:ph type="body" sz="quarter" idx="15" hasCustomPrompt="1"/>
          </p:nvPr>
        </p:nvSpPr>
        <p:spPr>
          <a:xfrm>
            <a:off x="628597" y="914400"/>
            <a:ext cx="7886808" cy="5105399"/>
          </a:xfrm>
        </p:spPr>
        <p:txBody>
          <a:bodyPr>
            <a:normAutofit/>
          </a:bodyPr>
          <a:lstStyle>
            <a:lvl1pPr marL="0" indent="0" algn="just">
              <a:spcBef>
                <a:spcPts val="0"/>
              </a:spcBef>
              <a:buNone/>
              <a:defRPr sz="2000">
                <a:solidFill>
                  <a:schemeClr val="tx1"/>
                </a:solidFill>
              </a:defRPr>
            </a:lvl1pPr>
          </a:lstStyle>
          <a:p>
            <a:pPr lvl="0"/>
            <a:r>
              <a:rPr lang="ru-RU" sz="2000" dirty="0">
                <a:solidFill>
                  <a:schemeClr val="tx1"/>
                </a:solidFill>
              </a:rPr>
              <a:t>Текст слайда</a:t>
            </a:r>
            <a:endParaRPr lang="ru-RU" dirty="0"/>
          </a:p>
        </p:txBody>
      </p:sp>
      <p:pic>
        <p:nvPicPr>
          <p:cNvPr id="12" name="Picture 20" descr="bluelogo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7800" y="6280981"/>
            <a:ext cx="270934" cy="5770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екст и рисунок (со сжатием рисунка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>
          <a:xfrm>
            <a:off x="456533" y="6274800"/>
            <a:ext cx="7815400" cy="583200"/>
          </a:xfrm>
        </p:spPr>
        <p:txBody>
          <a:bodyPr/>
          <a:lstStyle/>
          <a:p>
            <a:r>
              <a:rPr lang="ru-RU" sz="1000">
                <a:solidFill>
                  <a:schemeClr val="bg1"/>
                </a:solidFill>
                <a:cs typeface="Arial" pitchFamily="34" charset="0"/>
              </a:rPr>
              <a:t>Дисциплина «Название дисциплины»</a:t>
            </a:r>
          </a:p>
          <a:p>
            <a:r>
              <a:rPr lang="ru-RU">
                <a:solidFill>
                  <a:schemeClr val="bg1"/>
                </a:solidFill>
                <a:cs typeface="Arial" pitchFamily="34" charset="0"/>
              </a:rPr>
              <a:t>Тема «Название темы»</a:t>
            </a:r>
            <a:endParaRPr lang="ru-RU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7" name="Текст 6"/>
          <p:cNvSpPr>
            <a:spLocks noGrp="1"/>
          </p:cNvSpPr>
          <p:nvPr>
            <p:ph type="body" sz="quarter" idx="13" hasCustomPrompt="1"/>
          </p:nvPr>
        </p:nvSpPr>
        <p:spPr>
          <a:xfrm>
            <a:off x="630000" y="914400"/>
            <a:ext cx="4639732" cy="5104800"/>
          </a:xfrm>
        </p:spPr>
        <p:txBody>
          <a:bodyPr/>
          <a:lstStyle>
            <a:lvl1pPr marL="0" indent="0">
              <a:buNone/>
              <a:defRPr lang="ru-RU" sz="20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800100" indent="-342900">
              <a:buFont typeface="Arial" panose="020B0604020202020204" pitchFamily="34" charset="0"/>
              <a:buChar char="•"/>
              <a:defRPr sz="2000"/>
            </a:lvl2pPr>
            <a:lvl3pPr>
              <a:defRPr/>
            </a:lvl3pPr>
          </a:lstStyle>
          <a:p>
            <a:pPr lvl="0"/>
            <a:r>
              <a:rPr lang="ru-RU" dirty="0"/>
              <a:t>Текст слайда</a:t>
            </a:r>
          </a:p>
        </p:txBody>
      </p:sp>
      <p:sp>
        <p:nvSpPr>
          <p:cNvPr id="9" name="Рисунок 8"/>
          <p:cNvSpPr>
            <a:spLocks noGrp="1"/>
          </p:cNvSpPr>
          <p:nvPr>
            <p:ph type="pic" sz="quarter" idx="14"/>
          </p:nvPr>
        </p:nvSpPr>
        <p:spPr>
          <a:xfrm>
            <a:off x="5269732" y="914400"/>
            <a:ext cx="3247200" cy="5104800"/>
          </a:xfrm>
        </p:spPr>
        <p:txBody>
          <a:bodyPr>
            <a:normAutofit/>
          </a:bodyPr>
          <a:lstStyle>
            <a:lvl1pPr marL="0" indent="0">
              <a:buNone/>
              <a:defRPr lang="ru-RU" sz="20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91566922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екст и рисунок (без сжатия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z="1000" dirty="0">
                <a:solidFill>
                  <a:schemeClr val="bg1"/>
                </a:solidFill>
                <a:cs typeface="Arial" pitchFamily="34" charset="0"/>
              </a:rPr>
              <a:t>Дисциплина «Название дисциплины»</a:t>
            </a:r>
          </a:p>
          <a:p>
            <a:r>
              <a:rPr lang="ru-RU" dirty="0">
                <a:solidFill>
                  <a:schemeClr val="bg1"/>
                </a:solidFill>
                <a:cs typeface="Arial" pitchFamily="34" charset="0"/>
              </a:rPr>
              <a:t>Тема «Название темы»</a:t>
            </a:r>
          </a:p>
        </p:txBody>
      </p:sp>
      <p:sp>
        <p:nvSpPr>
          <p:cNvPr id="7" name="Текст 6"/>
          <p:cNvSpPr>
            <a:spLocks noGrp="1"/>
          </p:cNvSpPr>
          <p:nvPr>
            <p:ph type="body" sz="quarter" idx="13" hasCustomPrompt="1"/>
          </p:nvPr>
        </p:nvSpPr>
        <p:spPr>
          <a:xfrm>
            <a:off x="630000" y="914400"/>
            <a:ext cx="4640400" cy="5104800"/>
          </a:xfrm>
        </p:spPr>
        <p:txBody>
          <a:bodyPr>
            <a:normAutofit/>
          </a:bodyPr>
          <a:lstStyle>
            <a:lvl1pPr marL="0" indent="0">
              <a:buNone/>
              <a:defRPr sz="2000"/>
            </a:lvl1pPr>
          </a:lstStyle>
          <a:p>
            <a:pPr lvl="0"/>
            <a:r>
              <a:rPr lang="ru-RU" dirty="0"/>
              <a:t>Текст слайда</a:t>
            </a:r>
          </a:p>
        </p:txBody>
      </p:sp>
      <p:sp>
        <p:nvSpPr>
          <p:cNvPr id="9" name="Рисунок 8"/>
          <p:cNvSpPr>
            <a:spLocks noGrp="1"/>
          </p:cNvSpPr>
          <p:nvPr>
            <p:ph type="pic" sz="quarter" idx="14"/>
          </p:nvPr>
        </p:nvSpPr>
        <p:spPr>
          <a:xfrm>
            <a:off x="5270400" y="914400"/>
            <a:ext cx="3247200" cy="5104799"/>
          </a:xfrm>
        </p:spPr>
        <p:txBody>
          <a:bodyPr>
            <a:noAutofit/>
          </a:bodyPr>
          <a:lstStyle>
            <a:lvl1pPr marL="0" indent="0">
              <a:buNone/>
              <a:defRPr sz="2000"/>
            </a:lvl1pPr>
          </a:lstStyle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63443572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Рисунок (без сжатия)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z="1000" dirty="0">
                <a:solidFill>
                  <a:schemeClr val="bg1"/>
                </a:solidFill>
                <a:cs typeface="Arial" pitchFamily="34" charset="0"/>
              </a:rPr>
              <a:t>Дисциплина «Название дисциплины»</a:t>
            </a:r>
          </a:p>
          <a:p>
            <a:r>
              <a:rPr lang="ru-RU" dirty="0">
                <a:solidFill>
                  <a:schemeClr val="bg1"/>
                </a:solidFill>
                <a:cs typeface="Arial" pitchFamily="34" charset="0"/>
              </a:rPr>
              <a:t>Тема «Название темы»</a:t>
            </a:r>
          </a:p>
        </p:txBody>
      </p:sp>
      <p:sp>
        <p:nvSpPr>
          <p:cNvPr id="7" name="Текст 6"/>
          <p:cNvSpPr>
            <a:spLocks noGrp="1"/>
          </p:cNvSpPr>
          <p:nvPr>
            <p:ph type="body" sz="quarter" idx="13" hasCustomPrompt="1"/>
          </p:nvPr>
        </p:nvSpPr>
        <p:spPr>
          <a:xfrm>
            <a:off x="3877200" y="914399"/>
            <a:ext cx="4640400" cy="5104800"/>
          </a:xfrm>
        </p:spPr>
        <p:txBody>
          <a:bodyPr>
            <a:normAutofit/>
          </a:bodyPr>
          <a:lstStyle>
            <a:lvl1pPr marL="0" indent="0">
              <a:buNone/>
              <a:defRPr sz="2000"/>
            </a:lvl1pPr>
          </a:lstStyle>
          <a:p>
            <a:pPr lvl="0"/>
            <a:r>
              <a:rPr lang="ru-RU" dirty="0"/>
              <a:t>Текст слайда</a:t>
            </a:r>
          </a:p>
        </p:txBody>
      </p:sp>
      <p:sp>
        <p:nvSpPr>
          <p:cNvPr id="9" name="Рисунок 8"/>
          <p:cNvSpPr>
            <a:spLocks noGrp="1"/>
          </p:cNvSpPr>
          <p:nvPr>
            <p:ph type="pic" sz="quarter" idx="14"/>
          </p:nvPr>
        </p:nvSpPr>
        <p:spPr>
          <a:xfrm>
            <a:off x="630000" y="910801"/>
            <a:ext cx="3247200" cy="5104799"/>
          </a:xfrm>
        </p:spPr>
        <p:txBody>
          <a:bodyPr>
            <a:normAutofit/>
          </a:bodyPr>
          <a:lstStyle>
            <a:lvl1pPr marL="0" indent="0">
              <a:buNone/>
              <a:defRPr sz="2000"/>
            </a:lvl1pPr>
          </a:lstStyle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87505570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екст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ru-RU" sz="1000">
                <a:solidFill>
                  <a:schemeClr val="bg1"/>
                </a:solidFill>
                <a:cs typeface="Arial" pitchFamily="34" charset="0"/>
              </a:rPr>
              <a:t>Дисциплина «Название дисциплины»</a:t>
            </a:r>
          </a:p>
          <a:p>
            <a:r>
              <a:rPr lang="ru-RU">
                <a:solidFill>
                  <a:schemeClr val="bg1"/>
                </a:solidFill>
                <a:cs typeface="Arial" pitchFamily="34" charset="0"/>
              </a:rPr>
              <a:t>Тема «Название темы»</a:t>
            </a:r>
            <a:endParaRPr lang="ru-RU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11" hasCustomPrompt="1"/>
          </p:nvPr>
        </p:nvSpPr>
        <p:spPr>
          <a:xfrm>
            <a:off x="630000" y="914400"/>
            <a:ext cx="7887600" cy="1643062"/>
          </a:xfrm>
        </p:spPr>
        <p:txBody>
          <a:bodyPr>
            <a:normAutofit/>
          </a:bodyPr>
          <a:lstStyle>
            <a:lvl1pPr marL="0" indent="0">
              <a:buNone/>
              <a:defRPr sz="2000"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ru-RU" dirty="0"/>
              <a:t>Текст слайда</a:t>
            </a:r>
          </a:p>
        </p:txBody>
      </p:sp>
      <p:sp>
        <p:nvSpPr>
          <p:cNvPr id="6" name="Текст 4"/>
          <p:cNvSpPr>
            <a:spLocks noGrp="1"/>
          </p:cNvSpPr>
          <p:nvPr>
            <p:ph type="body" sz="quarter" idx="12" hasCustomPrompt="1"/>
          </p:nvPr>
        </p:nvSpPr>
        <p:spPr>
          <a:xfrm>
            <a:off x="628200" y="4487334"/>
            <a:ext cx="7887600" cy="1643062"/>
          </a:xfrm>
        </p:spPr>
        <p:txBody>
          <a:bodyPr>
            <a:normAutofit/>
          </a:bodyPr>
          <a:lstStyle>
            <a:lvl1pPr marL="0" indent="0">
              <a:buNone/>
              <a:defRPr sz="2000"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ru-RU" dirty="0"/>
              <a:t>Текст слайда</a:t>
            </a:r>
          </a:p>
        </p:txBody>
      </p:sp>
      <p:sp>
        <p:nvSpPr>
          <p:cNvPr id="8" name="Объект 7"/>
          <p:cNvSpPr>
            <a:spLocks noGrp="1"/>
          </p:cNvSpPr>
          <p:nvPr>
            <p:ph sz="quarter" idx="13" hasCustomPrompt="1"/>
          </p:nvPr>
        </p:nvSpPr>
        <p:spPr>
          <a:xfrm>
            <a:off x="628650" y="2557462"/>
            <a:ext cx="7887150" cy="1929872"/>
          </a:xfrm>
        </p:spPr>
        <p:txBody>
          <a:bodyPr>
            <a:normAutofit/>
          </a:bodyPr>
          <a:lstStyle>
            <a:lvl1pPr marL="0" indent="0">
              <a:buNone/>
              <a:defRPr sz="2000" baseline="0"/>
            </a:lvl1pPr>
          </a:lstStyle>
          <a:p>
            <a:pPr lvl="0"/>
            <a:r>
              <a:rPr lang="ru-RU" dirty="0"/>
              <a:t>Содержимое (рисунок, диаграмма, таблица и т.д.)</a:t>
            </a:r>
          </a:p>
        </p:txBody>
      </p:sp>
    </p:spTree>
    <p:extLst>
      <p:ext uri="{BB962C8B-B14F-4D97-AF65-F5344CB8AC3E}">
        <p14:creationId xmlns:p14="http://schemas.microsoft.com/office/powerpoint/2010/main" val="221567949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Рисун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ru-RU" sz="1000">
                <a:solidFill>
                  <a:schemeClr val="bg1"/>
                </a:solidFill>
                <a:cs typeface="Arial" pitchFamily="34" charset="0"/>
              </a:rPr>
              <a:t>Дисциплина «Название дисциплины»</a:t>
            </a:r>
          </a:p>
          <a:p>
            <a:r>
              <a:rPr lang="ru-RU">
                <a:solidFill>
                  <a:schemeClr val="bg1"/>
                </a:solidFill>
                <a:cs typeface="Arial" pitchFamily="34" charset="0"/>
              </a:rPr>
              <a:t>Тема «Название темы»</a:t>
            </a:r>
            <a:endParaRPr lang="ru-RU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5" name="Рисунок 4"/>
          <p:cNvSpPr>
            <a:spLocks noGrp="1"/>
          </p:cNvSpPr>
          <p:nvPr>
            <p:ph type="pic" sz="quarter" idx="11"/>
          </p:nvPr>
        </p:nvSpPr>
        <p:spPr>
          <a:xfrm>
            <a:off x="630000" y="914400"/>
            <a:ext cx="7887600" cy="5104800"/>
          </a:xfrm>
        </p:spPr>
        <p:txBody>
          <a:bodyPr>
            <a:normAutofit/>
          </a:bodyPr>
          <a:lstStyle>
            <a:lvl1pPr marL="0" indent="0">
              <a:buNone/>
              <a:defRPr sz="2000"/>
            </a:lvl1pPr>
          </a:lstStyle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0902234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ru-RU" sz="1000">
                <a:solidFill>
                  <a:schemeClr val="bg1"/>
                </a:solidFill>
                <a:cs typeface="Arial" pitchFamily="34" charset="0"/>
              </a:rPr>
              <a:t>Дисциплина «Название дисциплины»</a:t>
            </a:r>
          </a:p>
          <a:p>
            <a:r>
              <a:rPr lang="ru-RU">
                <a:solidFill>
                  <a:schemeClr val="bg1"/>
                </a:solidFill>
                <a:cs typeface="Arial" pitchFamily="34" charset="0"/>
              </a:rPr>
              <a:t>Тема «Название темы»</a:t>
            </a:r>
            <a:endParaRPr lang="ru-RU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5" name="Таблица 4"/>
          <p:cNvSpPr>
            <a:spLocks noGrp="1"/>
          </p:cNvSpPr>
          <p:nvPr>
            <p:ph type="tbl" sz="quarter" idx="11"/>
          </p:nvPr>
        </p:nvSpPr>
        <p:spPr>
          <a:xfrm>
            <a:off x="630000" y="914400"/>
            <a:ext cx="7887600" cy="5104800"/>
          </a:xfrm>
        </p:spPr>
        <p:txBody>
          <a:bodyPr>
            <a:normAutofit/>
          </a:bodyPr>
          <a:lstStyle>
            <a:lvl1pPr marL="0" indent="0">
              <a:buNone/>
              <a:defRPr sz="2000"/>
            </a:lvl1pPr>
          </a:lstStyle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570374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ru-RU" sz="1000">
                <a:solidFill>
                  <a:schemeClr val="bg1"/>
                </a:solidFill>
                <a:cs typeface="Arial" pitchFamily="34" charset="0"/>
              </a:rPr>
              <a:t>Дисциплина «Название дисциплины»</a:t>
            </a:r>
          </a:p>
          <a:p>
            <a:r>
              <a:rPr lang="ru-RU">
                <a:solidFill>
                  <a:schemeClr val="bg1"/>
                </a:solidFill>
                <a:cs typeface="Arial" pitchFamily="34" charset="0"/>
              </a:rPr>
              <a:t>Тема «Название темы»</a:t>
            </a:r>
            <a:endParaRPr lang="ru-RU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5" name="Объект 4"/>
          <p:cNvSpPr>
            <a:spLocks noGrp="1"/>
          </p:cNvSpPr>
          <p:nvPr>
            <p:ph sz="quarter" idx="11"/>
          </p:nvPr>
        </p:nvSpPr>
        <p:spPr>
          <a:xfrm>
            <a:off x="630000" y="914400"/>
            <a:ext cx="7887600" cy="5104800"/>
          </a:xfrm>
        </p:spPr>
        <p:txBody>
          <a:bodyPr>
            <a:noAutofit/>
          </a:bodyPr>
          <a:lstStyle>
            <a:lvl1pPr marL="0" indent="0">
              <a:buNone/>
              <a:defRPr sz="2000"/>
            </a:lvl1pPr>
            <a:lvl2pPr marL="457200" indent="0">
              <a:buNone/>
              <a:defRPr sz="2000"/>
            </a:lvl2pPr>
            <a:lvl3pPr marL="914400" indent="0">
              <a:buNone/>
              <a:defRPr sz="20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</a:lstStyle>
          <a:p>
            <a:pPr lvl="0"/>
            <a:r>
              <a:rPr lang="ru-RU" dirty="0"/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val="131226361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Спасибо за внимание!">
    <p:bg>
      <p:bgPr>
        <a:gradFill flip="none" rotWithShape="1">
          <a:gsLst>
            <a:gs pos="0">
              <a:schemeClr val="accent1">
                <a:lumMod val="5000"/>
                <a:lumOff val="95000"/>
              </a:schemeClr>
            </a:gs>
            <a:gs pos="33000">
              <a:schemeClr val="accent1">
                <a:lumMod val="45000"/>
                <a:lumOff val="55000"/>
              </a:schemeClr>
            </a:gs>
            <a:gs pos="5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Рисунок 12" descr="green.jp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9936"/>
          </a:xfrm>
          <a:prstGeom prst="rect">
            <a:avLst/>
          </a:prstGeom>
        </p:spPr>
      </p:pic>
      <p:sp>
        <p:nvSpPr>
          <p:cNvPr id="8" name="Прямоугольник 7"/>
          <p:cNvSpPr/>
          <p:nvPr userDrawn="1"/>
        </p:nvSpPr>
        <p:spPr>
          <a:xfrm>
            <a:off x="0" y="0"/>
            <a:ext cx="9143999" cy="6858000"/>
          </a:xfrm>
          <a:prstGeom prst="rect">
            <a:avLst/>
          </a:prstGeom>
          <a:gradFill flip="none" rotWithShape="1">
            <a:gsLst>
              <a:gs pos="99457">
                <a:schemeClr val="tx2">
                  <a:lumMod val="20000"/>
                  <a:lumOff val="80000"/>
                </a:schemeClr>
              </a:gs>
              <a:gs pos="71739">
                <a:schemeClr val="tx2">
                  <a:lumMod val="40000"/>
                  <a:lumOff val="60000"/>
                </a:schemeClr>
              </a:gs>
              <a:gs pos="34800">
                <a:schemeClr val="tx2">
                  <a:lumMod val="40000"/>
                  <a:lumOff val="60000"/>
                </a:schemeClr>
              </a:gs>
              <a:gs pos="0">
                <a:schemeClr val="tx2">
                  <a:lumMod val="20000"/>
                  <a:lumOff val="80000"/>
                </a:schemeClr>
              </a:gs>
              <a:gs pos="53000">
                <a:schemeClr val="tx2">
                  <a:lumMod val="60000"/>
                  <a:lumOff val="4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Прямоугольник 11"/>
          <p:cNvSpPr/>
          <p:nvPr userDrawn="1"/>
        </p:nvSpPr>
        <p:spPr>
          <a:xfrm>
            <a:off x="0" y="4560902"/>
            <a:ext cx="9144000" cy="1424007"/>
          </a:xfrm>
          <a:prstGeom prst="rect">
            <a:avLst/>
          </a:prstGeom>
          <a:solidFill>
            <a:schemeClr val="bg1">
              <a:alpha val="29000"/>
            </a:schemeClr>
          </a:solidFill>
          <a:ln w="12700">
            <a:noFill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Прямоугольник 8"/>
          <p:cNvSpPr/>
          <p:nvPr userDrawn="1"/>
        </p:nvSpPr>
        <p:spPr>
          <a:xfrm>
            <a:off x="0" y="2552688"/>
            <a:ext cx="9144000" cy="617499"/>
          </a:xfrm>
          <a:prstGeom prst="rect">
            <a:avLst/>
          </a:prstGeom>
          <a:solidFill>
            <a:schemeClr val="bg1">
              <a:alpha val="29000"/>
            </a:schemeClr>
          </a:solidFill>
          <a:ln w="12700">
            <a:noFill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TextBox 5"/>
          <p:cNvSpPr txBox="1"/>
          <p:nvPr userDrawn="1"/>
        </p:nvSpPr>
        <p:spPr>
          <a:xfrm>
            <a:off x="0" y="2479662"/>
            <a:ext cx="9144000" cy="707886"/>
          </a:xfrm>
          <a:prstGeom prst="rect">
            <a:avLst/>
          </a:prstGeom>
          <a:noFill/>
          <a:ln w="12700"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ru-RU" sz="4000" baseline="0" dirty="0">
                <a:solidFill>
                  <a:schemeClr val="tx1"/>
                </a:solidFill>
                <a:latin typeface="Arial" pitchFamily="34" charset="0"/>
                <a:cs typeface="Tahoma" pitchFamily="34" charset="0"/>
              </a:rPr>
              <a:t>Спасибо за внимание!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4560903"/>
            <a:ext cx="9144000" cy="1424018"/>
          </a:xfrm>
        </p:spPr>
        <p:txBody>
          <a:bodyPr>
            <a:normAutofit/>
          </a:bodyPr>
          <a:lstStyle>
            <a:lvl1pPr algn="ctr">
              <a:buNone/>
              <a:defRPr sz="1800" baseline="0">
                <a:solidFill>
                  <a:schemeClr val="tx1"/>
                </a:solidFill>
                <a:latin typeface="Arial" pitchFamily="34" charset="0"/>
              </a:defRPr>
            </a:lvl1pPr>
          </a:lstStyle>
          <a:p>
            <a:pPr lvl="0"/>
            <a:r>
              <a:rPr lang="ru-RU" dirty="0"/>
              <a:t>Координаты:</a:t>
            </a: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Rectangle 2"/>
          <p:cNvSpPr>
            <a:spLocks noGrp="1" noChangeArrowheads="1"/>
          </p:cNvSpPr>
          <p:nvPr>
            <p:ph type="dt" sz="half" idx="10"/>
          </p:nvPr>
        </p:nvSpPr>
        <p:spPr>
          <a:xfrm>
            <a:off x="457200" y="6251575"/>
            <a:ext cx="2133600" cy="47625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3"/>
          <p:cNvSpPr>
            <a:spLocks noGrp="1" noChangeArrowheads="1"/>
          </p:cNvSpPr>
          <p:nvPr>
            <p:ph type="sldNum" sz="quarter" idx="11"/>
          </p:nvPr>
        </p:nvSpPr>
        <p:spPr>
          <a:xfrm>
            <a:off x="6553200" y="6248400"/>
            <a:ext cx="2133600" cy="47625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9476EE7-1FD8-45B9-AB8E-3E6D5D77EEB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sp>
        <p:nvSpPr>
          <p:cNvPr id="7" name="Rectangle 14"/>
          <p:cNvSpPr>
            <a:spLocks noGrp="1" noChangeArrowheads="1"/>
          </p:cNvSpPr>
          <p:nvPr>
            <p:ph type="ftr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1_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Grp="1" noChangeArrowheads="1"/>
          </p:cNvSpPr>
          <p:nvPr>
            <p:ph type="dt" sz="half" idx="10"/>
          </p:nvPr>
        </p:nvSpPr>
        <p:spPr>
          <a:xfrm>
            <a:off x="457200" y="6251575"/>
            <a:ext cx="2133600" cy="47625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Rectangle 3"/>
          <p:cNvSpPr>
            <a:spLocks noGrp="1" noChangeArrowheads="1"/>
          </p:cNvSpPr>
          <p:nvPr>
            <p:ph type="sldNum" sz="quarter" idx="11"/>
          </p:nvPr>
        </p:nvSpPr>
        <p:spPr>
          <a:xfrm>
            <a:off x="6553200" y="6248400"/>
            <a:ext cx="2133600" cy="47625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65932CF-D42E-41EB-AF1D-578A04A7FA4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sp>
        <p:nvSpPr>
          <p:cNvPr id="4" name="Rectangle 14"/>
          <p:cNvSpPr>
            <a:spLocks noGrp="1" noChangeArrowheads="1"/>
          </p:cNvSpPr>
          <p:nvPr>
            <p:ph type="ftr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Rectangle 2"/>
          <p:cNvSpPr>
            <a:spLocks noGrp="1" noChangeArrowheads="1"/>
          </p:cNvSpPr>
          <p:nvPr>
            <p:ph type="dt" sz="half" idx="10"/>
          </p:nvPr>
        </p:nvSpPr>
        <p:spPr>
          <a:xfrm>
            <a:off x="457200" y="6251575"/>
            <a:ext cx="2133600" cy="47625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3"/>
          <p:cNvSpPr>
            <a:spLocks noGrp="1" noChangeArrowheads="1"/>
          </p:cNvSpPr>
          <p:nvPr>
            <p:ph type="sldNum" sz="quarter" idx="11"/>
          </p:nvPr>
        </p:nvSpPr>
        <p:spPr>
          <a:xfrm>
            <a:off x="6553200" y="6248400"/>
            <a:ext cx="2133600" cy="47625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0902712-6BBF-4ACB-A449-8098CAD34C7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sp>
        <p:nvSpPr>
          <p:cNvPr id="6" name="Rectangle 14"/>
          <p:cNvSpPr>
            <a:spLocks noGrp="1" noChangeArrowheads="1"/>
          </p:cNvSpPr>
          <p:nvPr>
            <p:ph type="ftr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Rectangle 2"/>
          <p:cNvSpPr>
            <a:spLocks noGrp="1" noChangeArrowheads="1"/>
          </p:cNvSpPr>
          <p:nvPr>
            <p:ph type="dt" sz="half" idx="10"/>
          </p:nvPr>
        </p:nvSpPr>
        <p:spPr>
          <a:xfrm>
            <a:off x="457200" y="6251575"/>
            <a:ext cx="2133600" cy="47625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3"/>
          <p:cNvSpPr>
            <a:spLocks noGrp="1" noChangeArrowheads="1"/>
          </p:cNvSpPr>
          <p:nvPr>
            <p:ph type="sldNum" sz="quarter" idx="11"/>
          </p:nvPr>
        </p:nvSpPr>
        <p:spPr>
          <a:xfrm>
            <a:off x="6553200" y="6248400"/>
            <a:ext cx="2133600" cy="47625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8FB32C6-40AC-4C5D-8439-ED9ECAE0EF5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sp>
        <p:nvSpPr>
          <p:cNvPr id="5" name="Rectangle 14"/>
          <p:cNvSpPr>
            <a:spLocks noGrp="1" noChangeArrowheads="1"/>
          </p:cNvSpPr>
          <p:nvPr>
            <p:ph type="ftr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Номер слайда 5"/>
          <p:cNvSpPr txBox="1">
            <a:spLocks/>
          </p:cNvSpPr>
          <p:nvPr userDrawn="1"/>
        </p:nvSpPr>
        <p:spPr>
          <a:xfrm>
            <a:off x="0" y="6274800"/>
            <a:ext cx="457200" cy="58320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655200"/>
          </a:xfrm>
          <a:prstGeom prst="rect">
            <a:avLst/>
          </a:prstGeom>
          <a:solidFill>
            <a:schemeClr val="tx2">
              <a:lumMod val="20000"/>
              <a:lumOff val="80000"/>
              <a:alpha val="75000"/>
            </a:schemeClr>
          </a:solidFill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dirty="0"/>
              <a:t>Название слайда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30000" y="914400"/>
            <a:ext cx="7887600" cy="510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57200" y="6274800"/>
            <a:ext cx="7823199" cy="58320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ru-RU" sz="1000" dirty="0">
                <a:solidFill>
                  <a:schemeClr val="bg1"/>
                </a:solidFill>
                <a:cs typeface="Arial" pitchFamily="34" charset="0"/>
              </a:rPr>
              <a:t>Дисциплина «Название дисциплины»</a:t>
            </a:r>
          </a:p>
          <a:p>
            <a:r>
              <a:rPr lang="ru-RU" dirty="0">
                <a:solidFill>
                  <a:schemeClr val="bg1"/>
                </a:solidFill>
                <a:cs typeface="Arial" pitchFamily="34" charset="0"/>
              </a:rPr>
              <a:t>Тема «Название темы»</a:t>
            </a:r>
          </a:p>
        </p:txBody>
      </p:sp>
      <p:pic>
        <p:nvPicPr>
          <p:cNvPr id="7" name="Picture 20" descr="bluelogo"/>
          <p:cNvPicPr>
            <a:picLocks noChangeAspect="1" noChangeArrowheads="1"/>
          </p:cNvPicPr>
          <p:nvPr userDrawn="1"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7800" y="6280981"/>
            <a:ext cx="270934" cy="5770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Номер слайда 1"/>
          <p:cNvSpPr txBox="1">
            <a:spLocks/>
          </p:cNvSpPr>
          <p:nvPr userDrawn="1"/>
        </p:nvSpPr>
        <p:spPr>
          <a:xfrm>
            <a:off x="8263467" y="6277012"/>
            <a:ext cx="880532" cy="580988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txBody>
          <a:bodyPr vert="horz" lIns="91440" tIns="45720" rIns="91440" bIns="45720" rtlCol="0" anchor="ctr" anchorCtr="0"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25CC8CE-4B5A-42E3-9A0D-77A4F70F0A95}" type="slidenum">
              <a:rPr kumimoji="0" lang="ru-RU" sz="2000" b="0" i="0" u="none" strike="noStrike" kern="1200" cap="none" spc="0" normalizeH="0" baseline="0" noProof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20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5" r:id="rId2"/>
    <p:sldLayoutId id="2147483657" r:id="rId3"/>
    <p:sldLayoutId id="2147483658" r:id="rId4"/>
    <p:sldLayoutId id="2147483660" r:id="rId5"/>
    <p:sldLayoutId id="2147483659" r:id="rId6"/>
    <p:sldLayoutId id="2147483661" r:id="rId7"/>
    <p:sldLayoutId id="2147483662" r:id="rId8"/>
    <p:sldLayoutId id="2147483663" r:id="rId9"/>
    <p:sldLayoutId id="2147483656" r:id="rId10"/>
    <p:sldLayoutId id="2147483664" r:id="rId11"/>
    <p:sldLayoutId id="2147483665" r:id="rId12"/>
    <p:sldLayoutId id="2147483666" r:id="rId13"/>
    <p:sldLayoutId id="2147483667" r:id="rId14"/>
  </p:sldLayoutIdLst>
  <p:hf sldNum="0" hdr="0"/>
  <p:txStyles>
    <p:titleStyle>
      <a:lvl1pPr algn="ctr" defTabSz="914400" rtl="0" eaLnBrk="1" latinLnBrk="0" hangingPunct="1">
        <a:spcBef>
          <a:spcPct val="0"/>
        </a:spcBef>
        <a:buNone/>
        <a:defRPr lang="ru-RU" sz="2400" b="1" i="0" kern="1200" baseline="0" dirty="0">
          <a:solidFill>
            <a:srgbClr val="333366"/>
          </a:solidFill>
          <a:latin typeface="Arial" pitchFamily="34" charset="0"/>
          <a:ea typeface="+mn-ea"/>
          <a:cs typeface="Arial" pitchFamily="34" charset="0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Текст 1"/>
          <p:cNvSpPr>
            <a:spLocks noGrp="1"/>
          </p:cNvSpPr>
          <p:nvPr>
            <p:ph type="body" sz="quarter" idx="13"/>
          </p:nvPr>
        </p:nvSpPr>
        <p:spPr>
          <a:xfrm>
            <a:off x="165463" y="3595349"/>
            <a:ext cx="8900160" cy="522000"/>
          </a:xfrm>
        </p:spPr>
        <p:txBody>
          <a:bodyPr/>
          <a:lstStyle/>
          <a:p>
            <a:pPr marL="0" indent="0" algn="l"/>
            <a:r>
              <a:rPr lang="ru-RU" dirty="0"/>
              <a:t>Тема 2. Стратегические аспекты управления корпоративными финансами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sz="quarter" idx="15"/>
          </p:nvPr>
        </p:nvSpPr>
        <p:spPr>
          <a:xfrm>
            <a:off x="0" y="6167476"/>
            <a:ext cx="9144000" cy="690524"/>
          </a:xfrm>
        </p:spPr>
        <p:txBody>
          <a:bodyPr/>
          <a:lstStyle/>
          <a:p>
            <a:r>
              <a:rPr lang="ru-RU" sz="1600" dirty="0"/>
              <a:t>Владивосток</a:t>
            </a:r>
          </a:p>
          <a:p>
            <a:r>
              <a:rPr lang="ru-RU" sz="1600" dirty="0" smtClean="0"/>
              <a:t>2024</a:t>
            </a:r>
            <a:endParaRPr lang="ru-RU" sz="1600" dirty="0"/>
          </a:p>
        </p:txBody>
      </p:sp>
      <p:sp>
        <p:nvSpPr>
          <p:cNvPr id="4" name="Текст 3"/>
          <p:cNvSpPr>
            <a:spLocks noGrp="1"/>
          </p:cNvSpPr>
          <p:nvPr>
            <p:ph type="body" sz="quarter" idx="11"/>
          </p:nvPr>
        </p:nvSpPr>
        <p:spPr>
          <a:xfrm>
            <a:off x="0" y="1635222"/>
            <a:ext cx="9144000" cy="309600"/>
          </a:xfrm>
        </p:spPr>
        <p:txBody>
          <a:bodyPr/>
          <a:lstStyle/>
          <a:p>
            <a:r>
              <a:rPr lang="ru-RU" sz="2000" dirty="0"/>
              <a:t>Кафедра экономики и управления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12"/>
          </p:nvPr>
        </p:nvSpPr>
        <p:spPr>
          <a:solidFill>
            <a:schemeClr val="bg1">
              <a:alpha val="0"/>
            </a:schemeClr>
          </a:solidFill>
        </p:spPr>
        <p:txBody>
          <a:bodyPr/>
          <a:lstStyle/>
          <a:p>
            <a:r>
              <a:rPr lang="ru-RU" dirty="0"/>
              <a:t>Дисциплина «Корпоративные финансы»</a:t>
            </a:r>
          </a:p>
        </p:txBody>
      </p:sp>
      <p:sp>
        <p:nvSpPr>
          <p:cNvPr id="6" name="Текст 5"/>
          <p:cNvSpPr>
            <a:spLocks noGrp="1"/>
          </p:cNvSpPr>
          <p:nvPr>
            <p:ph type="body" sz="quarter" idx="14"/>
          </p:nvPr>
        </p:nvSpPr>
        <p:spPr>
          <a:xfrm>
            <a:off x="43543" y="5458276"/>
            <a:ext cx="9144000" cy="309600"/>
          </a:xfrm>
        </p:spPr>
        <p:txBody>
          <a:bodyPr/>
          <a:lstStyle/>
          <a:p>
            <a:r>
              <a:rPr lang="ru-RU" dirty="0"/>
              <a:t>Автор  </a:t>
            </a:r>
            <a:r>
              <a:rPr lang="ru-RU" dirty="0" err="1"/>
              <a:t>д.э.н</a:t>
            </a:r>
            <a:r>
              <a:rPr lang="ru-RU" dirty="0"/>
              <a:t>., проф. </a:t>
            </a:r>
            <a:r>
              <a:rPr lang="ru-RU" dirty="0" err="1"/>
              <a:t>В.В.Савалей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ижний колонтитул 1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 lvl="0"/>
            <a:r>
              <a:rPr lang="ru-RU" sz="1000" dirty="0">
                <a:solidFill>
                  <a:prstClr val="white"/>
                </a:solidFill>
                <a:cs typeface="Arial" pitchFamily="34" charset="0"/>
              </a:rPr>
              <a:t>Дисциплина «Название дисциплины»</a:t>
            </a:r>
          </a:p>
          <a:p>
            <a:pPr lvl="0"/>
            <a:r>
              <a:rPr lang="ru-RU" dirty="0">
                <a:solidFill>
                  <a:prstClr val="white"/>
                </a:solidFill>
                <a:cs typeface="Arial" pitchFamily="34" charset="0"/>
              </a:rPr>
              <a:t>Тема «Название темы»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quarter" idx="15"/>
          </p:nvPr>
        </p:nvSpPr>
        <p:spPr>
          <a:xfrm>
            <a:off x="182880" y="1036320"/>
            <a:ext cx="8823960" cy="5261610"/>
          </a:xfrm>
        </p:spPr>
        <p:txBody>
          <a:bodyPr>
            <a:normAutofit fontScale="85000" lnSpcReduction="20000"/>
          </a:bodyPr>
          <a:lstStyle/>
          <a:p>
            <a:pPr marL="342900" indent="-342900" algn="ctr"/>
            <a:r>
              <a:rPr lang="ru-RU" sz="2800" b="1" dirty="0">
                <a:solidFill>
                  <a:srgbClr val="C00000"/>
                </a:solidFill>
              </a:rPr>
              <a:t>Сущность и формы долгосрочного финансирования </a:t>
            </a:r>
            <a:r>
              <a:rPr lang="en-US" sz="2800" b="1" dirty="0">
                <a:solidFill>
                  <a:srgbClr val="C00000"/>
                </a:solidFill>
              </a:rPr>
              <a:t>  </a:t>
            </a:r>
            <a:r>
              <a:rPr lang="ru-RU" sz="2800" b="1" dirty="0">
                <a:solidFill>
                  <a:srgbClr val="C00000"/>
                </a:solidFill>
              </a:rPr>
              <a:t>бизнеса</a:t>
            </a:r>
          </a:p>
          <a:p>
            <a:pPr marL="342900" indent="-342900"/>
            <a:endParaRPr lang="ru-RU" altLang="ru-RU" dirty="0">
              <a:cs typeface="Arial" panose="020B0604020202020204" pitchFamily="34" charset="0"/>
            </a:endParaRPr>
          </a:p>
          <a:p>
            <a:pPr>
              <a:lnSpc>
                <a:spcPct val="140000"/>
              </a:lnSpc>
              <a:defRPr/>
            </a:pPr>
            <a:r>
              <a:rPr lang="ru-RU" b="1" dirty="0"/>
              <a:t>   </a:t>
            </a:r>
            <a:r>
              <a:rPr lang="ru-RU" sz="2600" b="1" dirty="0"/>
              <a:t>Под финансированием понимается процесс образования финансового капитала  компании во всех его формах. </a:t>
            </a:r>
          </a:p>
          <a:p>
            <a:pPr>
              <a:defRPr/>
            </a:pPr>
            <a:endParaRPr lang="ru-RU" sz="2600" b="1" dirty="0"/>
          </a:p>
          <a:p>
            <a:pPr>
              <a:spcBef>
                <a:spcPct val="30000"/>
              </a:spcBef>
              <a:defRPr/>
            </a:pPr>
            <a:r>
              <a:rPr lang="ru-RU" sz="2600" b="1" dirty="0"/>
              <a:t>    Долгосрочным считается финансирование:</a:t>
            </a:r>
          </a:p>
          <a:p>
            <a:pPr>
              <a:spcBef>
                <a:spcPct val="30000"/>
              </a:spcBef>
              <a:defRPr/>
            </a:pPr>
            <a:r>
              <a:rPr lang="ru-RU" sz="2600" b="1" dirty="0"/>
              <a:t>-  на срок более 3 лет (в зарубежной практике), </a:t>
            </a:r>
          </a:p>
          <a:p>
            <a:pPr>
              <a:spcBef>
                <a:spcPct val="30000"/>
              </a:spcBef>
              <a:buFontTx/>
              <a:buChar char="-"/>
              <a:defRPr/>
            </a:pPr>
            <a:r>
              <a:rPr lang="ru-RU" sz="2600" b="1" dirty="0"/>
              <a:t> на срок свыше 1 года (в российской практике).</a:t>
            </a:r>
          </a:p>
          <a:p>
            <a:pPr>
              <a:spcBef>
                <a:spcPct val="30000"/>
              </a:spcBef>
              <a:defRPr/>
            </a:pPr>
            <a:endParaRPr lang="ru-RU" sz="2600" b="1" dirty="0"/>
          </a:p>
          <a:p>
            <a:pPr>
              <a:spcBef>
                <a:spcPct val="30000"/>
              </a:spcBef>
              <a:defRPr/>
            </a:pPr>
            <a:r>
              <a:rPr lang="ru-RU" sz="2600" b="1" dirty="0"/>
              <a:t>    </a:t>
            </a:r>
            <a:r>
              <a:rPr lang="ru-RU" sz="2600" b="1" dirty="0">
                <a:solidFill>
                  <a:srgbClr val="C00000"/>
                </a:solidFill>
              </a:rPr>
              <a:t>Источники финансирования:</a:t>
            </a:r>
          </a:p>
          <a:p>
            <a:pPr algn="l">
              <a:lnSpc>
                <a:spcPct val="120000"/>
              </a:lnSpc>
              <a:spcBef>
                <a:spcPct val="30000"/>
              </a:spcBef>
              <a:buFontTx/>
              <a:buChar char="-"/>
              <a:defRPr/>
            </a:pPr>
            <a:r>
              <a:rPr lang="ru-RU" sz="2600" b="1" dirty="0"/>
              <a:t> </a:t>
            </a:r>
            <a:r>
              <a:rPr lang="ru-RU" sz="2600" b="1" i="1" dirty="0">
                <a:solidFill>
                  <a:srgbClr val="7030A0"/>
                </a:solidFill>
              </a:rPr>
              <a:t>внутренние: </a:t>
            </a:r>
            <a:r>
              <a:rPr lang="ru-RU" sz="2600" b="1" dirty="0"/>
              <a:t>прибыль, амортизация, продажа имущества;</a:t>
            </a:r>
          </a:p>
          <a:p>
            <a:pPr marL="1792288" indent="-1792288">
              <a:lnSpc>
                <a:spcPct val="120000"/>
              </a:lnSpc>
              <a:spcBef>
                <a:spcPct val="30000"/>
              </a:spcBef>
              <a:defRPr/>
            </a:pPr>
            <a:r>
              <a:rPr lang="ru-RU" sz="2600" b="1" dirty="0"/>
              <a:t>- </a:t>
            </a:r>
            <a:r>
              <a:rPr lang="ru-RU" sz="2600" b="1" i="1" dirty="0">
                <a:solidFill>
                  <a:srgbClr val="7030A0"/>
                </a:solidFill>
              </a:rPr>
              <a:t>внешние:</a:t>
            </a:r>
            <a:r>
              <a:rPr lang="ru-RU" sz="2600" b="1" dirty="0"/>
              <a:t> долговое финансирование, долевое </a:t>
            </a:r>
            <a:r>
              <a:rPr lang="ru-RU" sz="2600" b="1" dirty="0" err="1" smtClean="0"/>
              <a:t>финан</a:t>
            </a:r>
            <a:r>
              <a:rPr lang="ru-RU" sz="2600" b="1" dirty="0" smtClean="0"/>
              <a:t>-е</a:t>
            </a:r>
            <a:r>
              <a:rPr lang="ru-RU" sz="2600" b="1" dirty="0"/>
              <a:t>,  гибридное финансирование</a:t>
            </a:r>
          </a:p>
          <a:p>
            <a:pPr>
              <a:spcBef>
                <a:spcPct val="30000"/>
              </a:spcBef>
              <a:defRPr/>
            </a:pPr>
            <a:endParaRPr lang="ru-RU" sz="2200" b="1" dirty="0"/>
          </a:p>
          <a:p>
            <a:pPr>
              <a:spcBef>
                <a:spcPct val="30000"/>
              </a:spcBef>
              <a:buFontTx/>
              <a:buChar char="-"/>
              <a:defRPr/>
            </a:pPr>
            <a:endParaRPr lang="ru-RU" sz="2200" b="1" dirty="0"/>
          </a:p>
          <a:p>
            <a:pPr>
              <a:spcBef>
                <a:spcPct val="30000"/>
              </a:spcBef>
              <a:buFontTx/>
              <a:buChar char="-"/>
              <a:defRPr/>
            </a:pPr>
            <a:endParaRPr lang="ru-RU" sz="2200" b="1" dirty="0"/>
          </a:p>
          <a:p>
            <a:pPr marL="342900" indent="-342900"/>
            <a:endParaRPr lang="ru-RU" altLang="ru-RU" dirty="0">
              <a:cs typeface="Arial" panose="020B0604020202020204" pitchFamily="34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274320" y="0"/>
            <a:ext cx="857504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>
                <a:solidFill>
                  <a:srgbClr val="7030A0"/>
                </a:solidFill>
              </a:rPr>
              <a:t>2.2. Источники и формы долгосрочного финансирования корпорации</a:t>
            </a:r>
            <a:endParaRPr lang="ru-RU" sz="2400" dirty="0">
              <a:solidFill>
                <a:srgbClr val="7030A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093439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ru-RU" sz="2800" dirty="0">
                <a:solidFill>
                  <a:schemeClr val="folHlink"/>
                </a:solidFill>
              </a:rPr>
              <a:t>Формы и источники внешнего финансирования</a:t>
            </a:r>
          </a:p>
        </p:txBody>
      </p:sp>
      <p:sp>
        <p:nvSpPr>
          <p:cNvPr id="14352" name="Rectangle 16"/>
          <p:cNvSpPr>
            <a:spLocks noGrp="1" noChangeArrowheads="1"/>
          </p:cNvSpPr>
          <p:nvPr>
            <p:ph type="body" sz="half" idx="2"/>
          </p:nvPr>
        </p:nvSpPr>
        <p:spPr>
          <a:xfrm>
            <a:off x="4611624" y="719912"/>
            <a:ext cx="4038600" cy="3605904"/>
          </a:xfrm>
        </p:spPr>
        <p:txBody>
          <a:bodyPr>
            <a:normAutofit/>
          </a:bodyPr>
          <a:lstStyle/>
          <a:p>
            <a:pPr algn="ctr" eaLnBrk="1" hangingPunct="1">
              <a:lnSpc>
                <a:spcPct val="90000"/>
              </a:lnSpc>
              <a:buFont typeface="Wingdings" pitchFamily="2" charset="2"/>
              <a:buNone/>
              <a:defRPr/>
            </a:pPr>
            <a:r>
              <a:rPr lang="ru-RU" sz="2400" b="1" dirty="0">
                <a:solidFill>
                  <a:srgbClr val="C00000"/>
                </a:solidFill>
              </a:rPr>
              <a:t>Долговое</a:t>
            </a:r>
          </a:p>
          <a:p>
            <a:pPr algn="ctr" eaLnBrk="1" hangingPunct="1">
              <a:lnSpc>
                <a:spcPct val="90000"/>
              </a:lnSpc>
              <a:buFont typeface="Wingdings" pitchFamily="2" charset="2"/>
              <a:buNone/>
              <a:defRPr/>
            </a:pPr>
            <a:r>
              <a:rPr lang="ru-RU" sz="2400" b="1" dirty="0">
                <a:solidFill>
                  <a:srgbClr val="C00000"/>
                </a:solidFill>
              </a:rPr>
              <a:t>финансирование: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  <a:defRPr/>
            </a:pPr>
            <a:endParaRPr lang="ru-RU" sz="2400" b="1" dirty="0">
              <a:solidFill>
                <a:schemeClr val="hlink"/>
              </a:solidFill>
            </a:endParaRPr>
          </a:p>
          <a:p>
            <a:pPr eaLnBrk="1" hangingPunct="1">
              <a:lnSpc>
                <a:spcPct val="90000"/>
              </a:lnSpc>
              <a:defRPr/>
            </a:pPr>
            <a:r>
              <a:rPr lang="ru-RU" sz="2400" b="1" dirty="0"/>
              <a:t>эмиссия облигаций;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lang="ru-RU" sz="2400" b="1" dirty="0"/>
              <a:t>кредиты банков;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lang="ru-RU" sz="2400" b="1" dirty="0"/>
              <a:t>займы небанковских организаций;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lang="ru-RU" sz="2400" b="1" dirty="0"/>
              <a:t>выдача векселей;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lang="ru-RU" sz="2400" b="1" dirty="0" smtClean="0"/>
              <a:t>финансовый </a:t>
            </a:r>
            <a:r>
              <a:rPr lang="ru-RU" sz="2400" b="1" dirty="0"/>
              <a:t>лизинг</a:t>
            </a:r>
          </a:p>
        </p:txBody>
      </p:sp>
      <p:sp>
        <p:nvSpPr>
          <p:cNvPr id="14353" name="Rectangle 17"/>
          <p:cNvSpPr>
            <a:spLocks noGrp="1" noChangeArrowheads="1"/>
          </p:cNvSpPr>
          <p:nvPr>
            <p:ph type="body" sz="half" idx="1"/>
          </p:nvPr>
        </p:nvSpPr>
        <p:spPr>
          <a:xfrm>
            <a:off x="323850" y="655201"/>
            <a:ext cx="4183063" cy="3605904"/>
          </a:xfrm>
        </p:spPr>
        <p:txBody>
          <a:bodyPr>
            <a:normAutofit/>
          </a:bodyPr>
          <a:lstStyle/>
          <a:p>
            <a:pPr algn="ctr" eaLnBrk="1" hangingPunct="1">
              <a:lnSpc>
                <a:spcPct val="90000"/>
              </a:lnSpc>
              <a:buFont typeface="Wingdings" pitchFamily="2" charset="2"/>
              <a:buNone/>
              <a:defRPr/>
            </a:pPr>
            <a:r>
              <a:rPr lang="ru-RU" sz="2400" b="1" dirty="0">
                <a:solidFill>
                  <a:srgbClr val="C00000"/>
                </a:solidFill>
              </a:rPr>
              <a:t>Долевое</a:t>
            </a:r>
          </a:p>
          <a:p>
            <a:pPr algn="ctr" eaLnBrk="1" hangingPunct="1">
              <a:lnSpc>
                <a:spcPct val="90000"/>
              </a:lnSpc>
              <a:buFont typeface="Wingdings" pitchFamily="2" charset="2"/>
              <a:buNone/>
              <a:defRPr/>
            </a:pPr>
            <a:r>
              <a:rPr lang="ru-RU" sz="2400" b="1" dirty="0">
                <a:solidFill>
                  <a:srgbClr val="C00000"/>
                </a:solidFill>
              </a:rPr>
              <a:t>финансирование: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  <a:defRPr/>
            </a:pPr>
            <a:endParaRPr lang="ru-RU" sz="2400" b="1" dirty="0">
              <a:solidFill>
                <a:schemeClr val="hlink"/>
              </a:solidFill>
            </a:endParaRPr>
          </a:p>
          <a:p>
            <a:pPr eaLnBrk="1" hangingPunct="1">
              <a:lnSpc>
                <a:spcPct val="90000"/>
              </a:lnSpc>
              <a:defRPr/>
            </a:pPr>
            <a:r>
              <a:rPr lang="ru-RU" sz="2400" b="1" dirty="0"/>
              <a:t>эмиссия акций (для АО);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lang="ru-RU" sz="2400" b="1" dirty="0"/>
              <a:t>внесение складочного капитала (для ООО)</a:t>
            </a:r>
          </a:p>
        </p:txBody>
      </p:sp>
      <p:sp>
        <p:nvSpPr>
          <p:cNvPr id="7173" name="TextBox 7"/>
          <p:cNvSpPr txBox="1">
            <a:spLocks noChangeArrowheads="1"/>
          </p:cNvSpPr>
          <p:nvPr/>
        </p:nvSpPr>
        <p:spPr bwMode="auto">
          <a:xfrm>
            <a:off x="323850" y="4390528"/>
            <a:ext cx="8667750" cy="23083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ru-RU" sz="2400" b="1" dirty="0">
                <a:solidFill>
                  <a:srgbClr val="C00000"/>
                </a:solidFill>
              </a:rPr>
              <a:t>Гибридные формы:</a:t>
            </a:r>
          </a:p>
          <a:p>
            <a:pPr algn="ctr"/>
            <a:r>
              <a:rPr lang="ru-RU" sz="2400" b="1" dirty="0"/>
              <a:t>▪  проектное финансирование</a:t>
            </a:r>
          </a:p>
          <a:p>
            <a:pPr algn="ctr"/>
            <a:r>
              <a:rPr lang="ru-RU" sz="2400" b="1" dirty="0"/>
              <a:t>▪ выпуск конвертируемых </a:t>
            </a:r>
            <a:r>
              <a:rPr lang="ru-RU" sz="2400" b="1" dirty="0" smtClean="0"/>
              <a:t>облигаций</a:t>
            </a:r>
          </a:p>
          <a:p>
            <a:pPr algn="ctr"/>
            <a:r>
              <a:rPr lang="ru-RU" sz="2400" b="1" dirty="0"/>
              <a:t>▪ </a:t>
            </a:r>
            <a:r>
              <a:rPr lang="ru-RU" sz="2400" b="1" dirty="0" smtClean="0"/>
              <a:t> инвестиционные Интернет-платформы</a:t>
            </a:r>
          </a:p>
          <a:p>
            <a:pPr algn="ctr"/>
            <a:r>
              <a:rPr lang="ru-RU" sz="2400" b="1" dirty="0"/>
              <a:t>▪ </a:t>
            </a:r>
            <a:r>
              <a:rPr lang="ru-RU" sz="2400" b="1" dirty="0" smtClean="0"/>
              <a:t>мезонинное финансирование</a:t>
            </a:r>
          </a:p>
          <a:p>
            <a:pPr algn="ctr"/>
            <a:r>
              <a:rPr lang="ru-RU" sz="2400" b="1" dirty="0"/>
              <a:t>▪ </a:t>
            </a:r>
            <a:r>
              <a:rPr lang="ru-RU" sz="2400" b="1" dirty="0" err="1" smtClean="0"/>
              <a:t>краудфандинг</a:t>
            </a:r>
            <a:endParaRPr lang="ru-RU" sz="2400" dirty="0"/>
          </a:p>
        </p:txBody>
      </p:sp>
    </p:spTree>
  </p:cSld>
  <p:clrMapOvr>
    <a:masterClrMapping/>
  </p:clrMapOvr>
  <p:transition>
    <p:push dir="r"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TextBox 3"/>
          <p:cNvSpPr txBox="1">
            <a:spLocks noChangeArrowheads="1"/>
          </p:cNvSpPr>
          <p:nvPr/>
        </p:nvSpPr>
        <p:spPr bwMode="auto">
          <a:xfrm>
            <a:off x="250825" y="5158761"/>
            <a:ext cx="8893175" cy="172354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buFont typeface="Wingdings" pitchFamily="2" charset="2"/>
              <a:buNone/>
            </a:pPr>
            <a:r>
              <a:rPr lang="ru-RU" sz="2200" b="1" dirty="0">
                <a:solidFill>
                  <a:schemeClr val="hlink"/>
                </a:solidFill>
              </a:rPr>
              <a:t>►</a:t>
            </a:r>
            <a:r>
              <a:rPr lang="ru-RU" sz="2200" b="1" dirty="0"/>
              <a:t> При банкротстве:</a:t>
            </a:r>
          </a:p>
          <a:p>
            <a:pPr>
              <a:buFont typeface="Wingdings" pitchFamily="2" charset="2"/>
              <a:buNone/>
            </a:pPr>
            <a:r>
              <a:rPr lang="ru-RU" sz="2200" b="1" dirty="0"/>
              <a:t>- требования по </a:t>
            </a:r>
            <a:r>
              <a:rPr lang="ru-RU" sz="2200" b="1" dirty="0" smtClean="0"/>
              <a:t>погашению долговых обязательств удовлетворяются </a:t>
            </a:r>
            <a:r>
              <a:rPr lang="ru-RU" sz="2200" b="1" dirty="0"/>
              <a:t>в первую очередь;</a:t>
            </a:r>
          </a:p>
          <a:p>
            <a:pPr>
              <a:buFont typeface="Wingdings" pitchFamily="2" charset="2"/>
              <a:buNone/>
            </a:pPr>
            <a:r>
              <a:rPr lang="ru-RU" sz="2200" b="1" dirty="0"/>
              <a:t>- возврат имущества акционерам – в последнюю очередь.</a:t>
            </a:r>
          </a:p>
          <a:p>
            <a:endParaRPr lang="ru-RU" dirty="0"/>
          </a:p>
        </p:txBody>
      </p:sp>
      <p:sp>
        <p:nvSpPr>
          <p:cNvPr id="10243" name="TextBox 4"/>
          <p:cNvSpPr txBox="1">
            <a:spLocks noChangeArrowheads="1"/>
          </p:cNvSpPr>
          <p:nvPr/>
        </p:nvSpPr>
        <p:spPr bwMode="auto">
          <a:xfrm>
            <a:off x="222250" y="3432811"/>
            <a:ext cx="8353425" cy="144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buFont typeface="Wingdings" pitchFamily="2" charset="2"/>
              <a:buNone/>
            </a:pPr>
            <a:r>
              <a:rPr lang="ru-RU" sz="2200" b="1" dirty="0">
                <a:solidFill>
                  <a:schemeClr val="hlink"/>
                </a:solidFill>
              </a:rPr>
              <a:t>►</a:t>
            </a:r>
            <a:r>
              <a:rPr lang="ru-RU" sz="2200" b="1" dirty="0"/>
              <a:t> Выплаты процентов по </a:t>
            </a:r>
            <a:r>
              <a:rPr lang="ru-RU" sz="2200" b="1" dirty="0" smtClean="0"/>
              <a:t>кредитам и займам </a:t>
            </a:r>
            <a:r>
              <a:rPr lang="ru-RU" sz="2200" b="1" dirty="0"/>
              <a:t>- это платежи </a:t>
            </a:r>
            <a:r>
              <a:rPr lang="ru-RU" sz="2200" b="1" dirty="0" smtClean="0"/>
              <a:t>с фиксированным </a:t>
            </a:r>
            <a:r>
              <a:rPr lang="ru-RU" sz="2200" b="1" dirty="0"/>
              <a:t>сроком уплаты, </a:t>
            </a:r>
          </a:p>
          <a:p>
            <a:pPr>
              <a:buFont typeface="Wingdings" pitchFamily="2" charset="2"/>
              <a:buNone/>
            </a:pPr>
            <a:r>
              <a:rPr lang="ru-RU" sz="2200" b="1" dirty="0"/>
              <a:t>    выплаты дивидендов по акциям не имеют фиксированного срока</a:t>
            </a:r>
            <a:r>
              <a:rPr lang="ru-RU" sz="2200" b="1" dirty="0" smtClean="0"/>
              <a:t>.</a:t>
            </a:r>
            <a:endParaRPr lang="ru-RU" dirty="0"/>
          </a:p>
        </p:txBody>
      </p:sp>
      <p:sp>
        <p:nvSpPr>
          <p:cNvPr id="10244" name="TextBox 5"/>
          <p:cNvSpPr txBox="1">
            <a:spLocks noChangeArrowheads="1"/>
          </p:cNvSpPr>
          <p:nvPr/>
        </p:nvSpPr>
        <p:spPr bwMode="auto">
          <a:xfrm>
            <a:off x="250825" y="3068638"/>
            <a:ext cx="8893175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endParaRPr lang="ru-RU" sz="2400" dirty="0"/>
          </a:p>
        </p:txBody>
      </p:sp>
      <p:sp>
        <p:nvSpPr>
          <p:cNvPr id="10245" name="TextBox 6"/>
          <p:cNvSpPr txBox="1">
            <a:spLocks noChangeArrowheads="1"/>
          </p:cNvSpPr>
          <p:nvPr/>
        </p:nvSpPr>
        <p:spPr bwMode="auto">
          <a:xfrm>
            <a:off x="240030" y="115888"/>
            <a:ext cx="8903970" cy="80021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ru-RU" sz="2300" b="1" dirty="0">
                <a:solidFill>
                  <a:schemeClr val="folHlink"/>
                </a:solidFill>
              </a:rPr>
              <a:t>Основные отличия </a:t>
            </a:r>
            <a:r>
              <a:rPr lang="ru-RU" sz="2300" b="1" dirty="0" smtClean="0">
                <a:solidFill>
                  <a:schemeClr val="folHlink"/>
                </a:solidFill>
              </a:rPr>
              <a:t>долгового (заемного) финансирования  от долевого (акционерного) финансирования</a:t>
            </a:r>
            <a:endParaRPr lang="ru-RU" sz="2300" b="1" dirty="0"/>
          </a:p>
        </p:txBody>
      </p:sp>
      <p:sp>
        <p:nvSpPr>
          <p:cNvPr id="10246" name="TextBox 7"/>
          <p:cNvSpPr txBox="1">
            <a:spLocks noChangeArrowheads="1"/>
          </p:cNvSpPr>
          <p:nvPr/>
        </p:nvSpPr>
        <p:spPr bwMode="auto">
          <a:xfrm>
            <a:off x="211455" y="1039964"/>
            <a:ext cx="8961120" cy="25483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buFont typeface="Wingdings" pitchFamily="2" charset="2"/>
              <a:buNone/>
            </a:pPr>
            <a:r>
              <a:rPr lang="ru-RU" sz="2200" b="1" dirty="0" smtClean="0">
                <a:solidFill>
                  <a:schemeClr val="hlink"/>
                </a:solidFill>
              </a:rPr>
              <a:t>►</a:t>
            </a:r>
            <a:r>
              <a:rPr lang="ru-RU" sz="2200" b="1" dirty="0" smtClean="0"/>
              <a:t>Заемщики и кредиторы  </a:t>
            </a:r>
            <a:r>
              <a:rPr lang="ru-RU" sz="2200" b="1" dirty="0" smtClean="0">
                <a:solidFill>
                  <a:srgbClr val="FF0000"/>
                </a:solidFill>
              </a:rPr>
              <a:t>кредитуют</a:t>
            </a:r>
            <a:r>
              <a:rPr lang="ru-RU" sz="2200" b="1" dirty="0" smtClean="0"/>
              <a:t> </a:t>
            </a:r>
            <a:r>
              <a:rPr lang="ru-RU" sz="2200" b="1" dirty="0"/>
              <a:t>компанию и не имеют</a:t>
            </a:r>
          </a:p>
          <a:p>
            <a:pPr>
              <a:buFont typeface="Wingdings" pitchFamily="2" charset="2"/>
              <a:buNone/>
            </a:pPr>
            <a:r>
              <a:rPr lang="ru-RU" sz="2200" b="1" dirty="0"/>
              <a:t>прав голоса в управлении, </a:t>
            </a:r>
          </a:p>
          <a:p>
            <a:pPr>
              <a:buFont typeface="Wingdings" pitchFamily="2" charset="2"/>
              <a:buNone/>
            </a:pPr>
            <a:r>
              <a:rPr lang="ru-RU" sz="2200" b="1" dirty="0"/>
              <a:t>   держатели акций </a:t>
            </a:r>
            <a:r>
              <a:rPr lang="ru-RU" sz="2200" b="1" dirty="0">
                <a:solidFill>
                  <a:srgbClr val="FF0000"/>
                </a:solidFill>
              </a:rPr>
              <a:t>владеют</a:t>
            </a:r>
            <a:r>
              <a:rPr lang="ru-RU" sz="2200" b="1" dirty="0"/>
              <a:t> компанией и имеют права управления ею.</a:t>
            </a:r>
          </a:p>
          <a:p>
            <a:pPr>
              <a:spcBef>
                <a:spcPts val="1200"/>
              </a:spcBef>
            </a:pPr>
            <a:r>
              <a:rPr lang="ru-RU" sz="2200" b="1" dirty="0">
                <a:solidFill>
                  <a:schemeClr val="hlink"/>
                </a:solidFill>
              </a:rPr>
              <a:t>► </a:t>
            </a:r>
            <a:r>
              <a:rPr lang="ru-RU" sz="2200" b="1" dirty="0" smtClean="0"/>
              <a:t>Займы и кредиты (как правило) имеют </a:t>
            </a:r>
            <a:r>
              <a:rPr lang="ru-RU" sz="2200" b="1" dirty="0"/>
              <a:t>срок погашения, акции – бессрочны.</a:t>
            </a:r>
            <a:endParaRPr lang="ru-RU" sz="2200" dirty="0"/>
          </a:p>
          <a:p>
            <a:pPr>
              <a:lnSpc>
                <a:spcPct val="80000"/>
              </a:lnSpc>
              <a:buFont typeface="Wingdings" pitchFamily="2" charset="2"/>
              <a:buNone/>
            </a:pPr>
            <a:endParaRPr lang="ru-RU" sz="2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Grp="1" noRot="1" noChangeArrowheads="1"/>
          </p:cNvSpPr>
          <p:nvPr>
            <p:ph type="title"/>
          </p:nvPr>
        </p:nvSpPr>
        <p:spPr>
          <a:xfrm>
            <a:off x="205740" y="0"/>
            <a:ext cx="8481060" cy="1341438"/>
          </a:xfrm>
        </p:spPr>
        <p:txBody>
          <a:bodyPr>
            <a:normAutofit/>
          </a:bodyPr>
          <a:lstStyle/>
          <a:p>
            <a:pPr eaLnBrk="1" hangingPunct="1">
              <a:defRPr/>
            </a:pPr>
            <a:r>
              <a:rPr lang="ru-RU" dirty="0" smtClean="0">
                <a:solidFill>
                  <a:srgbClr val="C00000"/>
                </a:solidFill>
              </a:rPr>
              <a:t>Выпуск акций </a:t>
            </a:r>
            <a:r>
              <a:rPr lang="ru-RU" dirty="0">
                <a:solidFill>
                  <a:srgbClr val="C00000"/>
                </a:solidFill>
              </a:rPr>
              <a:t>как инструмент формирования собственного капитала</a:t>
            </a:r>
          </a:p>
        </p:txBody>
      </p:sp>
      <p:sp>
        <p:nvSpPr>
          <p:cNvPr id="2048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0" y="1291590"/>
            <a:ext cx="9144000" cy="5566410"/>
          </a:xfrm>
        </p:spPr>
        <p:txBody>
          <a:bodyPr>
            <a:normAutofit fontScale="92500"/>
          </a:bodyPr>
          <a:lstStyle/>
          <a:p>
            <a:pPr marL="0" indent="182563" eaLnBrk="1" hangingPunct="1">
              <a:buFont typeface="Wingdings" pitchFamily="2" charset="2"/>
              <a:buNone/>
              <a:defRPr/>
            </a:pPr>
            <a:r>
              <a:rPr lang="ru-RU" sz="1000" dirty="0"/>
              <a:t>    </a:t>
            </a:r>
            <a:r>
              <a:rPr lang="ru-RU" sz="2400" b="1" dirty="0"/>
              <a:t>Акционерный (собственный) капитал  формируется путем </a:t>
            </a:r>
            <a:r>
              <a:rPr lang="ru-RU" sz="2400" b="1" dirty="0" smtClean="0"/>
              <a:t>выпуска </a:t>
            </a:r>
            <a:r>
              <a:rPr lang="ru-RU" sz="2400" b="1" dirty="0"/>
              <a:t>(эмиссии) ценных бумаг: обыкновенных и привилегированных акций.</a:t>
            </a:r>
          </a:p>
          <a:p>
            <a:pPr eaLnBrk="1" hangingPunct="1">
              <a:spcBef>
                <a:spcPts val="1200"/>
              </a:spcBef>
              <a:buFont typeface="Wingdings" pitchFamily="2" charset="2"/>
              <a:buNone/>
              <a:defRPr/>
            </a:pPr>
            <a:r>
              <a:rPr lang="ru-RU" sz="2400" b="1" dirty="0">
                <a:solidFill>
                  <a:srgbClr val="7030A0"/>
                </a:solidFill>
              </a:rPr>
              <a:t>   Обыкновенная акция </a:t>
            </a:r>
            <a:r>
              <a:rPr lang="ru-RU" sz="2400" b="1" dirty="0"/>
              <a:t>- эмиссионная ценная бумага,</a:t>
            </a:r>
          </a:p>
          <a:p>
            <a:pPr eaLnBrk="1" hangingPunct="1">
              <a:spcBef>
                <a:spcPct val="0"/>
              </a:spcBef>
              <a:buFont typeface="Wingdings" pitchFamily="2" charset="2"/>
              <a:buNone/>
              <a:defRPr/>
            </a:pPr>
            <a:r>
              <a:rPr lang="ru-RU" sz="2400" b="1" dirty="0"/>
              <a:t>закрепляющая права ее владельца (акционера) на получение</a:t>
            </a:r>
          </a:p>
          <a:p>
            <a:pPr eaLnBrk="1" hangingPunct="1">
              <a:spcBef>
                <a:spcPct val="0"/>
              </a:spcBef>
              <a:buFont typeface="Wingdings" pitchFamily="2" charset="2"/>
              <a:buNone/>
              <a:defRPr/>
            </a:pPr>
            <a:r>
              <a:rPr lang="ru-RU" sz="2400" b="1" dirty="0"/>
              <a:t>части прибыли акционерного общества в виде дивидендов, на</a:t>
            </a:r>
          </a:p>
          <a:p>
            <a:pPr eaLnBrk="1" hangingPunct="1">
              <a:spcBef>
                <a:spcPct val="0"/>
              </a:spcBef>
              <a:buFont typeface="Wingdings" pitchFamily="2" charset="2"/>
              <a:buNone/>
              <a:defRPr/>
            </a:pPr>
            <a:r>
              <a:rPr lang="ru-RU" sz="2400" b="1" dirty="0"/>
              <a:t>участие в управлении акционерным обществом и на часть</a:t>
            </a:r>
          </a:p>
          <a:p>
            <a:pPr eaLnBrk="1" hangingPunct="1">
              <a:spcBef>
                <a:spcPct val="0"/>
              </a:spcBef>
              <a:buFont typeface="Wingdings" pitchFamily="2" charset="2"/>
              <a:buNone/>
              <a:defRPr/>
            </a:pPr>
            <a:r>
              <a:rPr lang="ru-RU" sz="2400" b="1" dirty="0"/>
              <a:t>имущества, остающегося после его ликвидации.</a:t>
            </a:r>
            <a:r>
              <a:rPr lang="ru-RU" sz="2400" dirty="0"/>
              <a:t> </a:t>
            </a:r>
          </a:p>
          <a:p>
            <a:pPr eaLnBrk="1" hangingPunct="1">
              <a:spcBef>
                <a:spcPts val="1200"/>
              </a:spcBef>
              <a:buFont typeface="Wingdings" pitchFamily="2" charset="2"/>
              <a:buNone/>
              <a:defRPr/>
            </a:pPr>
            <a:r>
              <a:rPr lang="ru-RU" sz="2400" b="1" dirty="0">
                <a:solidFill>
                  <a:schemeClr val="hlink"/>
                </a:solidFill>
              </a:rPr>
              <a:t>   </a:t>
            </a:r>
            <a:r>
              <a:rPr lang="ru-RU" sz="2400" b="1" dirty="0">
                <a:solidFill>
                  <a:srgbClr val="7030A0"/>
                </a:solidFill>
              </a:rPr>
              <a:t>Привилегированная акция </a:t>
            </a:r>
            <a:r>
              <a:rPr lang="ru-RU" sz="2400" b="1" dirty="0"/>
              <a:t>– эмиссионная ценная бумага, не</a:t>
            </a:r>
          </a:p>
          <a:p>
            <a:pPr eaLnBrk="1" hangingPunct="1">
              <a:spcBef>
                <a:spcPct val="0"/>
              </a:spcBef>
              <a:buFont typeface="Wingdings" pitchFamily="2" charset="2"/>
              <a:buNone/>
              <a:defRPr/>
            </a:pPr>
            <a:r>
              <a:rPr lang="ru-RU" sz="2400" b="1" dirty="0"/>
              <a:t>дающая право голоса, если иное не оговорено в Уставе</a:t>
            </a:r>
          </a:p>
          <a:p>
            <a:pPr eaLnBrk="1" hangingPunct="1">
              <a:spcBef>
                <a:spcPct val="0"/>
              </a:spcBef>
              <a:buFont typeface="Wingdings" pitchFamily="2" charset="2"/>
              <a:buNone/>
              <a:defRPr/>
            </a:pPr>
            <a:r>
              <a:rPr lang="ru-RU" sz="2400" b="1" dirty="0"/>
              <a:t>акционерного общества, но приносящая гарантированный</a:t>
            </a:r>
          </a:p>
          <a:p>
            <a:pPr eaLnBrk="1" hangingPunct="1">
              <a:spcBef>
                <a:spcPct val="0"/>
              </a:spcBef>
              <a:buFont typeface="Wingdings" pitchFamily="2" charset="2"/>
              <a:buNone/>
              <a:defRPr/>
            </a:pPr>
            <a:r>
              <a:rPr lang="ru-RU" sz="2400" b="1" dirty="0"/>
              <a:t>дивиденд и участвующая в распределении прибыли и активов</a:t>
            </a:r>
          </a:p>
          <a:p>
            <a:pPr eaLnBrk="1" hangingPunct="1">
              <a:spcBef>
                <a:spcPct val="0"/>
              </a:spcBef>
              <a:buFont typeface="Wingdings" pitchFamily="2" charset="2"/>
              <a:buNone/>
              <a:defRPr/>
            </a:pPr>
            <a:r>
              <a:rPr lang="ru-RU" sz="2400" b="1" dirty="0"/>
              <a:t>общества.</a:t>
            </a:r>
            <a:r>
              <a:rPr lang="ru-RU" sz="2400" dirty="0"/>
              <a:t> </a:t>
            </a:r>
            <a:endParaRPr lang="ru-RU" sz="2400" b="1" dirty="0"/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  <a:defRPr/>
            </a:pPr>
            <a:endParaRPr lang="ru-RU" sz="2200" b="1" dirty="0"/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  <a:defRPr/>
            </a:pPr>
            <a:endParaRPr lang="ru-RU" sz="900" b="1" dirty="0"/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  <a:defRPr/>
            </a:pPr>
            <a:endParaRPr lang="ru-RU" sz="900" b="1" dirty="0"/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  <a:defRPr/>
            </a:pPr>
            <a:endParaRPr lang="ru-RU" sz="900" b="1" dirty="0"/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  <a:defRPr/>
            </a:pPr>
            <a:endParaRPr lang="ru-RU" sz="900" b="1" dirty="0"/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  <a:defRPr/>
            </a:pPr>
            <a:endParaRPr lang="ru-RU" sz="900" b="1" dirty="0"/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  <a:defRPr/>
            </a:pPr>
            <a:endParaRPr lang="ru-RU" sz="900" b="1" dirty="0"/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  <a:defRPr/>
            </a:pPr>
            <a:endParaRPr lang="ru-RU" sz="900" b="1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/>
          <p:cNvSpPr>
            <a:spLocks noGrp="1" noRot="1" noChangeArrowheads="1"/>
          </p:cNvSpPr>
          <p:nvPr>
            <p:ph type="title"/>
          </p:nvPr>
        </p:nvSpPr>
        <p:spPr>
          <a:xfrm>
            <a:off x="0" y="0"/>
            <a:ext cx="9144000" cy="868680"/>
          </a:xfrm>
        </p:spPr>
        <p:txBody>
          <a:bodyPr>
            <a:normAutofit fontScale="90000"/>
          </a:bodyPr>
          <a:lstStyle/>
          <a:p>
            <a:pPr eaLnBrk="1" hangingPunct="1">
              <a:defRPr/>
            </a:pPr>
            <a:r>
              <a:rPr lang="ru-RU" sz="2800" dirty="0">
                <a:solidFill>
                  <a:srgbClr val="C00000"/>
                </a:solidFill>
              </a:rPr>
              <a:t>Преимущества финансирования за счет выпуска обыкновенных акций:</a:t>
            </a:r>
          </a:p>
        </p:txBody>
      </p:sp>
      <p:sp>
        <p:nvSpPr>
          <p:cNvPr id="2253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74320" y="914400"/>
            <a:ext cx="8618220" cy="5104800"/>
          </a:xfrm>
        </p:spPr>
        <p:txBody>
          <a:bodyPr>
            <a:normAutofit/>
          </a:bodyPr>
          <a:lstStyle/>
          <a:p>
            <a:pPr eaLnBrk="1" hangingPunct="1">
              <a:buFont typeface="Wingdings" pitchFamily="2" charset="2"/>
              <a:buNone/>
              <a:defRPr/>
            </a:pPr>
            <a:r>
              <a:rPr lang="ru-RU" sz="2400" b="1" dirty="0">
                <a:solidFill>
                  <a:srgbClr val="FF9900"/>
                </a:solidFill>
              </a:rPr>
              <a:t>• </a:t>
            </a:r>
            <a:r>
              <a:rPr lang="ru-RU" sz="2400" b="1" dirty="0"/>
              <a:t>   </a:t>
            </a:r>
            <a:r>
              <a:rPr lang="ru-RU" sz="2200" b="1" dirty="0"/>
              <a:t>привлечение значительных финансовых ресурсов на длительный (практически неограниченный) срок;</a:t>
            </a:r>
            <a:r>
              <a:rPr lang="ru-RU" sz="2200" dirty="0"/>
              <a:t> </a:t>
            </a:r>
          </a:p>
          <a:p>
            <a:pPr eaLnBrk="1" hangingPunct="1">
              <a:buFont typeface="Wingdings" pitchFamily="2" charset="2"/>
              <a:buNone/>
              <a:defRPr/>
            </a:pPr>
            <a:r>
              <a:rPr lang="ru-RU" sz="2200" b="1" dirty="0">
                <a:solidFill>
                  <a:srgbClr val="FF9900"/>
                </a:solidFill>
              </a:rPr>
              <a:t>•   </a:t>
            </a:r>
            <a:r>
              <a:rPr lang="ru-RU" sz="2200" b="1" dirty="0"/>
              <a:t>отсутствие жестко оговоренных обязательств по выплате дивидендов;</a:t>
            </a:r>
            <a:r>
              <a:rPr lang="ru-RU" sz="2200" dirty="0"/>
              <a:t> </a:t>
            </a:r>
          </a:p>
          <a:p>
            <a:pPr eaLnBrk="1" hangingPunct="1">
              <a:buFont typeface="Wingdings" pitchFamily="2" charset="2"/>
              <a:buNone/>
              <a:defRPr/>
            </a:pPr>
            <a:r>
              <a:rPr lang="ru-RU" sz="2200" b="1" dirty="0" smtClean="0">
                <a:solidFill>
                  <a:srgbClr val="FF9900"/>
                </a:solidFill>
              </a:rPr>
              <a:t>•</a:t>
            </a:r>
            <a:r>
              <a:rPr lang="ru-RU" sz="2200" dirty="0" smtClean="0"/>
              <a:t>   </a:t>
            </a:r>
            <a:r>
              <a:rPr lang="ru-RU" sz="2200" b="1" dirty="0"/>
              <a:t>повышение инвестиционной привлекательности компании;</a:t>
            </a:r>
            <a:r>
              <a:rPr lang="ru-RU" sz="2200" dirty="0"/>
              <a:t> </a:t>
            </a:r>
          </a:p>
          <a:p>
            <a:pPr eaLnBrk="1" hangingPunct="1">
              <a:buFont typeface="Wingdings" pitchFamily="2" charset="2"/>
              <a:buNone/>
              <a:defRPr/>
            </a:pPr>
            <a:r>
              <a:rPr lang="ru-RU" sz="2200" b="1" dirty="0">
                <a:solidFill>
                  <a:srgbClr val="FF9900"/>
                </a:solidFill>
              </a:rPr>
              <a:t>•</a:t>
            </a:r>
            <a:r>
              <a:rPr lang="ru-RU" sz="2200" b="1" dirty="0"/>
              <a:t>   повышение кредитоспособности компании и снижение уровня финансовой </a:t>
            </a:r>
            <a:r>
              <a:rPr lang="ru-RU" sz="2200" b="1" dirty="0" smtClean="0"/>
              <a:t>зависимости;</a:t>
            </a:r>
          </a:p>
          <a:p>
            <a:pPr>
              <a:buNone/>
              <a:defRPr/>
            </a:pPr>
            <a:r>
              <a:rPr lang="ru-RU" sz="2200" b="1" dirty="0" smtClean="0">
                <a:solidFill>
                  <a:srgbClr val="FF9900"/>
                </a:solidFill>
              </a:rPr>
              <a:t>•    </a:t>
            </a:r>
            <a:r>
              <a:rPr lang="ru-RU" sz="2200" b="1" dirty="0" smtClean="0"/>
              <a:t>возможность влиять на размер дивидендных выплат и на курс акций за счет инструмента обратного выкупа (</a:t>
            </a:r>
            <a:r>
              <a:rPr lang="en-US" sz="2200" b="1" dirty="0" smtClean="0"/>
              <a:t>bay back)</a:t>
            </a:r>
            <a:endParaRPr lang="ru-RU" sz="2200" b="1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Rot="1" noChangeArrowheads="1"/>
          </p:cNvSpPr>
          <p:nvPr>
            <p:ph type="title"/>
          </p:nvPr>
        </p:nvSpPr>
        <p:spPr>
          <a:xfrm>
            <a:off x="0" y="0"/>
            <a:ext cx="9144000" cy="868680"/>
          </a:xfrm>
        </p:spPr>
        <p:txBody>
          <a:bodyPr>
            <a:normAutofit fontScale="90000"/>
          </a:bodyPr>
          <a:lstStyle/>
          <a:p>
            <a:pPr eaLnBrk="1" hangingPunct="1">
              <a:defRPr/>
            </a:pPr>
            <a:r>
              <a:rPr lang="ru-RU" sz="2800" dirty="0">
                <a:solidFill>
                  <a:srgbClr val="C00000"/>
                </a:solidFill>
                <a:effectLst/>
              </a:rPr>
              <a:t>Недостатки финансирования за счет выпуска обыкновенных акций</a:t>
            </a:r>
            <a:r>
              <a:rPr lang="ru-RU" sz="2800" dirty="0">
                <a:solidFill>
                  <a:srgbClr val="C00000"/>
                </a:solidFill>
              </a:rPr>
              <a:t> </a:t>
            </a:r>
          </a:p>
        </p:txBody>
      </p:sp>
      <p:sp>
        <p:nvSpPr>
          <p:cNvPr id="2457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245870"/>
            <a:ext cx="8686800" cy="4880293"/>
          </a:xfrm>
        </p:spPr>
        <p:txBody>
          <a:bodyPr>
            <a:normAutofit/>
          </a:bodyPr>
          <a:lstStyle/>
          <a:p>
            <a:pPr eaLnBrk="1" hangingPunct="1">
              <a:defRPr/>
            </a:pPr>
            <a:r>
              <a:rPr lang="ru-RU" sz="2200" b="1" dirty="0">
                <a:solidFill>
                  <a:srgbClr val="7030A0"/>
                </a:solidFill>
              </a:rPr>
              <a:t>для эмитента (акционерного общества):</a:t>
            </a:r>
          </a:p>
          <a:p>
            <a:pPr eaLnBrk="1" hangingPunct="1">
              <a:buFont typeface="Wingdings" pitchFamily="2" charset="2"/>
              <a:buNone/>
              <a:defRPr/>
            </a:pPr>
            <a:r>
              <a:rPr lang="ru-RU" sz="2200" b="1" dirty="0"/>
              <a:t>     а) увеличение риска распыления капитала и  потери контроля над компанией; </a:t>
            </a:r>
          </a:p>
          <a:p>
            <a:pPr eaLnBrk="1" hangingPunct="1">
              <a:buFont typeface="Wingdings" pitchFamily="2" charset="2"/>
              <a:buNone/>
              <a:defRPr/>
            </a:pPr>
            <a:r>
              <a:rPr lang="ru-RU" sz="2200" b="1" dirty="0"/>
              <a:t>     б) возрастание опасностей враждебного поглощения через покупку контрольного пакета акций.</a:t>
            </a:r>
            <a:r>
              <a:rPr lang="ru-RU" sz="2200" dirty="0"/>
              <a:t> </a:t>
            </a:r>
          </a:p>
          <a:p>
            <a:pPr eaLnBrk="1" hangingPunct="1">
              <a:buFont typeface="Wingdings" pitchFamily="2" charset="2"/>
              <a:buNone/>
              <a:defRPr/>
            </a:pPr>
            <a:endParaRPr lang="ru-RU" sz="2200" dirty="0"/>
          </a:p>
          <a:p>
            <a:pPr eaLnBrk="1" hangingPunct="1">
              <a:defRPr/>
            </a:pPr>
            <a:r>
              <a:rPr lang="ru-RU" sz="2200" b="1" dirty="0">
                <a:solidFill>
                  <a:srgbClr val="7030A0"/>
                </a:solidFill>
              </a:rPr>
              <a:t>для инвестора (держателя акций):</a:t>
            </a:r>
          </a:p>
          <a:p>
            <a:pPr eaLnBrk="1" hangingPunct="1">
              <a:buFont typeface="Wingdings" pitchFamily="2" charset="2"/>
              <a:buNone/>
              <a:defRPr/>
            </a:pPr>
            <a:r>
              <a:rPr lang="ru-RU" sz="2200" b="1" dirty="0"/>
              <a:t>    а) нет гарантий  получения дохода в виде дивиденда;</a:t>
            </a:r>
          </a:p>
          <a:p>
            <a:pPr eaLnBrk="1" hangingPunct="1">
              <a:buFont typeface="Wingdings" pitchFamily="2" charset="2"/>
              <a:buNone/>
              <a:defRPr/>
            </a:pPr>
            <a:r>
              <a:rPr lang="ru-RU" sz="2200" b="1" dirty="0"/>
              <a:t>    б) риск потери капитала в случае снижения стоимости акций и  банкротства компании.</a:t>
            </a:r>
          </a:p>
          <a:p>
            <a:pPr eaLnBrk="1" hangingPunct="1">
              <a:buFont typeface="Wingdings" pitchFamily="2" charset="2"/>
              <a:buNone/>
              <a:defRPr/>
            </a:pPr>
            <a:endParaRPr lang="ru-RU" sz="2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2"/>
          <p:cNvSpPr>
            <a:spLocks noGrp="1" noRot="1" noChangeArrowheads="1"/>
          </p:cNvSpPr>
          <p:nvPr>
            <p:ph type="title"/>
          </p:nvPr>
        </p:nvSpPr>
        <p:spPr>
          <a:xfrm>
            <a:off x="0" y="1"/>
            <a:ext cx="9144000" cy="914400"/>
          </a:xfrm>
        </p:spPr>
        <p:txBody>
          <a:bodyPr>
            <a:normAutofit/>
          </a:bodyPr>
          <a:lstStyle/>
          <a:p>
            <a:pPr eaLnBrk="1" hangingPunct="1">
              <a:defRPr/>
            </a:pPr>
            <a:r>
              <a:rPr lang="ru-RU" dirty="0">
                <a:solidFill>
                  <a:srgbClr val="C00000"/>
                </a:solidFill>
              </a:rPr>
              <a:t>Преимущества финансирования </a:t>
            </a:r>
            <a:br>
              <a:rPr lang="ru-RU" dirty="0">
                <a:solidFill>
                  <a:srgbClr val="C00000"/>
                </a:solidFill>
              </a:rPr>
            </a:br>
            <a:r>
              <a:rPr lang="ru-RU" dirty="0">
                <a:solidFill>
                  <a:srgbClr val="C00000"/>
                </a:solidFill>
              </a:rPr>
              <a:t>за счет </a:t>
            </a:r>
            <a:r>
              <a:rPr lang="ru-RU" dirty="0" smtClean="0">
                <a:solidFill>
                  <a:srgbClr val="C00000"/>
                </a:solidFill>
              </a:rPr>
              <a:t>выпуска привилегированных </a:t>
            </a:r>
            <a:r>
              <a:rPr lang="ru-RU" dirty="0">
                <a:solidFill>
                  <a:srgbClr val="C00000"/>
                </a:solidFill>
              </a:rPr>
              <a:t>акций </a:t>
            </a:r>
          </a:p>
        </p:txBody>
      </p:sp>
      <p:sp>
        <p:nvSpPr>
          <p:cNvPr id="27652" name="Rectangle 4"/>
          <p:cNvSpPr>
            <a:spLocks noChangeArrowheads="1"/>
          </p:cNvSpPr>
          <p:nvPr/>
        </p:nvSpPr>
        <p:spPr bwMode="auto">
          <a:xfrm>
            <a:off x="323850" y="2617470"/>
            <a:ext cx="8820150" cy="2857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ru-RU" sz="2400" b="1" i="1" dirty="0">
              <a:solidFill>
                <a:srgbClr val="FF9900"/>
              </a:solidFill>
            </a:endParaRPr>
          </a:p>
          <a:p>
            <a:endParaRPr lang="ru-RU" sz="2400" b="1" i="1" dirty="0">
              <a:solidFill>
                <a:srgbClr val="FF9900"/>
              </a:solidFill>
            </a:endParaRPr>
          </a:p>
          <a:p>
            <a:pPr>
              <a:spcAft>
                <a:spcPts val="1200"/>
              </a:spcAft>
            </a:pPr>
            <a:r>
              <a:rPr lang="ru-RU" sz="2200" b="1" i="1" dirty="0">
                <a:solidFill>
                  <a:srgbClr val="7030A0"/>
                </a:solidFill>
              </a:rPr>
              <a:t>По сравнению с облигациями:</a:t>
            </a:r>
          </a:p>
          <a:p>
            <a:r>
              <a:rPr lang="ru-RU" sz="2200" b="1" dirty="0">
                <a:solidFill>
                  <a:srgbClr val="FF9900"/>
                </a:solidFill>
              </a:rPr>
              <a:t>►</a:t>
            </a:r>
            <a:r>
              <a:rPr lang="ru-RU" sz="2200" b="1" dirty="0"/>
              <a:t>  </a:t>
            </a:r>
            <a:r>
              <a:rPr lang="ru-RU" sz="2200" b="1" dirty="0" err="1"/>
              <a:t>бо′льшая</a:t>
            </a:r>
            <a:r>
              <a:rPr lang="ru-RU" sz="2200" b="1" dirty="0"/>
              <a:t> гибкость в уплате дивидендов по сравнению </a:t>
            </a:r>
          </a:p>
          <a:p>
            <a:pPr>
              <a:spcAft>
                <a:spcPts val="600"/>
              </a:spcAft>
            </a:pPr>
            <a:r>
              <a:rPr lang="ru-RU" sz="2200" b="1" dirty="0"/>
              <a:t>с выплатой процентов по облигациям</a:t>
            </a:r>
          </a:p>
          <a:p>
            <a:r>
              <a:rPr lang="ru-RU" sz="2200" b="1" dirty="0">
                <a:solidFill>
                  <a:srgbClr val="FF9900"/>
                </a:solidFill>
              </a:rPr>
              <a:t>►</a:t>
            </a:r>
            <a:r>
              <a:rPr lang="ru-RU" sz="2200" dirty="0"/>
              <a:t> </a:t>
            </a:r>
            <a:r>
              <a:rPr lang="ru-RU" sz="2200" b="1" dirty="0"/>
              <a:t>повышение уровня финансовой независимости, </a:t>
            </a:r>
          </a:p>
          <a:p>
            <a:r>
              <a:rPr lang="ru-RU" sz="2200" b="1" dirty="0"/>
              <a:t>снижение рисков принудительного банкротства</a:t>
            </a:r>
          </a:p>
          <a:p>
            <a:endParaRPr lang="ru-RU" sz="2400" b="1" dirty="0"/>
          </a:p>
          <a:p>
            <a:endParaRPr lang="ru-RU" sz="2400" b="1" dirty="0"/>
          </a:p>
          <a:p>
            <a:endParaRPr lang="ru-RU" sz="2400" b="1" dirty="0"/>
          </a:p>
        </p:txBody>
      </p:sp>
      <p:sp>
        <p:nvSpPr>
          <p:cNvPr id="10244" name="TextBox 7"/>
          <p:cNvSpPr txBox="1">
            <a:spLocks noChangeArrowheads="1"/>
          </p:cNvSpPr>
          <p:nvPr/>
        </p:nvSpPr>
        <p:spPr bwMode="auto">
          <a:xfrm>
            <a:off x="323850" y="1177291"/>
            <a:ext cx="8351838" cy="15388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</a:pPr>
            <a:r>
              <a:rPr lang="ru-RU" sz="2200" b="1" i="1" dirty="0">
                <a:solidFill>
                  <a:srgbClr val="7030A0"/>
                </a:solidFill>
              </a:rPr>
              <a:t>По сравнению с обыкновенными акциями:</a:t>
            </a:r>
          </a:p>
          <a:p>
            <a:r>
              <a:rPr lang="ru-RU" sz="2200" b="1" dirty="0">
                <a:solidFill>
                  <a:srgbClr val="FF9900"/>
                </a:solidFill>
              </a:rPr>
              <a:t>►</a:t>
            </a:r>
            <a:r>
              <a:rPr lang="ru-RU" sz="2200" dirty="0"/>
              <a:t> </a:t>
            </a:r>
            <a:r>
              <a:rPr lang="ru-RU" sz="2200" b="1" dirty="0"/>
              <a:t>привлечение дополнительного капитала без ослабления контроля в управлении компанией</a:t>
            </a:r>
            <a:endParaRPr lang="ru-RU" sz="2200" dirty="0"/>
          </a:p>
          <a:p>
            <a:endParaRPr lang="ru-RU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2"/>
          <p:cNvSpPr>
            <a:spLocks noGrp="1" noRot="1" noChangeArrowheads="1"/>
          </p:cNvSpPr>
          <p:nvPr>
            <p:ph type="title"/>
          </p:nvPr>
        </p:nvSpPr>
        <p:spPr>
          <a:xfrm>
            <a:off x="0" y="0"/>
            <a:ext cx="9144000" cy="845820"/>
          </a:xfrm>
        </p:spPr>
        <p:txBody>
          <a:bodyPr>
            <a:noAutofit/>
          </a:bodyPr>
          <a:lstStyle/>
          <a:p>
            <a:pPr eaLnBrk="1" hangingPunct="1">
              <a:defRPr/>
            </a:pPr>
            <a:r>
              <a:rPr lang="ru-RU" dirty="0">
                <a:solidFill>
                  <a:srgbClr val="C00000"/>
                </a:solidFill>
              </a:rPr>
              <a:t>Риски для эмитента при выпуске привилегированных акций</a:t>
            </a:r>
          </a:p>
        </p:txBody>
      </p:sp>
      <p:sp>
        <p:nvSpPr>
          <p:cNvPr id="3277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108710"/>
            <a:ext cx="8229600" cy="3554730"/>
          </a:xfrm>
        </p:spPr>
        <p:txBody>
          <a:bodyPr/>
          <a:lstStyle/>
          <a:p>
            <a:pPr eaLnBrk="1" hangingPunct="1">
              <a:defRPr/>
            </a:pPr>
            <a:r>
              <a:rPr lang="ru-RU" sz="2200" b="1" dirty="0"/>
              <a:t>более жесткие условия выплаты дивидендов по сравнению с обыкновенными акциями;</a:t>
            </a:r>
          </a:p>
          <a:p>
            <a:pPr eaLnBrk="1" hangingPunct="1">
              <a:defRPr/>
            </a:pPr>
            <a:r>
              <a:rPr lang="ru-RU" sz="2200" b="1" dirty="0"/>
              <a:t>в случае невыплаты дивидендов эти акции становятся голосующими - риск  снижения управляемости;</a:t>
            </a:r>
          </a:p>
          <a:p>
            <a:pPr eaLnBrk="1" hangingPunct="1">
              <a:defRPr/>
            </a:pPr>
            <a:r>
              <a:rPr lang="ru-RU" sz="2200" b="1" dirty="0"/>
              <a:t>в случае снижения процентных ставок на кредитном рынке повышенные дивиденды по привилегированным акциям могут </a:t>
            </a:r>
            <a:r>
              <a:rPr lang="ru-RU" sz="2200" b="1" dirty="0" smtClean="0"/>
              <a:t>увеличить </a:t>
            </a:r>
            <a:r>
              <a:rPr lang="ru-RU" sz="2200" b="1" dirty="0"/>
              <a:t>цену капитала компании по сравнению со среднерыночной.</a:t>
            </a:r>
          </a:p>
          <a:p>
            <a:pPr eaLnBrk="1" hangingPunct="1">
              <a:buFont typeface="Wingdings" pitchFamily="2" charset="2"/>
              <a:buNone/>
              <a:defRPr/>
            </a:pPr>
            <a:endParaRPr lang="ru-RU" sz="24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eaLnBrk="1" hangingPunct="1">
              <a:defRPr/>
            </a:pPr>
            <a:r>
              <a:rPr lang="ru-RU" dirty="0">
                <a:solidFill>
                  <a:srgbClr val="C00000"/>
                </a:solidFill>
              </a:rPr>
              <a:t>Способы размещения акций</a:t>
            </a:r>
          </a:p>
        </p:txBody>
      </p:sp>
      <p:sp>
        <p:nvSpPr>
          <p:cNvPr id="3686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08610" y="914400"/>
            <a:ext cx="8503920" cy="3829050"/>
          </a:xfrm>
        </p:spPr>
        <p:txBody>
          <a:bodyPr>
            <a:normAutofit/>
          </a:bodyPr>
          <a:lstStyle/>
          <a:p>
            <a:pPr eaLnBrk="1" hangingPunct="1">
              <a:defRPr/>
            </a:pPr>
            <a:r>
              <a:rPr lang="ru-RU" sz="2200" b="1" dirty="0"/>
              <a:t>Подписка </a:t>
            </a:r>
          </a:p>
          <a:p>
            <a:pPr eaLnBrk="1" hangingPunct="1">
              <a:buFont typeface="Wingdings" pitchFamily="2" charset="2"/>
              <a:buNone/>
              <a:defRPr/>
            </a:pPr>
            <a:r>
              <a:rPr lang="ru-RU" sz="2200" b="1" dirty="0"/>
              <a:t>(открытая или закрытая)</a:t>
            </a:r>
          </a:p>
          <a:p>
            <a:pPr eaLnBrk="1" hangingPunct="1">
              <a:buNone/>
              <a:defRPr/>
            </a:pPr>
            <a:endParaRPr lang="ru-RU" sz="2200" b="1" dirty="0"/>
          </a:p>
          <a:p>
            <a:pPr eaLnBrk="1" hangingPunct="1">
              <a:defRPr/>
            </a:pPr>
            <a:r>
              <a:rPr lang="ru-RU" sz="2200" b="1" dirty="0"/>
              <a:t>Конвертация обязательств и титулов</a:t>
            </a:r>
          </a:p>
          <a:p>
            <a:pPr eaLnBrk="1" hangingPunct="1">
              <a:defRPr/>
            </a:pPr>
            <a:endParaRPr lang="ru-RU" sz="2200" b="1" dirty="0"/>
          </a:p>
          <a:p>
            <a:pPr eaLnBrk="1" hangingPunct="1">
              <a:defRPr/>
            </a:pPr>
            <a:r>
              <a:rPr lang="ru-RU" sz="2200" b="1" dirty="0"/>
              <a:t>Размещение через инвестиционные институты</a:t>
            </a:r>
          </a:p>
          <a:p>
            <a:pPr eaLnBrk="1" hangingPunct="1">
              <a:buFont typeface="Wingdings" pitchFamily="2" charset="2"/>
              <a:buNone/>
              <a:defRPr/>
            </a:pPr>
            <a:endParaRPr lang="ru-RU" sz="2200" b="1" dirty="0"/>
          </a:p>
          <a:p>
            <a:pPr eaLnBrk="1" hangingPunct="1">
              <a:defRPr/>
            </a:pPr>
            <a:r>
              <a:rPr lang="ru-RU" sz="2200" b="1" dirty="0"/>
              <a:t>Тендерная продажа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308610" y="4597400"/>
            <a:ext cx="8632190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 smtClean="0"/>
              <a:t>   </a:t>
            </a:r>
            <a:r>
              <a:rPr lang="ru-RU" sz="2200" b="1" i="1" dirty="0" smtClean="0">
                <a:solidFill>
                  <a:srgbClr val="7030A0"/>
                </a:solidFill>
              </a:rPr>
              <a:t>Нормативная база:</a:t>
            </a:r>
            <a:r>
              <a:rPr lang="ru-RU" sz="2200" dirty="0" smtClean="0">
                <a:solidFill>
                  <a:srgbClr val="7030A0"/>
                </a:solidFill>
              </a:rPr>
              <a:t> </a:t>
            </a:r>
          </a:p>
          <a:p>
            <a:r>
              <a:rPr lang="ru-RU" sz="2200" dirty="0" smtClean="0"/>
              <a:t>   </a:t>
            </a:r>
            <a:r>
              <a:rPr lang="ru-RU" sz="2200" b="1" dirty="0" smtClean="0"/>
              <a:t>Положение Банка России  от </a:t>
            </a:r>
            <a:r>
              <a:rPr lang="ru-RU" sz="2200" b="1" dirty="0"/>
              <a:t>19 декабря 2019 года N 706-П</a:t>
            </a:r>
            <a:br>
              <a:rPr lang="ru-RU" sz="2200" b="1" dirty="0"/>
            </a:br>
            <a:r>
              <a:rPr lang="ru-RU" sz="2200" b="1" dirty="0"/>
              <a:t>"О стандартах эмиссии ценных бумаг"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Rectangle 2"/>
          <p:cNvSpPr>
            <a:spLocks noGrp="1" noRot="1" noChangeArrowheads="1"/>
          </p:cNvSpPr>
          <p:nvPr>
            <p:ph type="title"/>
          </p:nvPr>
        </p:nvSpPr>
        <p:spPr>
          <a:xfrm>
            <a:off x="0" y="1"/>
            <a:ext cx="9144000" cy="822960"/>
          </a:xfrm>
        </p:spPr>
        <p:txBody>
          <a:bodyPr>
            <a:normAutofit/>
          </a:bodyPr>
          <a:lstStyle/>
          <a:p>
            <a:pPr eaLnBrk="1" hangingPunct="1">
              <a:defRPr/>
            </a:pPr>
            <a:r>
              <a:rPr lang="ru-RU" dirty="0">
                <a:solidFill>
                  <a:srgbClr val="C00000"/>
                </a:solidFill>
              </a:rPr>
              <a:t>Сущность и роль </a:t>
            </a:r>
            <a:r>
              <a:rPr lang="ru-RU" dirty="0" err="1">
                <a:solidFill>
                  <a:srgbClr val="C00000"/>
                </a:solidFill>
              </a:rPr>
              <a:t>андеррайтинга</a:t>
            </a:r>
            <a:endParaRPr lang="ru-RU" dirty="0">
              <a:solidFill>
                <a:srgbClr val="C00000"/>
              </a:solidFill>
            </a:endParaRPr>
          </a:p>
        </p:txBody>
      </p:sp>
      <p:sp>
        <p:nvSpPr>
          <p:cNvPr id="6861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79388" y="937261"/>
            <a:ext cx="8507412" cy="5166359"/>
          </a:xfrm>
        </p:spPr>
        <p:txBody>
          <a:bodyPr>
            <a:normAutofit/>
          </a:bodyPr>
          <a:lstStyle/>
          <a:p>
            <a:pPr marL="0" indent="263525" eaLnBrk="1" hangingPunct="1">
              <a:buFont typeface="Wingdings" pitchFamily="2" charset="2"/>
              <a:buNone/>
              <a:defRPr/>
            </a:pPr>
            <a:r>
              <a:rPr lang="ru-RU" sz="2800" b="1" dirty="0">
                <a:solidFill>
                  <a:schemeClr val="hlink"/>
                </a:solidFill>
              </a:rPr>
              <a:t>  </a:t>
            </a:r>
            <a:r>
              <a:rPr lang="ru-RU" sz="2200" b="1" dirty="0" err="1">
                <a:solidFill>
                  <a:srgbClr val="7030A0"/>
                </a:solidFill>
              </a:rPr>
              <a:t>Андеррайтинг</a:t>
            </a:r>
            <a:r>
              <a:rPr lang="ru-RU" sz="2200" b="1" dirty="0">
                <a:solidFill>
                  <a:srgbClr val="7030A0"/>
                </a:solidFill>
              </a:rPr>
              <a:t> (</a:t>
            </a:r>
            <a:r>
              <a:rPr lang="en-US" sz="2200" b="1" dirty="0">
                <a:solidFill>
                  <a:srgbClr val="7030A0"/>
                </a:solidFill>
              </a:rPr>
              <a:t>underwriting) </a:t>
            </a:r>
            <a:r>
              <a:rPr lang="en-US" sz="2200" b="1" dirty="0"/>
              <a:t>– </a:t>
            </a:r>
            <a:r>
              <a:rPr lang="ru-RU" sz="2200" b="1" dirty="0"/>
              <a:t>покупка ценных бумаг новых выпусков с целью продажи.</a:t>
            </a:r>
          </a:p>
          <a:p>
            <a:pPr marL="0" indent="263525" eaLnBrk="1" hangingPunct="1">
              <a:spcBef>
                <a:spcPts val="1200"/>
              </a:spcBef>
              <a:buFont typeface="Wingdings" pitchFamily="2" charset="2"/>
              <a:buNone/>
              <a:defRPr/>
            </a:pPr>
            <a:r>
              <a:rPr lang="ru-RU" sz="2200" b="1" dirty="0"/>
              <a:t>   </a:t>
            </a:r>
            <a:r>
              <a:rPr lang="ru-RU" sz="2200" b="1" dirty="0">
                <a:solidFill>
                  <a:srgbClr val="7030A0"/>
                </a:solidFill>
              </a:rPr>
              <a:t>Андеррайтер</a:t>
            </a:r>
            <a:r>
              <a:rPr lang="ru-RU" sz="2200" b="1" dirty="0"/>
              <a:t> – инвестиционный институт, оказывающий услуги по размещению ценных бумаг (рекламирует, регистрирует, размещает выпуск).</a:t>
            </a:r>
          </a:p>
          <a:p>
            <a:pPr marL="0" indent="263525" eaLnBrk="1" hangingPunct="1">
              <a:spcBef>
                <a:spcPts val="1200"/>
              </a:spcBef>
              <a:buFont typeface="Wingdings" pitchFamily="2" charset="2"/>
              <a:buNone/>
              <a:defRPr/>
            </a:pPr>
            <a:r>
              <a:rPr lang="ru-RU" sz="2200" b="1" dirty="0"/>
              <a:t>   </a:t>
            </a:r>
            <a:r>
              <a:rPr lang="ru-RU" sz="2200" b="1" dirty="0" smtClean="0"/>
              <a:t>Возможные схемы</a:t>
            </a:r>
            <a:r>
              <a:rPr lang="ru-RU" sz="2200" b="1" dirty="0" smtClean="0">
                <a:solidFill>
                  <a:srgbClr val="7030A0"/>
                </a:solidFill>
              </a:rPr>
              <a:t> </a:t>
            </a:r>
            <a:r>
              <a:rPr lang="ru-RU" sz="2200" b="1" dirty="0" err="1">
                <a:solidFill>
                  <a:srgbClr val="7030A0"/>
                </a:solidFill>
              </a:rPr>
              <a:t>андеррайтинга</a:t>
            </a:r>
            <a:r>
              <a:rPr lang="ru-RU" sz="2200" b="1" dirty="0">
                <a:solidFill>
                  <a:srgbClr val="7030A0"/>
                </a:solidFill>
              </a:rPr>
              <a:t>:</a:t>
            </a:r>
          </a:p>
          <a:p>
            <a:pPr marL="0" indent="263525" eaLnBrk="1" hangingPunct="1">
              <a:buFontTx/>
              <a:buNone/>
              <a:defRPr/>
            </a:pPr>
            <a:r>
              <a:rPr lang="ru-RU" sz="2200" b="1" dirty="0"/>
              <a:t>•  покупается весь выпуск, неразмещенный остаток остается у андеррайтера;</a:t>
            </a:r>
          </a:p>
          <a:p>
            <a:pPr marL="0" indent="263525" eaLnBrk="1" hangingPunct="1">
              <a:buFontTx/>
              <a:buNone/>
              <a:defRPr/>
            </a:pPr>
            <a:r>
              <a:rPr lang="ru-RU" sz="2200" b="1" dirty="0"/>
              <a:t>•  неразмещенный остаток возвращается эмитенту;</a:t>
            </a:r>
          </a:p>
          <a:p>
            <a:pPr marL="0" indent="263525" eaLnBrk="1" hangingPunct="1">
              <a:buFontTx/>
              <a:buNone/>
              <a:defRPr/>
            </a:pPr>
            <a:r>
              <a:rPr lang="ru-RU" sz="2200" b="1" dirty="0"/>
              <a:t>•  устанавливается процент, при котором выпуск признается несостоявшимся, издержки на счет эмитента либо в пропорциях с андеррайтером 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  <a:defRPr/>
            </a:pPr>
            <a:r>
              <a:rPr lang="ru-RU" sz="2400" b="1" dirty="0"/>
              <a:t>   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2"/>
          <p:cNvSpPr>
            <a:spLocks noGrp="1" noRot="1" noChangeArrowheads="1"/>
          </p:cNvSpPr>
          <p:nvPr>
            <p:ph type="title"/>
          </p:nvPr>
        </p:nvSpPr>
        <p:spPr>
          <a:xfrm>
            <a:off x="0" y="195071"/>
            <a:ext cx="9144000" cy="609601"/>
          </a:xfrm>
        </p:spPr>
        <p:txBody>
          <a:bodyPr>
            <a:normAutofit fontScale="90000"/>
          </a:bodyPr>
          <a:lstStyle/>
          <a:p>
            <a:pPr eaLnBrk="1" hangingPunct="1">
              <a:defRPr/>
            </a:pPr>
            <a:r>
              <a:rPr lang="en-US" sz="2700" dirty="0">
                <a:solidFill>
                  <a:srgbClr val="C00000"/>
                </a:solidFill>
              </a:rPr>
              <a:t>IPO</a:t>
            </a:r>
            <a:r>
              <a:rPr lang="ru-RU" sz="2700" dirty="0">
                <a:solidFill>
                  <a:srgbClr val="C00000"/>
                </a:solidFill>
              </a:rPr>
              <a:t> – особая форма выпуска акций</a:t>
            </a:r>
            <a:r>
              <a:rPr lang="ru-RU" sz="2800" dirty="0">
                <a:solidFill>
                  <a:schemeClr val="folHlink"/>
                </a:solidFill>
              </a:rPr>
              <a:t/>
            </a:r>
            <a:br>
              <a:rPr lang="ru-RU" sz="2800" dirty="0">
                <a:solidFill>
                  <a:schemeClr val="folHlink"/>
                </a:solidFill>
              </a:rPr>
            </a:br>
            <a:endParaRPr lang="ru-RU" sz="2800" dirty="0">
              <a:solidFill>
                <a:schemeClr val="folHlink"/>
              </a:solidFill>
            </a:endParaRPr>
          </a:p>
        </p:txBody>
      </p:sp>
      <p:sp>
        <p:nvSpPr>
          <p:cNvPr id="3789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79388" y="692150"/>
            <a:ext cx="8856662" cy="5952490"/>
          </a:xfrm>
        </p:spPr>
        <p:txBody>
          <a:bodyPr>
            <a:normAutofit/>
          </a:bodyPr>
          <a:lstStyle/>
          <a:p>
            <a:pPr eaLnBrk="1" hangingPunct="1">
              <a:buFont typeface="Wingdings" pitchFamily="2" charset="2"/>
              <a:buNone/>
              <a:defRPr/>
            </a:pPr>
            <a:r>
              <a:rPr lang="ru-RU" sz="2400" b="1" dirty="0">
                <a:solidFill>
                  <a:srgbClr val="FF9900"/>
                </a:solidFill>
              </a:rPr>
              <a:t>     </a:t>
            </a:r>
            <a:r>
              <a:rPr lang="en-US" sz="2200" b="1" dirty="0"/>
              <a:t>IPO</a:t>
            </a:r>
            <a:r>
              <a:rPr lang="ru-RU" sz="2200" b="1" dirty="0"/>
              <a:t>  - </a:t>
            </a:r>
            <a:r>
              <a:rPr lang="en-US" sz="2200" b="1" dirty="0"/>
              <a:t>Initial Public Offering</a:t>
            </a:r>
            <a:r>
              <a:rPr lang="ru-RU" sz="2200" b="1" dirty="0"/>
              <a:t> – первоначальное публичное предложение</a:t>
            </a:r>
            <a:r>
              <a:rPr lang="en-US" sz="2200" b="1" dirty="0"/>
              <a:t>.</a:t>
            </a:r>
            <a:r>
              <a:rPr lang="ru-RU" sz="2200" b="1" dirty="0"/>
              <a:t> </a:t>
            </a:r>
          </a:p>
          <a:p>
            <a:pPr marL="0" indent="354013" eaLnBrk="1" hangingPunct="1">
              <a:spcBef>
                <a:spcPts val="1200"/>
              </a:spcBef>
              <a:buFont typeface="Wingdings" pitchFamily="2" charset="2"/>
              <a:buNone/>
              <a:defRPr/>
            </a:pPr>
            <a:r>
              <a:rPr lang="ru-RU" sz="2200" b="1" dirty="0"/>
              <a:t> </a:t>
            </a:r>
            <a:r>
              <a:rPr lang="ru-RU" sz="2200" b="1" dirty="0">
                <a:solidFill>
                  <a:srgbClr val="7030A0"/>
                </a:solidFill>
              </a:rPr>
              <a:t>Выгоды </a:t>
            </a:r>
            <a:r>
              <a:rPr lang="en-US" sz="2200" b="1" dirty="0">
                <a:solidFill>
                  <a:srgbClr val="7030A0"/>
                </a:solidFill>
              </a:rPr>
              <a:t>IPO</a:t>
            </a:r>
            <a:r>
              <a:rPr lang="ru-RU" sz="2200" b="1" dirty="0">
                <a:solidFill>
                  <a:srgbClr val="7030A0"/>
                </a:solidFill>
              </a:rPr>
              <a:t> для российских компаний: </a:t>
            </a:r>
          </a:p>
          <a:p>
            <a:pPr marL="0" indent="354013" eaLnBrk="1" hangingPunct="1">
              <a:buFont typeface="Wingdings" pitchFamily="2" charset="2"/>
              <a:buNone/>
              <a:defRPr/>
            </a:pPr>
            <a:r>
              <a:rPr lang="ru-RU" sz="2200" b="1" dirty="0"/>
              <a:t> - выход на мировой финансовый рынок с </a:t>
            </a:r>
            <a:r>
              <a:rPr lang="ru-RU" sz="2200" b="1" dirty="0" err="1"/>
              <a:t>бо′льшими</a:t>
            </a:r>
            <a:r>
              <a:rPr lang="ru-RU" sz="2200" b="1" dirty="0"/>
              <a:t> объемами и дешевыми ресурсами;</a:t>
            </a:r>
          </a:p>
          <a:p>
            <a:pPr marL="0" indent="354013" eaLnBrk="1" hangingPunct="1">
              <a:buFont typeface="Wingdings" pitchFamily="2" charset="2"/>
              <a:buNone/>
              <a:defRPr/>
            </a:pPr>
            <a:r>
              <a:rPr lang="ru-RU" sz="2200" b="1" dirty="0"/>
              <a:t>- повышение инвестиционной привлекательности.</a:t>
            </a:r>
          </a:p>
          <a:p>
            <a:pPr marL="0" indent="354013" eaLnBrk="1" hangingPunct="1">
              <a:spcBef>
                <a:spcPts val="1200"/>
              </a:spcBef>
              <a:buFont typeface="Wingdings" pitchFamily="2" charset="2"/>
              <a:buNone/>
              <a:defRPr/>
            </a:pPr>
            <a:r>
              <a:rPr lang="ru-RU" sz="2200" b="1" dirty="0"/>
              <a:t> </a:t>
            </a:r>
            <a:r>
              <a:rPr lang="ru-RU" sz="2200" b="1" dirty="0">
                <a:solidFill>
                  <a:srgbClr val="7030A0"/>
                </a:solidFill>
              </a:rPr>
              <a:t>Организационные сложности:</a:t>
            </a:r>
          </a:p>
          <a:p>
            <a:pPr marL="0" indent="354013" eaLnBrk="1" hangingPunct="1">
              <a:buFont typeface="Wingdings" pitchFamily="2" charset="2"/>
              <a:buNone/>
              <a:defRPr/>
            </a:pPr>
            <a:r>
              <a:rPr lang="ru-RU" sz="2200" b="1" dirty="0"/>
              <a:t> - большая подготовительная работа (оценка компании, составление информационного меморандума;  проведение инвестиционных презентаций, сбор заявок и определение цены размещения);</a:t>
            </a:r>
          </a:p>
          <a:p>
            <a:pPr marL="0" indent="354013" eaLnBrk="1" hangingPunct="1">
              <a:buFont typeface="Wingdings" pitchFamily="2" charset="2"/>
              <a:buNone/>
              <a:defRPr/>
            </a:pPr>
            <a:r>
              <a:rPr lang="ru-RU" sz="2200" b="1" dirty="0"/>
              <a:t>  -  большие финансовые затраты</a:t>
            </a:r>
            <a:r>
              <a:rPr lang="en-US" sz="2200" b="1" dirty="0"/>
              <a:t> </a:t>
            </a:r>
            <a:r>
              <a:rPr lang="ru-RU" sz="2200" b="1" dirty="0"/>
              <a:t>на организацию </a:t>
            </a:r>
            <a:r>
              <a:rPr lang="en-US" sz="2200" b="1" dirty="0"/>
              <a:t>IPO</a:t>
            </a:r>
            <a:r>
              <a:rPr lang="ru-RU" sz="2200" b="1" dirty="0"/>
              <a:t> </a:t>
            </a:r>
            <a:r>
              <a:rPr lang="en-US" sz="2200" b="1" dirty="0"/>
              <a:t>      </a:t>
            </a:r>
            <a:r>
              <a:rPr lang="ru-RU" sz="2200" b="1" dirty="0"/>
              <a:t>(</a:t>
            </a:r>
            <a:r>
              <a:rPr lang="en-US" sz="2200" b="1" dirty="0"/>
              <a:t>$ </a:t>
            </a:r>
            <a:r>
              <a:rPr lang="ru-RU" sz="2200" b="1" dirty="0"/>
              <a:t>0,5 – 1 </a:t>
            </a:r>
            <a:r>
              <a:rPr lang="ru-RU" sz="2200" b="1" dirty="0" err="1"/>
              <a:t>млн</a:t>
            </a:r>
            <a:r>
              <a:rPr lang="en-US" sz="2200" b="1" dirty="0"/>
              <a:t>)</a:t>
            </a:r>
            <a:r>
              <a:rPr lang="ru-RU" sz="2200" b="1" dirty="0"/>
              <a:t>. </a:t>
            </a:r>
          </a:p>
          <a:p>
            <a:pPr marL="0" indent="354013">
              <a:buNone/>
              <a:defRPr/>
            </a:pPr>
            <a:r>
              <a:rPr lang="ru-RU" sz="2200" b="1" dirty="0">
                <a:solidFill>
                  <a:srgbClr val="7030A0"/>
                </a:solidFill>
              </a:rPr>
              <a:t>Депозитарная расписка –</a:t>
            </a:r>
            <a:r>
              <a:rPr lang="en-US" sz="2200" b="1" dirty="0">
                <a:solidFill>
                  <a:srgbClr val="7030A0"/>
                </a:solidFill>
              </a:rPr>
              <a:t> </a:t>
            </a:r>
            <a:r>
              <a:rPr lang="ru-RU" sz="2200" b="1" dirty="0">
                <a:solidFill>
                  <a:srgbClr val="7030A0"/>
                </a:solidFill>
              </a:rPr>
              <a:t>основной инструмент </a:t>
            </a:r>
            <a:r>
              <a:rPr lang="en-US" sz="2200" b="1" dirty="0" smtClean="0">
                <a:solidFill>
                  <a:srgbClr val="7030A0"/>
                </a:solidFill>
              </a:rPr>
              <a:t>IPO</a:t>
            </a:r>
            <a:r>
              <a:rPr lang="ru-RU" sz="2200" b="1" dirty="0" smtClean="0">
                <a:solidFill>
                  <a:srgbClr val="7030A0"/>
                </a:solidFill>
              </a:rPr>
              <a:t> и </a:t>
            </a:r>
            <a:r>
              <a:rPr lang="en-US" sz="2200" b="1" dirty="0" smtClean="0">
                <a:solidFill>
                  <a:srgbClr val="7030A0"/>
                </a:solidFill>
              </a:rPr>
              <a:t>SPO </a:t>
            </a:r>
            <a:endParaRPr lang="ru-RU" sz="2200" b="1" dirty="0">
              <a:solidFill>
                <a:srgbClr val="7030A0"/>
              </a:solidFill>
            </a:endParaRPr>
          </a:p>
          <a:p>
            <a:pPr marL="0" indent="354013" eaLnBrk="1" hangingPunct="1">
              <a:buFont typeface="Wingdings" pitchFamily="2" charset="2"/>
              <a:buNone/>
              <a:defRPr/>
            </a:pPr>
            <a:endParaRPr lang="ru-RU" sz="2200" b="1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3"/>
          <p:cNvSpPr>
            <a:spLocks noGrp="1" noChangeArrowheads="1"/>
          </p:cNvSpPr>
          <p:nvPr>
            <p:ph type="body" sz="quarter" idx="14"/>
          </p:nvPr>
        </p:nvSpPr>
        <p:spPr>
          <a:xfrm>
            <a:off x="0" y="0"/>
            <a:ext cx="9144000" cy="963168"/>
          </a:xfrm>
          <a:noFill/>
          <a:ln/>
        </p:spPr>
        <p:txBody>
          <a:bodyPr>
            <a:noAutofit/>
          </a:bodyPr>
          <a:lstStyle/>
          <a:p>
            <a:pPr>
              <a:lnSpc>
                <a:spcPct val="120000"/>
              </a:lnSpc>
            </a:pPr>
            <a:r>
              <a:rPr lang="en-GB" sz="2200" dirty="0" err="1">
                <a:solidFill>
                  <a:schemeClr val="tx1"/>
                </a:solidFill>
              </a:rPr>
              <a:t>Что</a:t>
            </a:r>
            <a:r>
              <a:rPr lang="en-GB" sz="2200" dirty="0">
                <a:solidFill>
                  <a:schemeClr val="tx1"/>
                </a:solidFill>
              </a:rPr>
              <a:t> </a:t>
            </a:r>
            <a:r>
              <a:rPr lang="en-GB" sz="2200" dirty="0" err="1">
                <a:solidFill>
                  <a:schemeClr val="tx1"/>
                </a:solidFill>
              </a:rPr>
              <a:t>такое</a:t>
            </a:r>
            <a:r>
              <a:rPr lang="en-GB" sz="2200" dirty="0">
                <a:solidFill>
                  <a:schemeClr val="tx1"/>
                </a:solidFill>
              </a:rPr>
              <a:t> </a:t>
            </a:r>
            <a:r>
              <a:rPr lang="ru-RU" sz="2200" dirty="0" err="1">
                <a:solidFill>
                  <a:schemeClr val="tx1"/>
                </a:solidFill>
              </a:rPr>
              <a:t>д</a:t>
            </a:r>
            <a:r>
              <a:rPr lang="en-GB" sz="2200" dirty="0" err="1">
                <a:solidFill>
                  <a:schemeClr val="tx1"/>
                </a:solidFill>
              </a:rPr>
              <a:t>епозитарные</a:t>
            </a:r>
            <a:r>
              <a:rPr lang="en-GB" sz="2200" dirty="0">
                <a:solidFill>
                  <a:schemeClr val="tx1"/>
                </a:solidFill>
              </a:rPr>
              <a:t> </a:t>
            </a:r>
            <a:r>
              <a:rPr lang="en-GB" sz="2200" dirty="0" err="1">
                <a:solidFill>
                  <a:schemeClr val="tx1"/>
                </a:solidFill>
              </a:rPr>
              <a:t>расписки</a:t>
            </a:r>
            <a:r>
              <a:rPr lang="en-GB" sz="2200" dirty="0" smtClean="0">
                <a:solidFill>
                  <a:schemeClr val="tx1"/>
                </a:solidFill>
              </a:rPr>
              <a:t>?</a:t>
            </a:r>
            <a:r>
              <a:rPr lang="ru-RU" sz="2200" dirty="0" smtClean="0">
                <a:solidFill>
                  <a:schemeClr val="tx1"/>
                </a:solidFill>
              </a:rPr>
              <a:t> </a:t>
            </a:r>
            <a:r>
              <a:rPr lang="en-GB" sz="2200" dirty="0" err="1" smtClean="0">
                <a:solidFill>
                  <a:schemeClr val="tx1"/>
                </a:solidFill>
              </a:rPr>
              <a:t>Как</a:t>
            </a:r>
            <a:r>
              <a:rPr lang="en-GB" sz="2200" dirty="0" smtClean="0">
                <a:solidFill>
                  <a:schemeClr val="tx1"/>
                </a:solidFill>
              </a:rPr>
              <a:t> </a:t>
            </a:r>
            <a:r>
              <a:rPr lang="en-GB" sz="2200" dirty="0" err="1">
                <a:solidFill>
                  <a:schemeClr val="tx1"/>
                </a:solidFill>
              </a:rPr>
              <a:t>они</a:t>
            </a:r>
            <a:r>
              <a:rPr lang="en-GB" sz="2200" dirty="0">
                <a:solidFill>
                  <a:schemeClr val="tx1"/>
                </a:solidFill>
              </a:rPr>
              <a:t> </a:t>
            </a:r>
            <a:r>
              <a:rPr lang="en-GB" sz="2200" dirty="0" err="1">
                <a:solidFill>
                  <a:schemeClr val="tx1"/>
                </a:solidFill>
              </a:rPr>
              <a:t>работают</a:t>
            </a:r>
            <a:r>
              <a:rPr lang="en-GB" sz="2200" dirty="0">
                <a:solidFill>
                  <a:schemeClr val="tx1"/>
                </a:solidFill>
              </a:rPr>
              <a:t>?</a:t>
            </a:r>
            <a:r>
              <a:rPr lang="en-GB" sz="2200" dirty="0"/>
              <a:t/>
            </a:r>
            <a:br>
              <a:rPr lang="en-GB" sz="2200" dirty="0"/>
            </a:br>
            <a:endParaRPr lang="en-GB" sz="2200" dirty="0"/>
          </a:p>
        </p:txBody>
      </p:sp>
      <p:sp>
        <p:nvSpPr>
          <p:cNvPr id="6" name="Rectangle 4"/>
          <p:cNvSpPr>
            <a:spLocks noGrp="1" noChangeArrowheads="1"/>
          </p:cNvSpPr>
          <p:nvPr>
            <p:ph type="body" sz="quarter" idx="15"/>
          </p:nvPr>
        </p:nvSpPr>
        <p:spPr>
          <a:xfrm>
            <a:off x="487680" y="723900"/>
            <a:ext cx="8339328" cy="5295900"/>
          </a:xfrm>
          <a:noFill/>
          <a:ln/>
        </p:spPr>
        <p:txBody>
          <a:bodyPr>
            <a:normAutofit fontScale="92500"/>
          </a:bodyPr>
          <a:lstStyle/>
          <a:p>
            <a:pPr>
              <a:spcAft>
                <a:spcPts val="600"/>
              </a:spcAft>
              <a:buClr>
                <a:srgbClr val="003399"/>
              </a:buClr>
              <a:buSzPct val="150000"/>
            </a:pPr>
            <a:r>
              <a:rPr lang="ru-RU" b="1" dirty="0">
                <a:solidFill>
                  <a:srgbClr val="FF0000"/>
                </a:solidFill>
              </a:rPr>
              <a:t>▪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b="1" dirty="0" smtClean="0">
                <a:solidFill>
                  <a:srgbClr val="FF0000"/>
                </a:solidFill>
              </a:rPr>
              <a:t>Депозитарная расписка </a:t>
            </a:r>
            <a:r>
              <a:rPr lang="ru-RU" dirty="0" smtClean="0"/>
              <a:t>(</a:t>
            </a:r>
            <a:r>
              <a:rPr lang="en-US" b="1" dirty="0" smtClean="0">
                <a:solidFill>
                  <a:srgbClr val="FF0000"/>
                </a:solidFill>
              </a:rPr>
              <a:t>Depositary Receipt</a:t>
            </a:r>
            <a:r>
              <a:rPr lang="ru-RU" b="1" dirty="0" smtClean="0">
                <a:solidFill>
                  <a:srgbClr val="FF0000"/>
                </a:solidFill>
              </a:rPr>
              <a:t>)</a:t>
            </a:r>
            <a:r>
              <a:rPr lang="en-US" b="1" dirty="0" smtClean="0">
                <a:solidFill>
                  <a:srgbClr val="FF0000"/>
                </a:solidFill>
              </a:rPr>
              <a:t> </a:t>
            </a:r>
            <a:r>
              <a:rPr lang="ru-RU" dirty="0">
                <a:solidFill>
                  <a:schemeClr val="tx1"/>
                </a:solidFill>
              </a:rPr>
              <a:t>– сертификат</a:t>
            </a:r>
            <a:r>
              <a:rPr lang="en-US" dirty="0">
                <a:solidFill>
                  <a:schemeClr val="tx1"/>
                </a:solidFill>
              </a:rPr>
              <a:t> (</a:t>
            </a:r>
            <a:r>
              <a:rPr lang="ru-RU" dirty="0">
                <a:solidFill>
                  <a:schemeClr val="tx1"/>
                </a:solidFill>
              </a:rPr>
              <a:t>удостоверение</a:t>
            </a:r>
            <a:r>
              <a:rPr lang="en-US" dirty="0">
                <a:solidFill>
                  <a:schemeClr val="tx1"/>
                </a:solidFill>
              </a:rPr>
              <a:t>) </a:t>
            </a:r>
            <a:r>
              <a:rPr lang="ru-RU" dirty="0">
                <a:solidFill>
                  <a:schemeClr val="tx1"/>
                </a:solidFill>
              </a:rPr>
              <a:t> на владение ценной бумагой иностранной компании, выпущенный </a:t>
            </a:r>
            <a:r>
              <a:rPr lang="ru-RU" dirty="0" smtClean="0">
                <a:solidFill>
                  <a:schemeClr val="tx1"/>
                </a:solidFill>
              </a:rPr>
              <a:t>зарубежным </a:t>
            </a:r>
            <a:r>
              <a:rPr lang="ru-RU" dirty="0">
                <a:solidFill>
                  <a:schemeClr val="tx1"/>
                </a:solidFill>
              </a:rPr>
              <a:t>депозитарием (банком</a:t>
            </a:r>
            <a:r>
              <a:rPr lang="ru-RU" dirty="0" smtClean="0">
                <a:solidFill>
                  <a:schemeClr val="tx1"/>
                </a:solidFill>
              </a:rPr>
              <a:t>)</a:t>
            </a:r>
          </a:p>
          <a:p>
            <a:pPr>
              <a:buClr>
                <a:srgbClr val="003399"/>
              </a:buClr>
              <a:buSzPct val="150000"/>
            </a:pPr>
            <a:r>
              <a:rPr lang="ru-RU" dirty="0" smtClean="0"/>
              <a:t> </a:t>
            </a:r>
            <a:r>
              <a:rPr lang="ru-RU" b="1" dirty="0">
                <a:solidFill>
                  <a:srgbClr val="FF0000"/>
                </a:solidFill>
              </a:rPr>
              <a:t>▪ </a:t>
            </a:r>
            <a:r>
              <a:rPr lang="ru-RU" dirty="0" smtClean="0"/>
              <a:t>Основные виды депозитарных расписок:</a:t>
            </a:r>
          </a:p>
          <a:p>
            <a:pPr>
              <a:buClr>
                <a:srgbClr val="003399"/>
              </a:buClr>
              <a:buSzPct val="150000"/>
            </a:pPr>
            <a:r>
              <a:rPr lang="ru-RU" dirty="0" smtClean="0"/>
              <a:t> </a:t>
            </a:r>
            <a:r>
              <a:rPr lang="en-US" b="1" dirty="0" smtClean="0">
                <a:solidFill>
                  <a:srgbClr val="FF0000"/>
                </a:solidFill>
              </a:rPr>
              <a:t>ADR</a:t>
            </a:r>
            <a:r>
              <a:rPr lang="en-US" dirty="0" smtClean="0"/>
              <a:t> </a:t>
            </a:r>
            <a:r>
              <a:rPr lang="ru-RU" dirty="0" smtClean="0"/>
              <a:t>(американские), </a:t>
            </a:r>
            <a:r>
              <a:rPr lang="en-US" b="1" dirty="0" smtClean="0">
                <a:solidFill>
                  <a:srgbClr val="FF0000"/>
                </a:solidFill>
              </a:rPr>
              <a:t>GDR</a:t>
            </a:r>
            <a:r>
              <a:rPr lang="en-US" dirty="0" smtClean="0"/>
              <a:t> (</a:t>
            </a:r>
            <a:r>
              <a:rPr lang="ru-RU" dirty="0" smtClean="0"/>
              <a:t>глобальные, европейские и прочих стран)</a:t>
            </a:r>
            <a:endParaRPr lang="ru-RU" dirty="0">
              <a:solidFill>
                <a:schemeClr val="tx1"/>
              </a:solidFill>
            </a:endParaRPr>
          </a:p>
          <a:p>
            <a:pPr>
              <a:lnSpc>
                <a:spcPct val="65000"/>
              </a:lnSpc>
              <a:buClr>
                <a:srgbClr val="003399"/>
              </a:buClr>
              <a:buSzPct val="150000"/>
              <a:buFont typeface="Wingdings" pitchFamily="2" charset="2"/>
              <a:buNone/>
            </a:pPr>
            <a:r>
              <a:rPr lang="ru-RU" dirty="0" smtClean="0">
                <a:solidFill>
                  <a:schemeClr val="tx1"/>
                </a:solidFill>
              </a:rPr>
              <a:t>, </a:t>
            </a:r>
            <a:endParaRPr lang="en-GB" dirty="0">
              <a:solidFill>
                <a:schemeClr val="tx1"/>
              </a:solidFill>
            </a:endParaRPr>
          </a:p>
          <a:p>
            <a:pPr>
              <a:lnSpc>
                <a:spcPct val="65000"/>
              </a:lnSpc>
              <a:buClr>
                <a:srgbClr val="003399"/>
              </a:buClr>
              <a:buSzPct val="150000"/>
            </a:pPr>
            <a:r>
              <a:rPr lang="ru-RU" b="1" dirty="0">
                <a:solidFill>
                  <a:srgbClr val="FF0000"/>
                </a:solidFill>
              </a:rPr>
              <a:t>▪  </a:t>
            </a:r>
            <a:r>
              <a:rPr lang="en-GB" dirty="0" err="1">
                <a:solidFill>
                  <a:schemeClr val="tx1"/>
                </a:solidFill>
              </a:rPr>
              <a:t>Номинируются</a:t>
            </a:r>
            <a:r>
              <a:rPr lang="en-GB" dirty="0">
                <a:solidFill>
                  <a:schemeClr val="tx1"/>
                </a:solidFill>
              </a:rPr>
              <a:t> в </a:t>
            </a:r>
            <a:r>
              <a:rPr lang="en-GB" dirty="0" err="1">
                <a:solidFill>
                  <a:schemeClr val="tx1"/>
                </a:solidFill>
              </a:rPr>
              <a:t>долларах</a:t>
            </a:r>
            <a:r>
              <a:rPr lang="en-GB" dirty="0">
                <a:solidFill>
                  <a:schemeClr val="tx1"/>
                </a:solidFill>
              </a:rPr>
              <a:t> </a:t>
            </a:r>
            <a:r>
              <a:rPr lang="en-GB" dirty="0" smtClean="0">
                <a:solidFill>
                  <a:schemeClr val="tx1"/>
                </a:solidFill>
              </a:rPr>
              <a:t>США</a:t>
            </a:r>
            <a:r>
              <a:rPr lang="ru-RU" dirty="0" smtClean="0">
                <a:solidFill>
                  <a:schemeClr val="tx1"/>
                </a:solidFill>
              </a:rPr>
              <a:t>, евро</a:t>
            </a:r>
            <a:endParaRPr lang="en-GB" dirty="0">
              <a:solidFill>
                <a:schemeClr val="tx1"/>
              </a:solidFill>
            </a:endParaRPr>
          </a:p>
          <a:p>
            <a:pPr>
              <a:lnSpc>
                <a:spcPct val="65000"/>
              </a:lnSpc>
              <a:buClr>
                <a:srgbClr val="003399"/>
              </a:buClr>
              <a:buSzPct val="150000"/>
              <a:buFont typeface="Wingdings" pitchFamily="2" charset="2"/>
              <a:buChar char="§"/>
            </a:pPr>
            <a:endParaRPr lang="en-GB" dirty="0">
              <a:solidFill>
                <a:schemeClr val="tx1"/>
              </a:solidFill>
            </a:endParaRPr>
          </a:p>
          <a:p>
            <a:pPr>
              <a:buClr>
                <a:srgbClr val="003399"/>
              </a:buClr>
              <a:buSzPct val="150000"/>
            </a:pPr>
            <a:r>
              <a:rPr lang="ru-RU" b="1" dirty="0">
                <a:solidFill>
                  <a:srgbClr val="FF0000"/>
                </a:solidFill>
              </a:rPr>
              <a:t>▪ </a:t>
            </a:r>
            <a:r>
              <a:rPr lang="en-GB" dirty="0" err="1">
                <a:solidFill>
                  <a:schemeClr val="tx1"/>
                </a:solidFill>
              </a:rPr>
              <a:t>Свободно</a:t>
            </a:r>
            <a:r>
              <a:rPr lang="en-GB" dirty="0">
                <a:solidFill>
                  <a:schemeClr val="tx1"/>
                </a:solidFill>
              </a:rPr>
              <a:t> </a:t>
            </a:r>
            <a:r>
              <a:rPr lang="en-GB" dirty="0" err="1" smtClean="0">
                <a:solidFill>
                  <a:schemeClr val="tx1"/>
                </a:solidFill>
              </a:rPr>
              <a:t>обращаются</a:t>
            </a:r>
            <a:r>
              <a:rPr lang="ru-RU" dirty="0" smtClean="0">
                <a:solidFill>
                  <a:schemeClr val="tx1"/>
                </a:solidFill>
              </a:rPr>
              <a:t> (торгуются) на мировых фондовых биржах, </a:t>
            </a:r>
            <a:r>
              <a:rPr lang="ru-RU" dirty="0" err="1" smtClean="0">
                <a:solidFill>
                  <a:schemeClr val="tx1"/>
                </a:solidFill>
              </a:rPr>
              <a:t>высоколиквидны</a:t>
            </a:r>
            <a:r>
              <a:rPr lang="ru-RU" dirty="0" smtClean="0">
                <a:solidFill>
                  <a:schemeClr val="tx1"/>
                </a:solidFill>
              </a:rPr>
              <a:t>.</a:t>
            </a:r>
          </a:p>
          <a:p>
            <a:pPr>
              <a:buClr>
                <a:srgbClr val="003399"/>
              </a:buClr>
              <a:buSzPct val="150000"/>
            </a:pPr>
            <a:endParaRPr lang="en-GB" sz="1000" dirty="0">
              <a:solidFill>
                <a:schemeClr val="tx1"/>
              </a:solidFill>
            </a:endParaRPr>
          </a:p>
          <a:p>
            <a:pPr algn="l">
              <a:buClr>
                <a:srgbClr val="003399"/>
              </a:buClr>
              <a:buSzPct val="150000"/>
            </a:pPr>
            <a:r>
              <a:rPr lang="ru-RU" b="1" dirty="0">
                <a:solidFill>
                  <a:srgbClr val="FF0000"/>
                </a:solidFill>
              </a:rPr>
              <a:t>▪ </a:t>
            </a:r>
            <a:r>
              <a:rPr lang="ru-RU" dirty="0" smtClean="0"/>
              <a:t>И</a:t>
            </a:r>
            <a:r>
              <a:rPr lang="en-GB" dirty="0" err="1" smtClean="0">
                <a:solidFill>
                  <a:schemeClr val="tx1"/>
                </a:solidFill>
              </a:rPr>
              <a:t>спольз</a:t>
            </a:r>
            <a:r>
              <a:rPr lang="ru-RU" dirty="0" err="1" smtClean="0">
                <a:solidFill>
                  <a:schemeClr val="tx1"/>
                </a:solidFill>
              </a:rPr>
              <a:t>уются</a:t>
            </a:r>
            <a:r>
              <a:rPr lang="en-GB" dirty="0" smtClean="0">
                <a:solidFill>
                  <a:schemeClr val="tx1"/>
                </a:solidFill>
              </a:rPr>
              <a:t> </a:t>
            </a:r>
            <a:r>
              <a:rPr lang="en-GB" dirty="0" err="1">
                <a:solidFill>
                  <a:schemeClr val="tx1"/>
                </a:solidFill>
              </a:rPr>
              <a:t>для</a:t>
            </a:r>
            <a:r>
              <a:rPr lang="en-GB" dirty="0">
                <a:solidFill>
                  <a:schemeClr val="tx1"/>
                </a:solidFill>
              </a:rPr>
              <a:t> </a:t>
            </a:r>
            <a:r>
              <a:rPr lang="en-GB" dirty="0" err="1">
                <a:solidFill>
                  <a:schemeClr val="tx1"/>
                </a:solidFill>
              </a:rPr>
              <a:t>привлечения</a:t>
            </a:r>
            <a:r>
              <a:rPr lang="en-GB" dirty="0">
                <a:solidFill>
                  <a:schemeClr val="tx1"/>
                </a:solidFill>
              </a:rPr>
              <a:t> </a:t>
            </a:r>
            <a:r>
              <a:rPr lang="en-GB" dirty="0" err="1">
                <a:solidFill>
                  <a:schemeClr val="tx1"/>
                </a:solidFill>
              </a:rPr>
              <a:t>капитала</a:t>
            </a:r>
            <a:r>
              <a:rPr lang="en-GB" dirty="0">
                <a:solidFill>
                  <a:schemeClr val="tx1"/>
                </a:solidFill>
              </a:rPr>
              <a:t> </a:t>
            </a:r>
            <a:r>
              <a:rPr lang="en-GB" dirty="0" err="1">
                <a:solidFill>
                  <a:schemeClr val="tx1"/>
                </a:solidFill>
              </a:rPr>
              <a:t>на</a:t>
            </a:r>
            <a:r>
              <a:rPr lang="en-GB" dirty="0">
                <a:solidFill>
                  <a:schemeClr val="tx1"/>
                </a:solidFill>
              </a:rPr>
              <a:t> </a:t>
            </a:r>
            <a:r>
              <a:rPr lang="en-GB" dirty="0" smtClean="0">
                <a:solidFill>
                  <a:schemeClr val="tx1"/>
                </a:solidFill>
              </a:rPr>
              <a:t> </a:t>
            </a:r>
            <a:r>
              <a:rPr lang="en-GB" dirty="0" err="1">
                <a:solidFill>
                  <a:schemeClr val="tx1"/>
                </a:solidFill>
              </a:rPr>
              <a:t>международном</a:t>
            </a:r>
            <a:r>
              <a:rPr lang="en-GB" dirty="0">
                <a:solidFill>
                  <a:schemeClr val="tx1"/>
                </a:solidFill>
              </a:rPr>
              <a:t> </a:t>
            </a:r>
            <a:r>
              <a:rPr lang="en-GB" dirty="0" err="1">
                <a:solidFill>
                  <a:schemeClr val="tx1"/>
                </a:solidFill>
              </a:rPr>
              <a:t>рынке</a:t>
            </a:r>
            <a:r>
              <a:rPr lang="en-GB" dirty="0">
                <a:solidFill>
                  <a:schemeClr val="tx1"/>
                </a:solidFill>
              </a:rPr>
              <a:t> </a:t>
            </a:r>
            <a:endParaRPr lang="ru-RU" dirty="0">
              <a:solidFill>
                <a:schemeClr val="tx1"/>
              </a:solidFill>
            </a:endParaRPr>
          </a:p>
          <a:p>
            <a:pPr>
              <a:buClr>
                <a:srgbClr val="003399"/>
              </a:buClr>
              <a:buSzPct val="150000"/>
              <a:buFont typeface="Wingdings" pitchFamily="2" charset="2"/>
              <a:buNone/>
            </a:pPr>
            <a:endParaRPr lang="en-GB" sz="1000" dirty="0">
              <a:solidFill>
                <a:schemeClr val="tx1"/>
              </a:solidFill>
            </a:endParaRPr>
          </a:p>
          <a:p>
            <a:pPr>
              <a:buClr>
                <a:srgbClr val="003399"/>
              </a:buClr>
              <a:buSzPct val="150000"/>
            </a:pPr>
            <a:r>
              <a:rPr lang="ru-RU" b="1" dirty="0" smtClean="0">
                <a:solidFill>
                  <a:srgbClr val="FF0000"/>
                </a:solidFill>
              </a:rPr>
              <a:t>▪ </a:t>
            </a:r>
            <a:r>
              <a:rPr lang="ru-RU" dirty="0">
                <a:solidFill>
                  <a:schemeClr val="tx1"/>
                </a:solidFill>
              </a:rPr>
              <a:t>Могут быть выписаны на любое количество </a:t>
            </a:r>
            <a:r>
              <a:rPr lang="ru-RU" dirty="0" smtClean="0">
                <a:solidFill>
                  <a:schemeClr val="tx1"/>
                </a:solidFill>
              </a:rPr>
              <a:t>акций</a:t>
            </a:r>
          </a:p>
          <a:p>
            <a:pPr>
              <a:buClr>
                <a:srgbClr val="003399"/>
              </a:buClr>
              <a:buSzPct val="150000"/>
            </a:pPr>
            <a:endParaRPr lang="ru-RU" dirty="0"/>
          </a:p>
          <a:p>
            <a:pPr>
              <a:buClr>
                <a:srgbClr val="003399"/>
              </a:buClr>
              <a:buSzPct val="150000"/>
            </a:pPr>
            <a:r>
              <a:rPr lang="ru-RU" dirty="0" smtClean="0">
                <a:solidFill>
                  <a:srgbClr val="FF0000"/>
                </a:solidFill>
              </a:rPr>
              <a:t>    В настоящее время </a:t>
            </a:r>
            <a:r>
              <a:rPr lang="en-US" dirty="0" smtClean="0">
                <a:solidFill>
                  <a:srgbClr val="FF0000"/>
                </a:solidFill>
              </a:rPr>
              <a:t>ADR </a:t>
            </a:r>
            <a:r>
              <a:rPr lang="ru-RU" dirty="0" smtClean="0">
                <a:solidFill>
                  <a:srgbClr val="FF0000"/>
                </a:solidFill>
              </a:rPr>
              <a:t>и </a:t>
            </a:r>
            <a:r>
              <a:rPr lang="en-US" dirty="0" smtClean="0">
                <a:solidFill>
                  <a:srgbClr val="FF0000"/>
                </a:solidFill>
              </a:rPr>
              <a:t>GDR</a:t>
            </a:r>
            <a:r>
              <a:rPr lang="ru-RU" dirty="0" smtClean="0">
                <a:solidFill>
                  <a:srgbClr val="FF0000"/>
                </a:solidFill>
              </a:rPr>
              <a:t>, выпущенные по поручениям  российских компаний, исключаются из листинга мировых фондовых бирж и переводятся для торгов на российские фондовые биржи и в «дружественные страны»</a:t>
            </a:r>
            <a:endParaRPr lang="en-GB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361908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4" name="TextBox 3"/>
          <p:cNvSpPr txBox="1"/>
          <p:nvPr/>
        </p:nvSpPr>
        <p:spPr>
          <a:xfrm>
            <a:off x="0" y="-41473"/>
            <a:ext cx="88646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 smtClean="0">
                <a:solidFill>
                  <a:srgbClr val="FF0000"/>
                </a:solidFill>
              </a:rPr>
              <a:t>Долговое финансирование: виды и инструменты</a:t>
            </a:r>
          </a:p>
          <a:p>
            <a:pPr algn="ctr"/>
            <a:r>
              <a:rPr lang="ru-RU" sz="2000" b="1" dirty="0" smtClean="0">
                <a:solidFill>
                  <a:srgbClr val="7030A0"/>
                </a:solidFill>
              </a:rPr>
              <a:t> </a:t>
            </a:r>
            <a:endParaRPr lang="ru-RU" sz="2000" b="1" dirty="0">
              <a:solidFill>
                <a:srgbClr val="7030A0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355600" y="343247"/>
            <a:ext cx="8509000" cy="60170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>
                <a:solidFill>
                  <a:srgbClr val="7030A0"/>
                </a:solidFill>
              </a:rPr>
              <a:t>Долговое финансирование </a:t>
            </a:r>
            <a:r>
              <a:rPr lang="ru-RU" sz="2000" b="1" dirty="0" smtClean="0">
                <a:solidFill>
                  <a:srgbClr val="7030A0"/>
                </a:solidFill>
              </a:rPr>
              <a:t>рекомендуется </a:t>
            </a:r>
            <a:r>
              <a:rPr lang="ru-RU" sz="2000" b="1" dirty="0">
                <a:solidFill>
                  <a:srgbClr val="7030A0"/>
                </a:solidFill>
              </a:rPr>
              <a:t>осуществлять                  в следующих случаях:</a:t>
            </a:r>
          </a:p>
          <a:p>
            <a:pPr>
              <a:spcAft>
                <a:spcPts val="600"/>
              </a:spcAft>
            </a:pPr>
            <a:r>
              <a:rPr lang="ru-RU" sz="2000" dirty="0"/>
              <a:t>• процентная ставка по долговому </a:t>
            </a:r>
            <a:r>
              <a:rPr lang="ru-RU" sz="2000" dirty="0" smtClean="0"/>
              <a:t>обязательству (облигации, кредит…) </a:t>
            </a:r>
            <a:r>
              <a:rPr lang="ru-RU" sz="2000" dirty="0"/>
              <a:t>ниже, чем </a:t>
            </a:r>
            <a:r>
              <a:rPr lang="ru-RU" sz="2000" dirty="0" smtClean="0"/>
              <a:t>ожидаемая рентабельность инвестированного долгового капитала;</a:t>
            </a:r>
            <a:endParaRPr lang="ru-RU" sz="2000" dirty="0"/>
          </a:p>
          <a:p>
            <a:pPr>
              <a:spcAft>
                <a:spcPts val="600"/>
              </a:spcAft>
            </a:pPr>
            <a:r>
              <a:rPr lang="ru-RU" sz="2000" dirty="0"/>
              <a:t>• </a:t>
            </a:r>
            <a:r>
              <a:rPr lang="ru-RU" sz="2000" dirty="0" smtClean="0"/>
              <a:t>у компании стабильные доходы и прибыль, </a:t>
            </a:r>
            <a:r>
              <a:rPr lang="ru-RU" sz="2000" dirty="0"/>
              <a:t>хорошее положение с ликвидностью и притоком денежных средств </a:t>
            </a:r>
            <a:r>
              <a:rPr lang="ru-RU" sz="2000" dirty="0" smtClean="0"/>
              <a:t>(компания </a:t>
            </a:r>
            <a:r>
              <a:rPr lang="ru-RU" sz="2000" dirty="0"/>
              <a:t>в состоянии погасить проценты и основной долг как в удачные, так и в неудачные годы);</a:t>
            </a:r>
          </a:p>
          <a:p>
            <a:pPr>
              <a:spcAft>
                <a:spcPts val="600"/>
              </a:spcAft>
            </a:pPr>
            <a:r>
              <a:rPr lang="ru-RU" sz="2000" dirty="0" smtClean="0"/>
              <a:t>• отношение объема долговых </a:t>
            </a:r>
            <a:r>
              <a:rPr lang="ru-RU" sz="2000" dirty="0"/>
              <a:t>обязательств к </a:t>
            </a:r>
            <a:r>
              <a:rPr lang="ru-RU" sz="2000" dirty="0" smtClean="0"/>
              <a:t>акционерному (собственному) </a:t>
            </a:r>
            <a:r>
              <a:rPr lang="ru-RU" sz="2000" dirty="0"/>
              <a:t>капиталу </a:t>
            </a:r>
            <a:r>
              <a:rPr lang="ru-RU" sz="2000" dirty="0" smtClean="0"/>
              <a:t>невысоко; </a:t>
            </a:r>
          </a:p>
          <a:p>
            <a:pPr>
              <a:spcAft>
                <a:spcPts val="600"/>
              </a:spcAft>
            </a:pPr>
            <a:r>
              <a:rPr lang="ru-RU" sz="2000" dirty="0" smtClean="0"/>
              <a:t>• </a:t>
            </a:r>
            <a:r>
              <a:rPr lang="ru-RU" sz="2000" dirty="0"/>
              <a:t>контроль над деятельностью компании является вопросом первостепенной </a:t>
            </a:r>
            <a:r>
              <a:rPr lang="ru-RU" sz="2000" dirty="0" smtClean="0"/>
              <a:t>важности и выпуск нового пакета акций нежелателен;</a:t>
            </a:r>
            <a:endParaRPr lang="ru-RU" sz="2000" dirty="0"/>
          </a:p>
          <a:p>
            <a:pPr>
              <a:spcAft>
                <a:spcPts val="600"/>
              </a:spcAft>
            </a:pPr>
            <a:r>
              <a:rPr lang="ru-RU" sz="2000" dirty="0"/>
              <a:t>• прогнозируемый уровень инфляции обещает сделать выгодным погашение обязательств более дешевыми денежными знаками;</a:t>
            </a:r>
          </a:p>
          <a:p>
            <a:r>
              <a:rPr lang="ru-RU" sz="2000" dirty="0"/>
              <a:t>• рынок для продукции компании расширяется и сама компания </a:t>
            </a:r>
            <a:r>
              <a:rPr lang="ru-RU" sz="2000" dirty="0" smtClean="0"/>
              <a:t>растет.</a:t>
            </a:r>
            <a:endParaRPr lang="ru-RU" sz="2000" dirty="0"/>
          </a:p>
        </p:txBody>
      </p:sp>
    </p:spTree>
    <p:extLst>
      <p:ext uri="{BB962C8B-B14F-4D97-AF65-F5344CB8AC3E}">
        <p14:creationId xmlns:p14="http://schemas.microsoft.com/office/powerpoint/2010/main" val="363257165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981075"/>
          </a:xfrm>
        </p:spPr>
        <p:txBody>
          <a:bodyPr>
            <a:normAutofit/>
          </a:bodyPr>
          <a:lstStyle/>
          <a:p>
            <a:pPr eaLnBrk="1" hangingPunct="1">
              <a:defRPr/>
            </a:pPr>
            <a:r>
              <a:rPr lang="ru-RU" dirty="0">
                <a:solidFill>
                  <a:srgbClr val="C00000"/>
                </a:solidFill>
              </a:rPr>
              <a:t>Корпоративные облигации как инструмент долгового финансирования</a:t>
            </a:r>
          </a:p>
        </p:txBody>
      </p:sp>
      <p:sp>
        <p:nvSpPr>
          <p:cNvPr id="30723" name="TextBox 4"/>
          <p:cNvSpPr txBox="1">
            <a:spLocks noChangeArrowheads="1"/>
          </p:cNvSpPr>
          <p:nvPr/>
        </p:nvSpPr>
        <p:spPr bwMode="auto">
          <a:xfrm>
            <a:off x="0" y="1052513"/>
            <a:ext cx="8961120" cy="24622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indent="182563"/>
            <a:r>
              <a:rPr lang="ru-RU" sz="2200" b="1" dirty="0">
                <a:solidFill>
                  <a:srgbClr val="7030A0"/>
                </a:solidFill>
              </a:rPr>
              <a:t>Облигация</a:t>
            </a:r>
            <a:r>
              <a:rPr lang="ru-RU" sz="2200" dirty="0">
                <a:solidFill>
                  <a:srgbClr val="7030A0"/>
                </a:solidFill>
              </a:rPr>
              <a:t> - </a:t>
            </a:r>
            <a:r>
              <a:rPr lang="ru-RU" sz="2200" b="1" dirty="0">
                <a:solidFill>
                  <a:srgbClr val="7030A0"/>
                </a:solidFill>
              </a:rPr>
              <a:t>эмиссионная ценная бумага</a:t>
            </a:r>
            <a:r>
              <a:rPr lang="ru-RU" sz="2200" dirty="0"/>
              <a:t>, закрепляющая право ее владельца на получение от эмитента облигации в предусмотренный в ней срок ее номинальной стоимости или иного имущественного эквивалента. Облигация может также предусматривать право ее владельца на получение фиксированного в ней процента от номинальной стоимости облигации либо иные имущественные права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37160" y="3657600"/>
            <a:ext cx="9006840" cy="307776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182563">
              <a:defRPr/>
            </a:pPr>
            <a:r>
              <a:rPr lang="ru-RU" sz="2200" dirty="0"/>
              <a:t>При выпуске (эмиссии) облигаций в обязательном порядке устанавливаются следующие </a:t>
            </a:r>
            <a:r>
              <a:rPr lang="ru-RU" sz="2200" b="1" dirty="0">
                <a:solidFill>
                  <a:srgbClr val="7030A0"/>
                </a:solidFill>
              </a:rPr>
              <a:t>параметры: </a:t>
            </a:r>
          </a:p>
          <a:p>
            <a:pPr indent="182563">
              <a:defRPr/>
            </a:pPr>
            <a:r>
              <a:rPr lang="ru-RU" sz="2200" b="1" dirty="0"/>
              <a:t>номинал,   </a:t>
            </a:r>
          </a:p>
          <a:p>
            <a:pPr indent="182563">
              <a:defRPr/>
            </a:pPr>
            <a:r>
              <a:rPr lang="ru-RU" sz="2200" b="1" dirty="0"/>
              <a:t> вид облигации,  </a:t>
            </a:r>
          </a:p>
          <a:p>
            <a:pPr indent="182563">
              <a:defRPr/>
            </a:pPr>
            <a:r>
              <a:rPr lang="ru-RU" sz="2200" b="1" dirty="0"/>
              <a:t>  срок обращения, </a:t>
            </a:r>
          </a:p>
          <a:p>
            <a:pPr indent="182563">
              <a:defRPr/>
            </a:pPr>
            <a:r>
              <a:rPr lang="ru-RU" sz="2200" b="1" dirty="0"/>
              <a:t>   порядок выплаты процентного дохода,  </a:t>
            </a:r>
          </a:p>
          <a:p>
            <a:pPr indent="182563">
              <a:defRPr/>
            </a:pPr>
            <a:r>
              <a:rPr lang="ru-RU" sz="2200" b="1" dirty="0"/>
              <a:t>    порядок погашения,  </a:t>
            </a:r>
          </a:p>
          <a:p>
            <a:pPr indent="182563">
              <a:defRPr/>
            </a:pPr>
            <a:r>
              <a:rPr lang="ru-RU" sz="2200" b="1" dirty="0"/>
              <a:t>     условия досрочного выкупа. </a:t>
            </a:r>
          </a:p>
          <a:p>
            <a:pPr>
              <a:defRPr/>
            </a:pPr>
            <a:endParaRPr lang="ru-RU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TextBox 2"/>
          <p:cNvSpPr txBox="1">
            <a:spLocks noChangeArrowheads="1"/>
          </p:cNvSpPr>
          <p:nvPr/>
        </p:nvSpPr>
        <p:spPr bwMode="auto">
          <a:xfrm>
            <a:off x="260432" y="0"/>
            <a:ext cx="8331118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ru-RU" sz="2400" b="1" dirty="0">
                <a:solidFill>
                  <a:srgbClr val="C00000"/>
                </a:solidFill>
              </a:rPr>
              <a:t>Виды </a:t>
            </a:r>
            <a:r>
              <a:rPr lang="ru-RU" sz="2400" b="1" dirty="0" smtClean="0">
                <a:solidFill>
                  <a:srgbClr val="C00000"/>
                </a:solidFill>
              </a:rPr>
              <a:t>корпоративных облигаций</a:t>
            </a:r>
            <a:r>
              <a:rPr lang="ru-RU" sz="2400" dirty="0" smtClean="0">
                <a:solidFill>
                  <a:srgbClr val="C00000"/>
                </a:solidFill>
              </a:rPr>
              <a:t> </a:t>
            </a:r>
            <a:endParaRPr lang="ru-RU" sz="2400" dirty="0">
              <a:solidFill>
                <a:srgbClr val="C00000"/>
              </a:solidFill>
            </a:endParaRPr>
          </a:p>
        </p:txBody>
      </p:sp>
      <p:sp>
        <p:nvSpPr>
          <p:cNvPr id="31747" name="TextBox 4"/>
          <p:cNvSpPr txBox="1">
            <a:spLocks noChangeArrowheads="1"/>
          </p:cNvSpPr>
          <p:nvPr/>
        </p:nvSpPr>
        <p:spPr bwMode="auto">
          <a:xfrm>
            <a:off x="0" y="581891"/>
            <a:ext cx="9144000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r"/>
            <a:r>
              <a:rPr lang="ru-RU" sz="2300" dirty="0"/>
              <a:t>По формам выплаты дохода:                </a:t>
            </a:r>
            <a:r>
              <a:rPr lang="ru-RU" sz="2300" b="1" dirty="0">
                <a:solidFill>
                  <a:srgbClr val="7030A0"/>
                </a:solidFill>
              </a:rPr>
              <a:t>купонные (процентные), дисконтные</a:t>
            </a:r>
          </a:p>
        </p:txBody>
      </p:sp>
      <p:sp>
        <p:nvSpPr>
          <p:cNvPr id="31749" name="TextBox 6"/>
          <p:cNvSpPr txBox="1">
            <a:spLocks noChangeArrowheads="1"/>
          </p:cNvSpPr>
          <p:nvPr/>
        </p:nvSpPr>
        <p:spPr bwMode="auto">
          <a:xfrm>
            <a:off x="0" y="1283678"/>
            <a:ext cx="9144000" cy="80021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1160463" indent="-984250"/>
            <a:r>
              <a:rPr lang="ru-RU" sz="2300" dirty="0"/>
              <a:t>По особенностям регистрации и обращения:</a:t>
            </a:r>
            <a:r>
              <a:rPr lang="ru-RU" sz="2300" b="1" dirty="0"/>
              <a:t>      </a:t>
            </a:r>
            <a:r>
              <a:rPr lang="ru-RU" sz="2300" b="1" dirty="0">
                <a:solidFill>
                  <a:srgbClr val="7030A0"/>
                </a:solidFill>
              </a:rPr>
              <a:t>биржевые (классические), внебиржевые (коммерческие)</a:t>
            </a:r>
          </a:p>
        </p:txBody>
      </p:sp>
      <p:sp>
        <p:nvSpPr>
          <p:cNvPr id="31750" name="TextBox 7"/>
          <p:cNvSpPr txBox="1">
            <a:spLocks noChangeArrowheads="1"/>
          </p:cNvSpPr>
          <p:nvPr/>
        </p:nvSpPr>
        <p:spPr bwMode="auto">
          <a:xfrm>
            <a:off x="0" y="2356339"/>
            <a:ext cx="9144000" cy="12003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3322638" indent="-3232150"/>
            <a:r>
              <a:rPr lang="ru-RU" sz="2400" dirty="0"/>
              <a:t>По характеру погашения:                                   </a:t>
            </a:r>
            <a:r>
              <a:rPr lang="ru-RU" sz="2400" b="1" dirty="0">
                <a:solidFill>
                  <a:srgbClr val="7030A0"/>
                </a:solidFill>
              </a:rPr>
              <a:t>конвертируемые</a:t>
            </a:r>
            <a:r>
              <a:rPr lang="en-US" sz="2400" b="1" dirty="0">
                <a:solidFill>
                  <a:srgbClr val="7030A0"/>
                </a:solidFill>
              </a:rPr>
              <a:t>/</a:t>
            </a:r>
            <a:r>
              <a:rPr lang="ru-RU" sz="2400" b="1" dirty="0">
                <a:solidFill>
                  <a:srgbClr val="7030A0"/>
                </a:solidFill>
              </a:rPr>
              <a:t>неконвертируемые</a:t>
            </a:r>
          </a:p>
          <a:p>
            <a:pPr algn="r"/>
            <a:r>
              <a:rPr lang="en-US" sz="2400" b="1" dirty="0">
                <a:solidFill>
                  <a:srgbClr val="7030A0"/>
                </a:solidFill>
              </a:rPr>
              <a:t>c</a:t>
            </a:r>
            <a:r>
              <a:rPr lang="ru-RU" sz="2400" b="1" dirty="0">
                <a:solidFill>
                  <a:srgbClr val="7030A0"/>
                </a:solidFill>
              </a:rPr>
              <a:t> амортизацией</a:t>
            </a:r>
            <a:r>
              <a:rPr lang="en-US" sz="2400" b="1" dirty="0">
                <a:solidFill>
                  <a:srgbClr val="7030A0"/>
                </a:solidFill>
              </a:rPr>
              <a:t>/</a:t>
            </a:r>
            <a:r>
              <a:rPr lang="ru-RU" sz="2400" b="1" dirty="0">
                <a:solidFill>
                  <a:srgbClr val="7030A0"/>
                </a:solidFill>
              </a:rPr>
              <a:t>без амортизации</a:t>
            </a:r>
          </a:p>
        </p:txBody>
      </p:sp>
      <p:sp>
        <p:nvSpPr>
          <p:cNvPr id="31752" name="TextBox 9"/>
          <p:cNvSpPr txBox="1">
            <a:spLocks noChangeArrowheads="1"/>
          </p:cNvSpPr>
          <p:nvPr/>
        </p:nvSpPr>
        <p:spPr bwMode="auto">
          <a:xfrm>
            <a:off x="0" y="4607169"/>
            <a:ext cx="8964613" cy="15696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ru-RU" sz="2400" dirty="0"/>
              <a:t>По обеспечению:                                         </a:t>
            </a:r>
            <a:r>
              <a:rPr lang="ru-RU" sz="2400" b="1" dirty="0">
                <a:solidFill>
                  <a:srgbClr val="7030A0"/>
                </a:solidFill>
              </a:rPr>
              <a:t>необеспеченные, </a:t>
            </a:r>
          </a:p>
          <a:p>
            <a:pPr algn="r"/>
            <a:r>
              <a:rPr lang="ru-RU" sz="2400" b="1" dirty="0">
                <a:solidFill>
                  <a:srgbClr val="7030A0"/>
                </a:solidFill>
              </a:rPr>
              <a:t>обеспеченные недвижимостью (ипотечные), </a:t>
            </a:r>
          </a:p>
          <a:p>
            <a:pPr algn="r"/>
            <a:r>
              <a:rPr lang="ru-RU" sz="2400" b="1" dirty="0">
                <a:solidFill>
                  <a:srgbClr val="7030A0"/>
                </a:solidFill>
              </a:rPr>
              <a:t>обеспеченные ценными бумагами </a:t>
            </a:r>
          </a:p>
          <a:p>
            <a:pPr algn="r"/>
            <a:r>
              <a:rPr lang="ru-RU" sz="2400" b="1" dirty="0">
                <a:solidFill>
                  <a:srgbClr val="7030A0"/>
                </a:solidFill>
              </a:rPr>
              <a:t>или поручительством третьих лиц  </a:t>
            </a:r>
          </a:p>
        </p:txBody>
      </p:sp>
      <p:sp>
        <p:nvSpPr>
          <p:cNvPr id="9" name="TextBox 8"/>
          <p:cNvSpPr txBox="1">
            <a:spLocks noChangeArrowheads="1"/>
          </p:cNvSpPr>
          <p:nvPr/>
        </p:nvSpPr>
        <p:spPr bwMode="auto">
          <a:xfrm>
            <a:off x="0" y="3710355"/>
            <a:ext cx="8964613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r"/>
            <a:r>
              <a:rPr lang="ru-RU" sz="2400" dirty="0"/>
              <a:t>По возможности досрочного выкупа:                       </a:t>
            </a:r>
            <a:r>
              <a:rPr lang="ru-RU" sz="2400" b="1" dirty="0">
                <a:solidFill>
                  <a:srgbClr val="7030A0"/>
                </a:solidFill>
              </a:rPr>
              <a:t>отзывные,   безотзывные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3" name="TextBox 4"/>
          <p:cNvSpPr txBox="1">
            <a:spLocks noChangeArrowheads="1"/>
          </p:cNvSpPr>
          <p:nvPr/>
        </p:nvSpPr>
        <p:spPr bwMode="auto">
          <a:xfrm>
            <a:off x="0" y="-143414"/>
            <a:ext cx="9144000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ru-RU" sz="2400" b="1" dirty="0">
                <a:solidFill>
                  <a:srgbClr val="C00000"/>
                </a:solidFill>
              </a:rPr>
              <a:t>Качество (надежность) облигации </a:t>
            </a:r>
            <a:r>
              <a:rPr lang="ru-RU" sz="2400" dirty="0"/>
              <a:t>определяется ее рейтингом по классификации рейтингового агентства</a:t>
            </a:r>
          </a:p>
        </p:txBody>
      </p:sp>
      <p:sp>
        <p:nvSpPr>
          <p:cNvPr id="32774" name="TextBox 5"/>
          <p:cNvSpPr txBox="1">
            <a:spLocks noChangeArrowheads="1"/>
          </p:cNvSpPr>
          <p:nvPr/>
        </p:nvSpPr>
        <p:spPr bwMode="auto">
          <a:xfrm>
            <a:off x="123825" y="527785"/>
            <a:ext cx="8640763" cy="93794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lnSpc>
                <a:spcPct val="120000"/>
              </a:lnSpc>
            </a:pPr>
            <a:r>
              <a:rPr lang="ru-RU" sz="2200" b="1" dirty="0">
                <a:solidFill>
                  <a:srgbClr val="7030A0"/>
                </a:solidFill>
                <a:cs typeface="Arial" charset="0"/>
              </a:rPr>
              <a:t>Ведущие мировые рейтинговые агентства:</a:t>
            </a:r>
          </a:p>
          <a:p>
            <a:pPr algn="ctr">
              <a:lnSpc>
                <a:spcPct val="120000"/>
              </a:lnSpc>
            </a:pPr>
            <a:r>
              <a:rPr lang="ru-RU" sz="2200" b="1" dirty="0" err="1">
                <a:cs typeface="Arial" charset="0"/>
              </a:rPr>
              <a:t>Moody's</a:t>
            </a:r>
            <a:r>
              <a:rPr lang="ru-RU" sz="2200" b="1" dirty="0">
                <a:cs typeface="Arial" charset="0"/>
              </a:rPr>
              <a:t>            </a:t>
            </a:r>
            <a:r>
              <a:rPr lang="ru-RU" sz="2200" b="1" dirty="0" err="1">
                <a:cs typeface="Arial" charset="0"/>
              </a:rPr>
              <a:t>Fitch</a:t>
            </a:r>
            <a:r>
              <a:rPr lang="ru-RU" sz="2200" b="1" dirty="0">
                <a:cs typeface="Arial" charset="0"/>
              </a:rPr>
              <a:t> </a:t>
            </a:r>
            <a:r>
              <a:rPr lang="ru-RU" sz="2200" b="1" dirty="0" err="1">
                <a:cs typeface="Arial" charset="0"/>
              </a:rPr>
              <a:t>Ratings</a:t>
            </a:r>
            <a:r>
              <a:rPr lang="ru-RU" sz="2200" b="1" dirty="0">
                <a:cs typeface="Arial" charset="0"/>
              </a:rPr>
              <a:t>             </a:t>
            </a:r>
            <a:r>
              <a:rPr lang="ru-RU" sz="2200" b="1" dirty="0" err="1">
                <a:cs typeface="Arial" charset="0"/>
              </a:rPr>
              <a:t>Standard</a:t>
            </a:r>
            <a:r>
              <a:rPr lang="ru-RU" sz="2200" b="1" dirty="0">
                <a:cs typeface="Arial" charset="0"/>
              </a:rPr>
              <a:t> &amp; </a:t>
            </a:r>
            <a:r>
              <a:rPr lang="ru-RU" sz="2200" b="1" dirty="0" err="1">
                <a:cs typeface="Arial" charset="0"/>
              </a:rPr>
              <a:t>Poor‘s</a:t>
            </a:r>
            <a:endParaRPr lang="ru-RU" sz="2200" b="1" dirty="0"/>
          </a:p>
        </p:txBody>
      </p:sp>
      <p:graphicFrame>
        <p:nvGraphicFramePr>
          <p:cNvPr id="11" name="Таблица 10"/>
          <p:cNvGraphicFramePr>
            <a:graphicFrameLocks noGrp="1"/>
          </p:cNvGraphicFramePr>
          <p:nvPr>
            <p:extLst/>
          </p:nvPr>
        </p:nvGraphicFramePr>
        <p:xfrm>
          <a:off x="295274" y="3771522"/>
          <a:ext cx="8918575" cy="2905126"/>
        </p:xfrm>
        <a:graphic>
          <a:graphicData uri="http://schemas.openxmlformats.org/drawingml/2006/table">
            <a:tbl>
              <a:tblPr>
                <a:tableStyleId>{E8B1032C-EA38-4F05-BA0D-38AFFFC7BED3}</a:tableStyleId>
              </a:tblPr>
              <a:tblGrid>
                <a:gridCol w="154766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87637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87602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974799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973179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974799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901830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1259892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534009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</a:tblGrid>
              <a:tr h="116205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200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Агентство</a:t>
                      </a:r>
                      <a:endParaRPr kumimoji="0" lang="ru-RU" sz="2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/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200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Высокое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200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качество</a:t>
                      </a:r>
                      <a:endParaRPr kumimoji="0" lang="ru-RU" sz="2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200" u="none" strike="noStrike" cap="none" normalizeH="0" baseline="0" dirty="0" err="1">
                          <a:ln>
                            <a:noFill/>
                          </a:ln>
                          <a:effectLst/>
                        </a:rPr>
                        <a:t>Инвестици-онный</a:t>
                      </a:r>
                      <a:r>
                        <a:rPr kumimoji="0" lang="ru-RU" sz="2200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 уровень</a:t>
                      </a:r>
                      <a:endParaRPr kumimoji="0" lang="ru-RU" sz="2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200" u="none" strike="noStrike" cap="none" normalizeH="0" baseline="0" dirty="0" err="1">
                          <a:ln>
                            <a:noFill/>
                          </a:ln>
                          <a:effectLst/>
                        </a:rPr>
                        <a:t>Нестандар-тные</a:t>
                      </a:r>
                      <a:endParaRPr kumimoji="0" lang="ru-RU" sz="2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200" u="none" strike="noStrike" cap="none" normalizeH="0" baseline="0" dirty="0" err="1">
                          <a:ln>
                            <a:noFill/>
                          </a:ln>
                          <a:effectLst/>
                        </a:rPr>
                        <a:t>Спекулятив-ные</a:t>
                      </a:r>
                      <a:endParaRPr kumimoji="0" lang="ru-RU" sz="2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7153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"</a:t>
                      </a:r>
                      <a:r>
                        <a:rPr kumimoji="0" lang="en-US" sz="2400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Moody</a:t>
                      </a:r>
                      <a:r>
                        <a:rPr kumimoji="0" lang="ru-RU" sz="2400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'</a:t>
                      </a:r>
                      <a:r>
                        <a:rPr kumimoji="0" lang="en-US" sz="2400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s</a:t>
                      </a:r>
                      <a:r>
                        <a:rPr kumimoji="0" lang="ru-RU" sz="2400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"</a:t>
                      </a:r>
                      <a:endParaRPr kumimoji="0" lang="ru-RU" sz="2400" b="1" i="0" u="none" strike="noStrike" cap="none" normalizeH="0" baseline="0" dirty="0">
                        <a:ln>
                          <a:noFill/>
                        </a:ln>
                        <a:solidFill>
                          <a:srgbClr val="FF99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b="1" u="none" strike="noStrike" cap="none" normalizeH="0" baseline="0" dirty="0" err="1">
                          <a:ln>
                            <a:noFill/>
                          </a:ln>
                          <a:solidFill>
                            <a:srgbClr val="00B050"/>
                          </a:solidFill>
                          <a:effectLst/>
                        </a:rPr>
                        <a:t>Ааа</a:t>
                      </a:r>
                      <a:endParaRPr kumimoji="0" lang="ru-RU" sz="2400" b="1" i="0" u="none" strike="noStrike" cap="none" normalizeH="0" baseline="0" dirty="0">
                        <a:ln>
                          <a:noFill/>
                        </a:ln>
                        <a:solidFill>
                          <a:srgbClr val="00B05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b="1" u="none" strike="noStrike" cap="none" normalizeH="0" baseline="0" dirty="0" err="1">
                          <a:ln>
                            <a:noFill/>
                          </a:ln>
                          <a:solidFill>
                            <a:srgbClr val="00B050"/>
                          </a:solidFill>
                          <a:effectLst/>
                        </a:rPr>
                        <a:t>Аа</a:t>
                      </a:r>
                      <a:endParaRPr kumimoji="0" lang="ru-RU" sz="2400" b="1" i="0" u="none" strike="noStrike" cap="none" normalizeH="0" baseline="0" dirty="0">
                        <a:ln>
                          <a:noFill/>
                        </a:ln>
                        <a:solidFill>
                          <a:srgbClr val="00B05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b="1" u="none" strike="noStrike" cap="none" normalizeH="0" baseline="0" dirty="0">
                          <a:ln>
                            <a:noFill/>
                          </a:ln>
                          <a:solidFill>
                            <a:srgbClr val="5990D6"/>
                          </a:solidFill>
                          <a:effectLst/>
                        </a:rPr>
                        <a:t>А</a:t>
                      </a:r>
                      <a:endParaRPr kumimoji="0" lang="ru-RU" sz="2400" b="1" i="0" u="none" strike="noStrike" cap="none" normalizeH="0" baseline="0" dirty="0">
                        <a:ln>
                          <a:noFill/>
                        </a:ln>
                        <a:solidFill>
                          <a:srgbClr val="5990D6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b="1" u="none" strike="noStrike" cap="none" normalizeH="0" baseline="0" dirty="0" err="1">
                          <a:ln>
                            <a:noFill/>
                          </a:ln>
                          <a:solidFill>
                            <a:srgbClr val="5990D6"/>
                          </a:solidFill>
                          <a:effectLst/>
                        </a:rPr>
                        <a:t>Ваа</a:t>
                      </a:r>
                      <a:endParaRPr kumimoji="0" lang="ru-RU" sz="2400" b="1" i="0" u="none" strike="noStrike" cap="none" normalizeH="0" baseline="0" dirty="0">
                        <a:ln>
                          <a:noFill/>
                        </a:ln>
                        <a:solidFill>
                          <a:srgbClr val="5990D6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b="1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</a:rPr>
                        <a:t>Ва</a:t>
                      </a:r>
                      <a:endParaRPr kumimoji="0" lang="ru-RU" sz="24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b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</a:rPr>
                        <a:t>В</a:t>
                      </a:r>
                      <a:endParaRPr kumimoji="0" lang="ru-RU" sz="24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b="1" u="none" strike="noStrike" cap="none" normalizeH="0" baseline="0" dirty="0" err="1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</a:rPr>
                        <a:t>Саа</a:t>
                      </a:r>
                      <a:r>
                        <a:rPr kumimoji="0" lang="ru-RU" sz="2400" b="1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</a:rPr>
                        <a:t>, </a:t>
                      </a:r>
                      <a:r>
                        <a:rPr kumimoji="0" lang="ru-RU" sz="2400" b="1" u="none" strike="noStrike" cap="none" normalizeH="0" baseline="0" dirty="0" err="1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</a:rPr>
                        <a:t>Са</a:t>
                      </a:r>
                      <a:endParaRPr kumimoji="0" lang="ru-RU" sz="2400" b="1" i="0" u="none" strike="noStrike" cap="none" normalizeH="0" baseline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b="1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</a:rPr>
                        <a:t>С</a:t>
                      </a:r>
                      <a:endParaRPr kumimoji="0" lang="ru-RU" sz="2400" b="1" i="0" u="none" strike="noStrike" cap="none" normalizeH="0" baseline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87153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"S&amp;P"</a:t>
                      </a:r>
                      <a:endParaRPr kumimoji="0" lang="ru-RU" sz="2400" b="1" i="0" u="none" strike="noStrike" cap="none" normalizeH="0" baseline="0" dirty="0">
                        <a:ln>
                          <a:noFill/>
                        </a:ln>
                        <a:solidFill>
                          <a:srgbClr val="FF99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b="1" u="none" strike="noStrike" cap="none" normalizeH="0" baseline="0">
                          <a:ln>
                            <a:noFill/>
                          </a:ln>
                          <a:solidFill>
                            <a:srgbClr val="00B050"/>
                          </a:solidFill>
                          <a:effectLst/>
                        </a:rPr>
                        <a:t>ААА</a:t>
                      </a:r>
                      <a:endParaRPr kumimoji="0" lang="ru-RU" sz="2400" b="1" i="0" u="none" strike="noStrike" cap="none" normalizeH="0" baseline="0">
                        <a:ln>
                          <a:noFill/>
                        </a:ln>
                        <a:solidFill>
                          <a:srgbClr val="00B05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b="1" u="none" strike="noStrike" cap="none" normalizeH="0" baseline="0" dirty="0">
                          <a:ln>
                            <a:noFill/>
                          </a:ln>
                          <a:solidFill>
                            <a:srgbClr val="00B050"/>
                          </a:solidFill>
                          <a:effectLst/>
                        </a:rPr>
                        <a:t>АА</a:t>
                      </a:r>
                      <a:endParaRPr kumimoji="0" lang="ru-RU" sz="2400" b="1" i="0" u="none" strike="noStrike" cap="none" normalizeH="0" baseline="0" dirty="0">
                        <a:ln>
                          <a:noFill/>
                        </a:ln>
                        <a:solidFill>
                          <a:srgbClr val="00B05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b="1" u="none" strike="noStrike" cap="none" normalizeH="0" baseline="0" dirty="0">
                          <a:ln>
                            <a:noFill/>
                          </a:ln>
                          <a:solidFill>
                            <a:srgbClr val="5990D6"/>
                          </a:solidFill>
                          <a:effectLst/>
                        </a:rPr>
                        <a:t>А</a:t>
                      </a:r>
                      <a:endParaRPr kumimoji="0" lang="ru-RU" sz="2400" b="1" i="0" u="none" strike="noStrike" cap="none" normalizeH="0" baseline="0" dirty="0">
                        <a:ln>
                          <a:noFill/>
                        </a:ln>
                        <a:solidFill>
                          <a:srgbClr val="5990D6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b="1" u="none" strike="noStrike" cap="none" normalizeH="0" baseline="0" dirty="0">
                          <a:ln>
                            <a:noFill/>
                          </a:ln>
                          <a:solidFill>
                            <a:srgbClr val="5990D6"/>
                          </a:solidFill>
                          <a:effectLst/>
                        </a:rPr>
                        <a:t>ВВВ</a:t>
                      </a:r>
                      <a:endParaRPr kumimoji="0" lang="ru-RU" sz="2400" b="1" i="0" u="none" strike="noStrike" cap="none" normalizeH="0" baseline="0" dirty="0">
                        <a:ln>
                          <a:noFill/>
                        </a:ln>
                        <a:solidFill>
                          <a:srgbClr val="5990D6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b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</a:rPr>
                        <a:t>ВВ</a:t>
                      </a:r>
                      <a:endParaRPr kumimoji="0" lang="ru-RU" sz="24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b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</a:rPr>
                        <a:t>В</a:t>
                      </a:r>
                      <a:endParaRPr kumimoji="0" lang="ru-RU" sz="24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b="1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</a:rPr>
                        <a:t>ССС, С</a:t>
                      </a:r>
                      <a:endParaRPr kumimoji="0" lang="ru-RU" sz="2400" b="1" i="0" u="none" strike="noStrike" cap="none" normalizeH="0" baseline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b="1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</a:rPr>
                        <a:t>Д</a:t>
                      </a:r>
                      <a:endParaRPr kumimoji="0" lang="ru-RU" sz="2400" b="1" i="0" u="none" strike="noStrike" cap="none" normalizeH="0" baseline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8" name="TextBox 7"/>
          <p:cNvSpPr txBox="1">
            <a:spLocks noChangeArrowheads="1"/>
          </p:cNvSpPr>
          <p:nvPr/>
        </p:nvSpPr>
        <p:spPr bwMode="auto">
          <a:xfrm>
            <a:off x="295274" y="1405567"/>
            <a:ext cx="8778875" cy="239450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ru-RU" sz="2200" b="1" dirty="0" smtClean="0">
                <a:solidFill>
                  <a:srgbClr val="7030A0"/>
                </a:solidFill>
                <a:latin typeface="Arial" charset="0"/>
                <a:cs typeface="Arial" charset="0"/>
              </a:rPr>
              <a:t>Российские </a:t>
            </a:r>
            <a:r>
              <a:rPr lang="ru-RU" sz="2200" b="1" dirty="0">
                <a:solidFill>
                  <a:srgbClr val="7030A0"/>
                </a:solidFill>
                <a:latin typeface="Arial" charset="0"/>
                <a:cs typeface="Arial" charset="0"/>
              </a:rPr>
              <a:t>рейтинговые </a:t>
            </a:r>
            <a:r>
              <a:rPr lang="ru-RU" sz="2200" b="1" dirty="0" smtClean="0">
                <a:solidFill>
                  <a:srgbClr val="7030A0"/>
                </a:solidFill>
                <a:latin typeface="Arial" charset="0"/>
                <a:cs typeface="Arial" charset="0"/>
              </a:rPr>
              <a:t>агентства, аккредитованные Банком России:</a:t>
            </a:r>
          </a:p>
          <a:p>
            <a:pPr algn="ctr">
              <a:lnSpc>
                <a:spcPct val="120000"/>
              </a:lnSpc>
            </a:pPr>
            <a:r>
              <a:rPr lang="ru-RU" sz="2200" b="1" dirty="0" smtClean="0">
                <a:solidFill>
                  <a:srgbClr val="FF0000"/>
                </a:solidFill>
                <a:cs typeface="Times New Roman" pitchFamily="18" charset="0"/>
              </a:rPr>
              <a:t>▪</a:t>
            </a:r>
            <a:r>
              <a:rPr lang="ru-RU" sz="2200" b="1" dirty="0" smtClean="0">
                <a:cs typeface="Times New Roman" pitchFamily="18" charset="0"/>
              </a:rPr>
              <a:t> АКРА - </a:t>
            </a:r>
            <a:r>
              <a:rPr lang="ru-RU" sz="2200" dirty="0" smtClean="0">
                <a:cs typeface="Times New Roman" pitchFamily="18" charset="0"/>
              </a:rPr>
              <a:t>Аналитическое кредитное рейтинговое агентство</a:t>
            </a:r>
          </a:p>
          <a:p>
            <a:pPr>
              <a:lnSpc>
                <a:spcPct val="120000"/>
              </a:lnSpc>
            </a:pPr>
            <a:r>
              <a:rPr lang="ru-RU" sz="2200" b="1" dirty="0" smtClean="0">
                <a:cs typeface="Times New Roman" pitchFamily="18" charset="0"/>
              </a:rPr>
              <a:t>       </a:t>
            </a:r>
            <a:r>
              <a:rPr lang="ru-RU" sz="2200" b="1" dirty="0" smtClean="0">
                <a:solidFill>
                  <a:srgbClr val="FF0000"/>
                </a:solidFill>
                <a:cs typeface="Times New Roman" pitchFamily="18" charset="0"/>
              </a:rPr>
              <a:t>▪ </a:t>
            </a:r>
            <a:r>
              <a:rPr lang="ru-RU" sz="2200" b="1" dirty="0" smtClean="0">
                <a:cs typeface="Times New Roman" pitchFamily="18" charset="0"/>
              </a:rPr>
              <a:t>Эксперт РА</a:t>
            </a:r>
          </a:p>
          <a:p>
            <a:pPr>
              <a:lnSpc>
                <a:spcPct val="120000"/>
              </a:lnSpc>
            </a:pPr>
            <a:r>
              <a:rPr lang="ru-RU" sz="2200" dirty="0" smtClean="0"/>
              <a:t>       </a:t>
            </a:r>
            <a:r>
              <a:rPr lang="ru-RU" sz="2200" b="1" dirty="0">
                <a:solidFill>
                  <a:srgbClr val="FF0000"/>
                </a:solidFill>
                <a:cs typeface="Times New Roman" pitchFamily="18" charset="0"/>
              </a:rPr>
              <a:t>▪ </a:t>
            </a:r>
            <a:r>
              <a:rPr lang="ru-RU" sz="2200" b="1" dirty="0" smtClean="0">
                <a:cs typeface="Times New Roman" panose="02020603050405020304" pitchFamily="18" charset="0"/>
              </a:rPr>
              <a:t>НРА</a:t>
            </a:r>
            <a:r>
              <a:rPr lang="ru-RU" sz="2200" dirty="0" smtClean="0">
                <a:cs typeface="Times New Roman" panose="02020603050405020304" pitchFamily="18" charset="0"/>
              </a:rPr>
              <a:t> - Национальное </a:t>
            </a:r>
            <a:r>
              <a:rPr lang="ru-RU" sz="2200" dirty="0">
                <a:cs typeface="Times New Roman" panose="02020603050405020304" pitchFamily="18" charset="0"/>
              </a:rPr>
              <a:t>Рейтинговое </a:t>
            </a:r>
            <a:r>
              <a:rPr lang="ru-RU" sz="2200" dirty="0" smtClean="0">
                <a:cs typeface="Times New Roman" panose="02020603050405020304" pitchFamily="18" charset="0"/>
              </a:rPr>
              <a:t>Агентство</a:t>
            </a:r>
          </a:p>
          <a:p>
            <a:pPr>
              <a:lnSpc>
                <a:spcPct val="120000"/>
              </a:lnSpc>
            </a:pPr>
            <a:r>
              <a:rPr lang="ru-RU" sz="2200" dirty="0" smtClean="0"/>
              <a:t>        </a:t>
            </a:r>
            <a:r>
              <a:rPr lang="ru-RU" sz="2200" b="1" dirty="0" smtClean="0">
                <a:solidFill>
                  <a:srgbClr val="FF0000"/>
                </a:solidFill>
                <a:cs typeface="Times New Roman" pitchFamily="18" charset="0"/>
              </a:rPr>
              <a:t>▪ </a:t>
            </a:r>
            <a:r>
              <a:rPr lang="ru-RU" sz="2200" b="1" dirty="0" smtClean="0">
                <a:cs typeface="Times New Roman" panose="02020603050405020304" pitchFamily="18" charset="0"/>
              </a:rPr>
              <a:t>НКР</a:t>
            </a:r>
            <a:r>
              <a:rPr lang="ru-RU" sz="2200" dirty="0" smtClean="0">
                <a:cs typeface="Times New Roman" panose="02020603050405020304" pitchFamily="18" charset="0"/>
              </a:rPr>
              <a:t> - Национальные </a:t>
            </a:r>
            <a:r>
              <a:rPr lang="ru-RU" sz="2200" dirty="0">
                <a:cs typeface="Times New Roman" panose="02020603050405020304" pitchFamily="18" charset="0"/>
              </a:rPr>
              <a:t>Кредитные </a:t>
            </a:r>
            <a:r>
              <a:rPr lang="ru-RU" sz="2200" dirty="0" smtClean="0">
                <a:cs typeface="Times New Roman" panose="02020603050405020304" pitchFamily="18" charset="0"/>
              </a:rPr>
              <a:t>Рейтинги.</a:t>
            </a:r>
            <a:endParaRPr lang="ru-RU" sz="2200" b="1" dirty="0"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0718238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457200" y="6620256"/>
            <a:ext cx="7823199" cy="237744"/>
          </a:xfrm>
        </p:spPr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9" name="TextBox 8"/>
          <p:cNvSpPr txBox="1">
            <a:spLocks noChangeArrowheads="1"/>
          </p:cNvSpPr>
          <p:nvPr/>
        </p:nvSpPr>
        <p:spPr bwMode="auto">
          <a:xfrm>
            <a:off x="539750" y="0"/>
            <a:ext cx="7920038" cy="430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2200" b="1" dirty="0">
                <a:solidFill>
                  <a:srgbClr val="7030A0"/>
                </a:solidFill>
                <a:latin typeface="Arial" charset="0"/>
                <a:cs typeface="Arial" charset="0"/>
              </a:rPr>
              <a:t>Шкала рейтинговых оценок АКРА </a:t>
            </a:r>
          </a:p>
        </p:txBody>
      </p:sp>
      <p:sp>
        <p:nvSpPr>
          <p:cNvPr id="10" name="TextBox 9"/>
          <p:cNvSpPr txBox="1">
            <a:spLocks noChangeArrowheads="1"/>
          </p:cNvSpPr>
          <p:nvPr/>
        </p:nvSpPr>
        <p:spPr bwMode="auto">
          <a:xfrm>
            <a:off x="179388" y="404813"/>
            <a:ext cx="8424862" cy="1354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2200" b="1" dirty="0">
                <a:solidFill>
                  <a:srgbClr val="00B050"/>
                </a:solidFill>
              </a:rPr>
              <a:t>«AAA»</a:t>
            </a:r>
            <a:r>
              <a:rPr lang="ru-RU" dirty="0"/>
              <a:t> </a:t>
            </a:r>
            <a:r>
              <a:rPr lang="ru-RU" sz="2000" dirty="0"/>
              <a:t>- уровень кредитного риска – низкий; финансовая отчетность характеризуется очень высокими значениями основных финансовых показателей; способность своевременно и полностью выполнять обязательства - максимально высокая.</a:t>
            </a:r>
          </a:p>
        </p:txBody>
      </p:sp>
      <p:sp>
        <p:nvSpPr>
          <p:cNvPr id="11" name="TextBox 10"/>
          <p:cNvSpPr txBox="1">
            <a:spLocks noChangeArrowheads="1"/>
          </p:cNvSpPr>
          <p:nvPr/>
        </p:nvSpPr>
        <p:spPr bwMode="auto">
          <a:xfrm>
            <a:off x="250825" y="1628775"/>
            <a:ext cx="8569325" cy="10461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2200" b="1" dirty="0">
                <a:solidFill>
                  <a:srgbClr val="00B050"/>
                </a:solidFill>
              </a:rPr>
              <a:t>«AA»</a:t>
            </a:r>
            <a:r>
              <a:rPr lang="ru-RU" dirty="0"/>
              <a:t> </a:t>
            </a:r>
            <a:r>
              <a:rPr lang="ru-RU" sz="2000" dirty="0"/>
              <a:t>- уровень кредитного риска – невысокий; основные финансовые коэффициенты и показатели имеют высокие значения;  способность своевременно и полностью выполнять обязательства  - очень высокая.</a:t>
            </a:r>
          </a:p>
        </p:txBody>
      </p:sp>
      <p:sp>
        <p:nvSpPr>
          <p:cNvPr id="12" name="TextBox 11"/>
          <p:cNvSpPr txBox="1">
            <a:spLocks noChangeArrowheads="1"/>
          </p:cNvSpPr>
          <p:nvPr/>
        </p:nvSpPr>
        <p:spPr bwMode="auto">
          <a:xfrm>
            <a:off x="250825" y="2804160"/>
            <a:ext cx="8642350" cy="10464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ru-RU" sz="2200" b="1" dirty="0">
                <a:solidFill>
                  <a:srgbClr val="00B050"/>
                </a:solidFill>
              </a:rPr>
              <a:t>«A»</a:t>
            </a:r>
            <a:r>
              <a:rPr lang="ru-RU" sz="2000" dirty="0"/>
              <a:t>– уровень кредитного риска – незначительный; основные финансовые коэффициенты имеют адекватные значения; способность своевременно и полностью выполнять обязательства – высокая.</a:t>
            </a:r>
          </a:p>
        </p:txBody>
      </p:sp>
      <p:sp>
        <p:nvSpPr>
          <p:cNvPr id="13" name="TextBox 12"/>
          <p:cNvSpPr txBox="1">
            <a:spLocks noChangeArrowheads="1"/>
          </p:cNvSpPr>
          <p:nvPr/>
        </p:nvSpPr>
        <p:spPr bwMode="auto">
          <a:xfrm>
            <a:off x="250825" y="3889248"/>
            <a:ext cx="8569325" cy="144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ru-RU" sz="2000" b="1" dirty="0">
                <a:solidFill>
                  <a:srgbClr val="7030A0"/>
                </a:solidFill>
              </a:rPr>
              <a:t>«BBB» </a:t>
            </a:r>
            <a:r>
              <a:rPr lang="ru-RU" sz="2000" dirty="0"/>
              <a:t>- уровень кредитного риска – умеренный</a:t>
            </a:r>
            <a:r>
              <a:rPr lang="ru-RU" dirty="0"/>
              <a:t>; ……</a:t>
            </a:r>
          </a:p>
          <a:p>
            <a:pPr>
              <a:lnSpc>
                <a:spcPct val="120000"/>
              </a:lnSpc>
            </a:pPr>
            <a:r>
              <a:rPr lang="ru-RU" sz="2000" b="1" dirty="0">
                <a:solidFill>
                  <a:srgbClr val="7030A0"/>
                </a:solidFill>
              </a:rPr>
              <a:t>«BB» </a:t>
            </a:r>
            <a:r>
              <a:rPr lang="ru-RU" dirty="0"/>
              <a:t> </a:t>
            </a:r>
            <a:r>
              <a:rPr lang="ru-RU" sz="2000" dirty="0"/>
              <a:t>- уровень кредитного риска – повышенный</a:t>
            </a:r>
            <a:r>
              <a:rPr lang="ru-RU" dirty="0"/>
              <a:t>; ……</a:t>
            </a:r>
          </a:p>
          <a:p>
            <a:r>
              <a:rPr lang="ru-RU" b="1" dirty="0">
                <a:solidFill>
                  <a:srgbClr val="7030A0"/>
                </a:solidFill>
              </a:rPr>
              <a:t>«</a:t>
            </a:r>
            <a:r>
              <a:rPr lang="ru-RU" sz="2000" b="1" dirty="0">
                <a:solidFill>
                  <a:srgbClr val="7030A0"/>
                </a:solidFill>
              </a:rPr>
              <a:t>B» </a:t>
            </a:r>
            <a:r>
              <a:rPr lang="ru-RU" sz="2000" dirty="0"/>
              <a:t> – уровень кредитного риска умеренный в краткосрочной перспективе …..</a:t>
            </a:r>
          </a:p>
        </p:txBody>
      </p:sp>
      <p:sp>
        <p:nvSpPr>
          <p:cNvPr id="16" name="TextBox 15"/>
          <p:cNvSpPr txBox="1">
            <a:spLocks noChangeArrowheads="1"/>
          </p:cNvSpPr>
          <p:nvPr/>
        </p:nvSpPr>
        <p:spPr bwMode="auto">
          <a:xfrm>
            <a:off x="250825" y="5242560"/>
            <a:ext cx="8713788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ru-RU" sz="2000" b="1" dirty="0">
                <a:solidFill>
                  <a:srgbClr val="FF0000"/>
                </a:solidFill>
              </a:rPr>
              <a:t>«CCС», «CC», «C»</a:t>
            </a:r>
            <a:r>
              <a:rPr lang="ru-RU" dirty="0"/>
              <a:t> </a:t>
            </a:r>
            <a:r>
              <a:rPr lang="ru-RU" sz="2000" dirty="0"/>
              <a:t>- уровень кредитного риска – высокий; есть случаи неисполнения части текущих обязательств</a:t>
            </a:r>
            <a:r>
              <a:rPr lang="ru-RU" dirty="0"/>
              <a:t>, ….</a:t>
            </a:r>
          </a:p>
        </p:txBody>
      </p:sp>
      <p:sp>
        <p:nvSpPr>
          <p:cNvPr id="18" name="TextBox 17"/>
          <p:cNvSpPr txBox="1">
            <a:spLocks noChangeArrowheads="1"/>
          </p:cNvSpPr>
          <p:nvPr/>
        </p:nvSpPr>
        <p:spPr bwMode="auto">
          <a:xfrm>
            <a:off x="323850" y="5925312"/>
            <a:ext cx="8496300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ru-RU" sz="2000" b="1" dirty="0"/>
              <a:t>«</a:t>
            </a:r>
            <a:r>
              <a:rPr lang="en-US" sz="2000" b="1" dirty="0"/>
              <a:t>RD, SD, D</a:t>
            </a:r>
            <a:r>
              <a:rPr lang="ru-RU" sz="2000" b="1" dirty="0"/>
              <a:t>»</a:t>
            </a:r>
            <a:r>
              <a:rPr lang="ru-RU" sz="2000" dirty="0"/>
              <a:t> </a:t>
            </a:r>
            <a:r>
              <a:rPr lang="ru-RU" dirty="0"/>
              <a:t>- </a:t>
            </a:r>
            <a:r>
              <a:rPr lang="ru-RU" sz="2000" dirty="0"/>
              <a:t>зафиксированы дефолты (технические, выборочные, полные)</a:t>
            </a:r>
            <a:r>
              <a:rPr lang="ru-RU" dirty="0"/>
              <a:t>.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317500" y="0"/>
            <a:ext cx="8674100" cy="66171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0215" algn="ctr">
              <a:spcAft>
                <a:spcPts val="0"/>
              </a:spcAft>
            </a:pPr>
            <a:r>
              <a:rPr lang="ru-RU" sz="2200" b="1" dirty="0" smtClean="0">
                <a:solidFill>
                  <a:srgbClr val="FF0000"/>
                </a:solidFill>
                <a:ea typeface="Times New Roman" panose="02020603050405020304" pitchFamily="18" charset="0"/>
              </a:rPr>
              <a:t>Особый рейтинг эмитента – </a:t>
            </a:r>
            <a:r>
              <a:rPr lang="en-US" sz="2200" b="1" dirty="0" smtClean="0">
                <a:solidFill>
                  <a:srgbClr val="FF0000"/>
                </a:solidFill>
                <a:ea typeface="Times New Roman" panose="02020603050405020304" pitchFamily="18" charset="0"/>
              </a:rPr>
              <a:t>ESG</a:t>
            </a:r>
            <a:r>
              <a:rPr lang="ru-RU" sz="2200" b="1" dirty="0" smtClean="0">
                <a:solidFill>
                  <a:srgbClr val="FF0000"/>
                </a:solidFill>
                <a:ea typeface="Times New Roman" panose="02020603050405020304" pitchFamily="18" charset="0"/>
              </a:rPr>
              <a:t> </a:t>
            </a:r>
          </a:p>
          <a:p>
            <a:pPr indent="450215" algn="ctr">
              <a:spcAft>
                <a:spcPts val="0"/>
              </a:spcAft>
            </a:pPr>
            <a:r>
              <a:rPr lang="ru-RU" sz="2200" dirty="0" smtClean="0">
                <a:solidFill>
                  <a:srgbClr val="242423"/>
                </a:solidFill>
                <a:ea typeface="Times New Roman" panose="02020603050405020304" pitchFamily="18" charset="0"/>
              </a:rPr>
              <a:t>(</a:t>
            </a:r>
            <a:r>
              <a:rPr lang="ru-RU" sz="2200" dirty="0" err="1" smtClean="0"/>
              <a:t>Environmental</a:t>
            </a:r>
            <a:r>
              <a:rPr lang="ru-RU" sz="2200" dirty="0"/>
              <a:t>, </a:t>
            </a:r>
            <a:r>
              <a:rPr lang="ru-RU" sz="2200" dirty="0" err="1"/>
              <a:t>Social</a:t>
            </a:r>
            <a:r>
              <a:rPr lang="ru-RU" sz="2200" dirty="0"/>
              <a:t>, </a:t>
            </a:r>
            <a:r>
              <a:rPr lang="ru-RU" sz="2200" dirty="0" err="1" smtClean="0"/>
              <a:t>Governance</a:t>
            </a:r>
            <a:r>
              <a:rPr lang="ru-RU" sz="2200" dirty="0" smtClean="0"/>
              <a:t>).</a:t>
            </a:r>
          </a:p>
          <a:p>
            <a:pPr indent="450215" algn="just">
              <a:spcAft>
                <a:spcPts val="0"/>
              </a:spcAft>
            </a:pPr>
            <a:r>
              <a:rPr lang="ru-RU" sz="2200" dirty="0" smtClean="0">
                <a:solidFill>
                  <a:srgbClr val="242423"/>
                </a:solidFill>
                <a:ea typeface="Times New Roman" panose="02020603050405020304" pitchFamily="18" charset="0"/>
              </a:rPr>
              <a:t> </a:t>
            </a:r>
          </a:p>
          <a:p>
            <a:pPr indent="450215" algn="just">
              <a:spcAft>
                <a:spcPts val="0"/>
              </a:spcAft>
            </a:pPr>
            <a:r>
              <a:rPr lang="en-US" sz="2000" b="1" dirty="0" smtClean="0">
                <a:solidFill>
                  <a:srgbClr val="7030A0"/>
                </a:solidFill>
                <a:ea typeface="Times New Roman" panose="02020603050405020304" pitchFamily="18" charset="0"/>
              </a:rPr>
              <a:t>ESG</a:t>
            </a:r>
            <a:r>
              <a:rPr lang="ru-RU" sz="2000" b="1" dirty="0">
                <a:solidFill>
                  <a:srgbClr val="7030A0"/>
                </a:solidFill>
                <a:ea typeface="Times New Roman" panose="02020603050405020304" pitchFamily="18" charset="0"/>
              </a:rPr>
              <a:t>-рейтинг </a:t>
            </a:r>
            <a:r>
              <a:rPr lang="ru-RU" sz="2000" dirty="0">
                <a:solidFill>
                  <a:srgbClr val="242423"/>
                </a:solidFill>
                <a:ea typeface="Times New Roman" panose="02020603050405020304" pitchFamily="18" charset="0"/>
              </a:rPr>
              <a:t>оценивает </a:t>
            </a:r>
            <a:r>
              <a:rPr lang="en-US" sz="2000" dirty="0">
                <a:solidFill>
                  <a:srgbClr val="242423"/>
                </a:solidFill>
                <a:ea typeface="Times New Roman" panose="02020603050405020304" pitchFamily="18" charset="0"/>
              </a:rPr>
              <a:t> </a:t>
            </a:r>
            <a:r>
              <a:rPr lang="ru-RU" sz="2000" dirty="0">
                <a:solidFill>
                  <a:srgbClr val="242423"/>
                </a:solidFill>
                <a:ea typeface="Times New Roman" panose="02020603050405020304" pitchFamily="18" charset="0"/>
              </a:rPr>
              <a:t>компанию с точки зрения ее соответствия принципам устойчивого развития с точки зрения экологической нейтральности, социальной ответственности и корпоративных стандартов управления.</a:t>
            </a:r>
            <a:endParaRPr lang="en-US" sz="2000" dirty="0">
              <a:solidFill>
                <a:srgbClr val="242423"/>
              </a:solidFill>
              <a:ea typeface="Times New Roman" panose="02020603050405020304" pitchFamily="18" charset="0"/>
            </a:endParaRPr>
          </a:p>
          <a:p>
            <a:pPr indent="450215">
              <a:spcAft>
                <a:spcPts val="0"/>
              </a:spcAft>
            </a:pPr>
            <a:r>
              <a:rPr lang="ru-RU" sz="2000" dirty="0" smtClean="0"/>
              <a:t>Рейтинг ESG не является кредитным.</a:t>
            </a:r>
            <a:r>
              <a:rPr lang="ru-RU" sz="2000" dirty="0"/>
              <a:t> </a:t>
            </a:r>
            <a:r>
              <a:rPr lang="ru-RU" sz="2000" dirty="0" smtClean="0"/>
              <a:t>Основной </a:t>
            </a:r>
            <a:r>
              <a:rPr lang="ru-RU" sz="2000" dirty="0"/>
              <a:t>акцент, в отличие от кредитных рейтингов, делается на приверженность компании ответственному ведению своей деятельности в экологической, социальной и экономической сферах.</a:t>
            </a:r>
          </a:p>
          <a:p>
            <a:r>
              <a:rPr lang="ru-RU" sz="2000" dirty="0" smtClean="0"/>
              <a:t>        Наличие </a:t>
            </a:r>
            <a:r>
              <a:rPr lang="ru-RU" sz="2000" dirty="0"/>
              <a:t>ESG рейтинга </a:t>
            </a:r>
            <a:r>
              <a:rPr lang="ru-RU" sz="2000" dirty="0" smtClean="0"/>
              <a:t>повышает  </a:t>
            </a:r>
            <a:r>
              <a:rPr lang="ru-RU" sz="2000" dirty="0"/>
              <a:t>заинтересованность со стороны инвесторов и клиентов, ориентированных на работу с теми компаниями, деятельность которых соответствуют принципам устойчивого </a:t>
            </a:r>
            <a:r>
              <a:rPr lang="ru-RU" sz="2000" dirty="0" smtClean="0"/>
              <a:t>развития.</a:t>
            </a:r>
            <a:r>
              <a:rPr lang="ru-RU" sz="2000" dirty="0"/>
              <a:t> </a:t>
            </a:r>
            <a:endParaRPr lang="ru-RU" sz="2000" dirty="0" smtClean="0"/>
          </a:p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ru-RU" sz="2000" dirty="0" smtClean="0"/>
              <a:t>        В России методики присвоения ESG-рейтинга разработаны и применяются всеми рейтинговыми агентствами. </a:t>
            </a:r>
          </a:p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ru-RU" sz="2000" b="1" dirty="0" smtClean="0">
                <a:solidFill>
                  <a:srgbClr val="7030A0"/>
                </a:solidFill>
                <a:ea typeface="Times New Roman" panose="02020603050405020304" pitchFamily="18" charset="0"/>
              </a:rPr>
              <a:t>Центральный Банк подготовил и опубликовал в январе 2023 года проект единой методологии присвоения </a:t>
            </a:r>
            <a:r>
              <a:rPr lang="en-US" sz="2000" b="1" dirty="0" smtClean="0">
                <a:solidFill>
                  <a:srgbClr val="7030A0"/>
                </a:solidFill>
                <a:ea typeface="Times New Roman" panose="02020603050405020304" pitchFamily="18" charset="0"/>
              </a:rPr>
              <a:t>ESG</a:t>
            </a:r>
            <a:r>
              <a:rPr lang="ru-RU" sz="2000" b="1" dirty="0" smtClean="0">
                <a:solidFill>
                  <a:srgbClr val="7030A0"/>
                </a:solidFill>
                <a:ea typeface="Times New Roman" panose="02020603050405020304" pitchFamily="18" charset="0"/>
              </a:rPr>
              <a:t>-рейтингов в России</a:t>
            </a:r>
          </a:p>
          <a:p>
            <a:endParaRPr lang="ru-RU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5734600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TextBox 1"/>
          <p:cNvSpPr txBox="1">
            <a:spLocks noChangeArrowheads="1"/>
          </p:cNvSpPr>
          <p:nvPr/>
        </p:nvSpPr>
        <p:spPr bwMode="auto">
          <a:xfrm>
            <a:off x="0" y="148590"/>
            <a:ext cx="9144000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ru-RU" sz="2400" b="1" dirty="0">
                <a:solidFill>
                  <a:srgbClr val="C00000"/>
                </a:solidFill>
              </a:rPr>
              <a:t>Преимущества облигационной формы финансирования перед  кредитованием в банке:</a:t>
            </a:r>
          </a:p>
        </p:txBody>
      </p:sp>
      <p:sp>
        <p:nvSpPr>
          <p:cNvPr id="34819" name="TextBox 2"/>
          <p:cNvSpPr txBox="1">
            <a:spLocks noChangeArrowheads="1"/>
          </p:cNvSpPr>
          <p:nvPr/>
        </p:nvSpPr>
        <p:spPr bwMode="auto">
          <a:xfrm>
            <a:off x="323850" y="1024129"/>
            <a:ext cx="8569325" cy="7694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ru-RU" sz="2200" b="1" dirty="0">
                <a:solidFill>
                  <a:srgbClr val="FF0000"/>
                </a:solidFill>
              </a:rPr>
              <a:t>▪</a:t>
            </a:r>
            <a:r>
              <a:rPr lang="ru-RU" sz="2200" b="1" dirty="0"/>
              <a:t> Возможность привлечь ресурсы с финансового рынка в больших объемах и на более длительный срок</a:t>
            </a:r>
          </a:p>
        </p:txBody>
      </p:sp>
      <p:sp>
        <p:nvSpPr>
          <p:cNvPr id="34820" name="TextBox 3"/>
          <p:cNvSpPr txBox="1">
            <a:spLocks noChangeArrowheads="1"/>
          </p:cNvSpPr>
          <p:nvPr/>
        </p:nvSpPr>
        <p:spPr bwMode="auto">
          <a:xfrm>
            <a:off x="323850" y="1767840"/>
            <a:ext cx="8569325" cy="113877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ru-RU" sz="2400" dirty="0">
                <a:solidFill>
                  <a:srgbClr val="FF0000"/>
                </a:solidFill>
              </a:rPr>
              <a:t>▪ </a:t>
            </a:r>
            <a:r>
              <a:rPr lang="ru-RU" sz="2200" b="1" dirty="0"/>
              <a:t>Возможность снижения издержек по обслуживанию долга (не обязателен залог, свобода выбора способов и сроков погашения облигаций)</a:t>
            </a:r>
          </a:p>
        </p:txBody>
      </p:sp>
      <p:sp>
        <p:nvSpPr>
          <p:cNvPr id="34821" name="TextBox 4"/>
          <p:cNvSpPr txBox="1">
            <a:spLocks noChangeArrowheads="1"/>
          </p:cNvSpPr>
          <p:nvPr/>
        </p:nvSpPr>
        <p:spPr bwMode="auto">
          <a:xfrm>
            <a:off x="323850" y="3011424"/>
            <a:ext cx="8640763" cy="113877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ru-RU" sz="2400" dirty="0">
                <a:solidFill>
                  <a:srgbClr val="FF0000"/>
                </a:solidFill>
              </a:rPr>
              <a:t>▪ </a:t>
            </a:r>
            <a:r>
              <a:rPr lang="ru-RU" sz="2200" b="1" dirty="0"/>
              <a:t>Формируется прозрачная для всех кредитная история, создается инвестиционный имидж эмитента, что в перспективе позволяет снизить стоимость привлечения</a:t>
            </a:r>
          </a:p>
        </p:txBody>
      </p:sp>
      <p:sp>
        <p:nvSpPr>
          <p:cNvPr id="34822" name="TextBox 5"/>
          <p:cNvSpPr txBox="1">
            <a:spLocks noChangeArrowheads="1"/>
          </p:cNvSpPr>
          <p:nvPr/>
        </p:nvSpPr>
        <p:spPr bwMode="auto">
          <a:xfrm>
            <a:off x="238506" y="5145024"/>
            <a:ext cx="8569325" cy="113877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ru-RU" sz="2400" dirty="0">
                <a:solidFill>
                  <a:srgbClr val="FF0000"/>
                </a:solidFill>
              </a:rPr>
              <a:t>▪ </a:t>
            </a:r>
            <a:r>
              <a:rPr lang="ru-RU" sz="2200" b="1" dirty="0"/>
              <a:t>Эмитент облигаций не зависит от отдельного кредитора, что в случае необходимости упрощает рефинансирование долга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329184" y="4279392"/>
            <a:ext cx="8278368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200" b="1" dirty="0">
                <a:solidFill>
                  <a:srgbClr val="FF0000"/>
                </a:solidFill>
              </a:rPr>
              <a:t>▪ </a:t>
            </a:r>
            <a:r>
              <a:rPr lang="ru-RU" sz="2200" b="1" dirty="0"/>
              <a:t>Нет контроля за целевым использованием привлеченных средств; независимость от кредитора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3" name="TextBox 2"/>
          <p:cNvSpPr txBox="1">
            <a:spLocks noChangeArrowheads="1"/>
          </p:cNvSpPr>
          <p:nvPr/>
        </p:nvSpPr>
        <p:spPr bwMode="auto">
          <a:xfrm>
            <a:off x="0" y="0"/>
            <a:ext cx="9036050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ru-RU" sz="2400" b="1" dirty="0">
                <a:solidFill>
                  <a:srgbClr val="C00000"/>
                </a:solidFill>
              </a:rPr>
              <a:t>Недостатки облигационной формы финансирования по сравнению с  кредитованием в банке:</a:t>
            </a:r>
            <a:endParaRPr lang="ru-RU" sz="2400" dirty="0">
              <a:solidFill>
                <a:srgbClr val="C00000"/>
              </a:solidFill>
            </a:endParaRPr>
          </a:p>
        </p:txBody>
      </p:sp>
      <p:sp>
        <p:nvSpPr>
          <p:cNvPr id="35845" name="TextBox 4"/>
          <p:cNvSpPr txBox="1">
            <a:spLocks noChangeArrowheads="1"/>
          </p:cNvSpPr>
          <p:nvPr/>
        </p:nvSpPr>
        <p:spPr bwMode="auto">
          <a:xfrm>
            <a:off x="115570" y="839248"/>
            <a:ext cx="8876030" cy="14157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ru-RU" sz="2200" dirty="0">
                <a:solidFill>
                  <a:srgbClr val="FF0000"/>
                </a:solidFill>
                <a:sym typeface="Symbol" pitchFamily="18" charset="2"/>
              </a:rPr>
              <a:t></a:t>
            </a:r>
            <a:r>
              <a:rPr lang="ru-RU" sz="2400" dirty="0">
                <a:solidFill>
                  <a:srgbClr val="FF0000"/>
                </a:solidFill>
                <a:sym typeface="Symbol" pitchFamily="18" charset="2"/>
              </a:rPr>
              <a:t> </a:t>
            </a:r>
            <a:r>
              <a:rPr lang="ru-RU" sz="2200" b="1" dirty="0"/>
              <a:t>Успешное размещение облигаций возможно  только финансово устойчивыми компаниями и проблематично их </a:t>
            </a:r>
            <a:r>
              <a:rPr lang="ru-RU" sz="2200" b="1" dirty="0" smtClean="0"/>
              <a:t>размещение </a:t>
            </a:r>
            <a:r>
              <a:rPr lang="ru-RU" sz="2200" b="1" dirty="0"/>
              <a:t>для преодоления </a:t>
            </a:r>
            <a:r>
              <a:rPr lang="ru-RU" sz="2200" b="1" dirty="0" smtClean="0"/>
              <a:t>компанией кризиса</a:t>
            </a:r>
            <a:endParaRPr lang="ru-RU" sz="2200" b="1" dirty="0"/>
          </a:p>
          <a:p>
            <a:endParaRPr lang="ru-RU" dirty="0"/>
          </a:p>
        </p:txBody>
      </p:sp>
      <p:sp>
        <p:nvSpPr>
          <p:cNvPr id="35847" name="TextBox 6"/>
          <p:cNvSpPr txBox="1">
            <a:spLocks noChangeArrowheads="1"/>
          </p:cNvSpPr>
          <p:nvPr/>
        </p:nvSpPr>
        <p:spPr bwMode="auto">
          <a:xfrm>
            <a:off x="104140" y="1921256"/>
            <a:ext cx="8785225" cy="31700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ru-RU" sz="2400" dirty="0">
                <a:solidFill>
                  <a:srgbClr val="FF0000"/>
                </a:solidFill>
                <a:sym typeface="Symbol" pitchFamily="18" charset="2"/>
              </a:rPr>
              <a:t> </a:t>
            </a:r>
            <a:r>
              <a:rPr lang="ru-RU" sz="2200" b="1" dirty="0"/>
              <a:t>Фиксированная ставка процента вследствие изменчивости финансовой конъюнктуры может стать причиной повышенных издержек эмитента</a:t>
            </a:r>
          </a:p>
          <a:p>
            <a:r>
              <a:rPr lang="ru-RU" sz="2400" dirty="0" smtClean="0">
                <a:solidFill>
                  <a:srgbClr val="FF0000"/>
                </a:solidFill>
                <a:sym typeface="Symbol" pitchFamily="18" charset="2"/>
              </a:rPr>
              <a:t> </a:t>
            </a:r>
            <a:r>
              <a:rPr lang="ru-RU" sz="2200" b="1" dirty="0" smtClean="0"/>
              <a:t>Соблюдение </a:t>
            </a:r>
            <a:r>
              <a:rPr lang="ru-RU" sz="2200" b="1" dirty="0"/>
              <a:t>требований рынка к публичной деятельности и информационной открытости </a:t>
            </a:r>
            <a:r>
              <a:rPr lang="ru-RU" sz="2200" b="1" dirty="0" smtClean="0"/>
              <a:t>компании</a:t>
            </a:r>
          </a:p>
          <a:p>
            <a:r>
              <a:rPr lang="ru-RU" sz="2400" dirty="0" smtClean="0">
                <a:solidFill>
                  <a:srgbClr val="FF0000"/>
                </a:solidFill>
                <a:sym typeface="Symbol" pitchFamily="18" charset="2"/>
              </a:rPr>
              <a:t> </a:t>
            </a:r>
            <a:r>
              <a:rPr lang="ru-RU" sz="2200" b="1" dirty="0" smtClean="0"/>
              <a:t>Относительно </a:t>
            </a:r>
            <a:r>
              <a:rPr lang="ru-RU" sz="2200" b="1" dirty="0"/>
              <a:t>длительный период на подготовку </a:t>
            </a:r>
            <a:r>
              <a:rPr lang="ru-RU" sz="2200" b="1" dirty="0" smtClean="0"/>
              <a:t>проспекта эмиссии облигаций с дополнительными накладными расходами </a:t>
            </a:r>
            <a:endParaRPr lang="ru-RU" sz="2200" b="1" dirty="0"/>
          </a:p>
          <a:p>
            <a:endParaRPr lang="ru-RU" dirty="0"/>
          </a:p>
        </p:txBody>
      </p:sp>
      <p:sp>
        <p:nvSpPr>
          <p:cNvPr id="2" name="Прямоугольник 1"/>
          <p:cNvSpPr/>
          <p:nvPr/>
        </p:nvSpPr>
        <p:spPr>
          <a:xfrm>
            <a:off x="368299" y="4979769"/>
            <a:ext cx="8521065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200" b="1" dirty="0">
                <a:solidFill>
                  <a:srgbClr val="FF0000"/>
                </a:solidFill>
              </a:rPr>
              <a:t> </a:t>
            </a:r>
            <a:r>
              <a:rPr lang="en-US" sz="2200" b="1" dirty="0" smtClean="0">
                <a:solidFill>
                  <a:srgbClr val="FF0000"/>
                </a:solidFill>
              </a:rPr>
              <a:t>IBO</a:t>
            </a:r>
            <a:r>
              <a:rPr lang="ru-RU" sz="2200" b="1" dirty="0" smtClean="0">
                <a:solidFill>
                  <a:srgbClr val="FF0000"/>
                </a:solidFill>
              </a:rPr>
              <a:t>  </a:t>
            </a:r>
            <a:r>
              <a:rPr lang="ru-RU" sz="2200" b="1" i="1" dirty="0"/>
              <a:t>- </a:t>
            </a:r>
            <a:r>
              <a:rPr lang="en-US" sz="2200" b="1" i="1" dirty="0"/>
              <a:t>Initial </a:t>
            </a:r>
            <a:r>
              <a:rPr lang="en-US" sz="2200" b="1" i="1" dirty="0" smtClean="0"/>
              <a:t>Bond </a:t>
            </a:r>
            <a:r>
              <a:rPr lang="en-US" sz="2200" b="1" i="1" dirty="0"/>
              <a:t>Offering</a:t>
            </a:r>
            <a:r>
              <a:rPr lang="ru-RU" sz="2200" b="1" i="1" dirty="0"/>
              <a:t> – первоначальное публичное </a:t>
            </a:r>
            <a:r>
              <a:rPr lang="ru-RU" sz="2200" b="1" i="1" dirty="0" smtClean="0"/>
              <a:t>размещение облигаций на фондовом рынке</a:t>
            </a:r>
            <a:endParaRPr lang="ru-RU" sz="2200" i="1" dirty="0"/>
          </a:p>
        </p:txBody>
      </p:sp>
    </p:spTree>
    <p:extLst>
      <p:ext uri="{BB962C8B-B14F-4D97-AF65-F5344CB8AC3E}">
        <p14:creationId xmlns:p14="http://schemas.microsoft.com/office/powerpoint/2010/main" val="277045339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2"/>
          <p:cNvSpPr>
            <a:spLocks noGrp="1" noRot="1" noChangeArrowheads="1"/>
          </p:cNvSpPr>
          <p:nvPr>
            <p:ph type="title"/>
          </p:nvPr>
        </p:nvSpPr>
        <p:spPr>
          <a:xfrm>
            <a:off x="0" y="0"/>
            <a:ext cx="9144000" cy="891540"/>
          </a:xfrm>
        </p:spPr>
        <p:txBody>
          <a:bodyPr>
            <a:normAutofit/>
          </a:bodyPr>
          <a:lstStyle/>
          <a:p>
            <a:pPr eaLnBrk="1" hangingPunct="1">
              <a:defRPr/>
            </a:pPr>
            <a:r>
              <a:rPr lang="ru-RU" dirty="0">
                <a:solidFill>
                  <a:srgbClr val="C00000"/>
                </a:solidFill>
              </a:rPr>
              <a:t>Проектное финансирование – гибридная форма долгосрочного финансирования</a:t>
            </a:r>
          </a:p>
        </p:txBody>
      </p:sp>
      <p:sp>
        <p:nvSpPr>
          <p:cNvPr id="4915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14528" y="1165860"/>
            <a:ext cx="8522208" cy="4978908"/>
          </a:xfrm>
        </p:spPr>
        <p:txBody>
          <a:bodyPr>
            <a:normAutofit/>
          </a:bodyPr>
          <a:lstStyle/>
          <a:p>
            <a:pPr algn="ctr" eaLnBrk="1" hangingPunct="1">
              <a:spcAft>
                <a:spcPct val="40000"/>
              </a:spcAft>
              <a:buNone/>
              <a:defRPr/>
            </a:pPr>
            <a:r>
              <a:rPr lang="ru-RU" sz="2200" b="1" dirty="0" smtClean="0">
                <a:solidFill>
                  <a:srgbClr val="7030A0"/>
                </a:solidFill>
              </a:rPr>
              <a:t>Особенности проектного финансирования:</a:t>
            </a:r>
            <a:endParaRPr lang="ru-RU" sz="2200" b="1" dirty="0">
              <a:solidFill>
                <a:srgbClr val="7030A0"/>
              </a:solidFill>
            </a:endParaRPr>
          </a:p>
          <a:p>
            <a:pPr eaLnBrk="1" hangingPunct="1">
              <a:spcAft>
                <a:spcPct val="40000"/>
              </a:spcAft>
              <a:defRPr/>
            </a:pPr>
            <a:r>
              <a:rPr lang="ru-RU" sz="2200" dirty="0"/>
              <a:t>Финансирование крупных долгосрочных проектов на условиях кредитования и выделения других ресурсов под денежные потоки, создаваемые самим проектом. </a:t>
            </a:r>
          </a:p>
          <a:p>
            <a:pPr eaLnBrk="1" hangingPunct="1">
              <a:defRPr/>
            </a:pPr>
            <a:r>
              <a:rPr lang="ru-RU" sz="2200" dirty="0"/>
              <a:t>Базируется на детальной оценке проектных рисков, связанных с капитальным строительством, текущей эксплуатацией и получением доходов, распределением рисков между инвесторами, кредиторами и другими участниками проекта на основе контрактных и других соглашений. </a:t>
            </a:r>
          </a:p>
          <a:p>
            <a:pPr>
              <a:defRPr/>
            </a:pPr>
            <a:r>
              <a:rPr lang="ru-RU" sz="2200" dirty="0"/>
              <a:t>Наличие самостоятельного в правовом и экономическом смысле проектного общества (управляющей компании) в качестве носителя (</a:t>
            </a:r>
            <a:r>
              <a:rPr lang="ru-RU" sz="2200" dirty="0" err="1"/>
              <a:t>реализатора</a:t>
            </a:r>
            <a:r>
              <a:rPr lang="ru-RU" sz="2200" dirty="0"/>
              <a:t>) проекта;</a:t>
            </a:r>
          </a:p>
          <a:p>
            <a:pPr eaLnBrk="1" hangingPunct="1">
              <a:defRPr/>
            </a:pPr>
            <a:endParaRPr lang="ru-RU" sz="2200" b="1" dirty="0"/>
          </a:p>
          <a:p>
            <a:pPr eaLnBrk="1" hangingPunct="1">
              <a:defRPr/>
            </a:pPr>
            <a:endParaRPr lang="ru-RU" sz="2200" b="1" dirty="0"/>
          </a:p>
          <a:p>
            <a:pPr eaLnBrk="1" hangingPunct="1">
              <a:defRPr/>
            </a:pPr>
            <a:endParaRPr lang="ru-RU" sz="22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ижний колонтитул 1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ru-RU" sz="1000" smtClean="0">
                <a:cs typeface="Arial" pitchFamily="34" charset="0"/>
              </a:rPr>
              <a:t>Дисциплина «Название дисциплины»</a:t>
            </a:r>
          </a:p>
          <a:p>
            <a:r>
              <a:rPr lang="ru-RU" smtClean="0">
                <a:cs typeface="Arial" pitchFamily="34" charset="0"/>
              </a:rPr>
              <a:t>Тема «Название темы»</a:t>
            </a:r>
            <a:endParaRPr lang="ru-RU" dirty="0">
              <a:cs typeface="Arial" pitchFamily="34" charset="0"/>
            </a:endParaRPr>
          </a:p>
        </p:txBody>
      </p:sp>
      <p:pic>
        <p:nvPicPr>
          <p:cNvPr id="5" name="Рисунок 4"/>
          <p:cNvPicPr/>
          <p:nvPr/>
        </p:nvPicPr>
        <p:blipFill>
          <a:blip r:embed="rId2"/>
          <a:stretch>
            <a:fillRect/>
          </a:stretch>
        </p:blipFill>
        <p:spPr>
          <a:xfrm>
            <a:off x="448734" y="0"/>
            <a:ext cx="8377766" cy="6553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79979029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ижний колонтитул 1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ru-RU" sz="1000" smtClean="0">
                <a:cs typeface="Arial" pitchFamily="34" charset="0"/>
              </a:rPr>
              <a:t>Дисциплина «Название дисциплины»</a:t>
            </a:r>
          </a:p>
          <a:p>
            <a:r>
              <a:rPr lang="ru-RU" smtClean="0">
                <a:cs typeface="Arial" pitchFamily="34" charset="0"/>
              </a:rPr>
              <a:t>Тема «Название темы»</a:t>
            </a:r>
            <a:endParaRPr lang="ru-RU" dirty="0">
              <a:cs typeface="Arial" pitchFamily="34" charset="0"/>
            </a:endParaRPr>
          </a:p>
        </p:txBody>
      </p:sp>
      <p:sp>
        <p:nvSpPr>
          <p:cNvPr id="3" name="Текст 2"/>
          <p:cNvSpPr>
            <a:spLocks noGrp="1"/>
          </p:cNvSpPr>
          <p:nvPr>
            <p:ph type="body" sz="quarter" idx="14"/>
          </p:nvPr>
        </p:nvSpPr>
        <p:spPr>
          <a:xfrm>
            <a:off x="0" y="0"/>
            <a:ext cx="9144000" cy="368300"/>
          </a:xfrm>
        </p:spPr>
        <p:txBody>
          <a:bodyPr>
            <a:normAutofit fontScale="92500" lnSpcReduction="10000"/>
          </a:bodyPr>
          <a:lstStyle/>
          <a:p>
            <a:r>
              <a:rPr lang="ru-RU" sz="2200" dirty="0" smtClean="0">
                <a:solidFill>
                  <a:srgbClr val="FF0000"/>
                </a:solidFill>
              </a:rPr>
              <a:t>Мезонинное финансирование</a:t>
            </a:r>
            <a:endParaRPr lang="ru-RU" sz="2200" dirty="0">
              <a:solidFill>
                <a:srgbClr val="FF0000"/>
              </a:solidFill>
            </a:endParaRPr>
          </a:p>
        </p:txBody>
      </p:sp>
      <p:sp>
        <p:nvSpPr>
          <p:cNvPr id="4" name="Текст 3"/>
          <p:cNvSpPr>
            <a:spLocks noGrp="1"/>
          </p:cNvSpPr>
          <p:nvPr>
            <p:ph type="body" sz="quarter" idx="15"/>
          </p:nvPr>
        </p:nvSpPr>
        <p:spPr>
          <a:xfrm>
            <a:off x="0" y="368300"/>
            <a:ext cx="9144000" cy="6121400"/>
          </a:xfrm>
        </p:spPr>
        <p:txBody>
          <a:bodyPr>
            <a:normAutofit/>
          </a:bodyPr>
          <a:lstStyle/>
          <a:p>
            <a:r>
              <a:rPr lang="ru-RU" sz="1800" dirty="0" smtClean="0"/>
              <a:t>    </a:t>
            </a:r>
            <a:r>
              <a:rPr lang="ru-RU" sz="1800" b="1" dirty="0" smtClean="0">
                <a:solidFill>
                  <a:srgbClr val="7030A0"/>
                </a:solidFill>
              </a:rPr>
              <a:t>Мезонинное </a:t>
            </a:r>
            <a:r>
              <a:rPr lang="ru-RU" sz="1800" b="1" dirty="0">
                <a:solidFill>
                  <a:srgbClr val="7030A0"/>
                </a:solidFill>
              </a:rPr>
              <a:t>финансирование </a:t>
            </a:r>
            <a:r>
              <a:rPr lang="ru-RU" sz="1800" dirty="0" smtClean="0"/>
              <a:t>— форма </a:t>
            </a:r>
            <a:r>
              <a:rPr lang="ru-RU" sz="1800" dirty="0"/>
              <a:t>привлечения капитала, которая содержит в себе черты как долга, так и собственного капитала. </a:t>
            </a:r>
            <a:endParaRPr lang="ru-RU" sz="1800" dirty="0" smtClean="0"/>
          </a:p>
          <a:p>
            <a:r>
              <a:rPr lang="ru-RU" sz="1800" dirty="0"/>
              <a:t> </a:t>
            </a:r>
            <a:r>
              <a:rPr lang="ru-RU" sz="1800" dirty="0" smtClean="0"/>
              <a:t>    </a:t>
            </a:r>
            <a:r>
              <a:rPr lang="ru-RU" sz="1800" b="1" dirty="0" smtClean="0">
                <a:solidFill>
                  <a:srgbClr val="7030A0"/>
                </a:solidFill>
              </a:rPr>
              <a:t>Мезонинное </a:t>
            </a:r>
            <a:r>
              <a:rPr lang="ru-RU" sz="1800" b="1" dirty="0">
                <a:solidFill>
                  <a:srgbClr val="7030A0"/>
                </a:solidFill>
              </a:rPr>
              <a:t>финансирование</a:t>
            </a:r>
            <a:r>
              <a:rPr lang="ru-RU" sz="1800" dirty="0"/>
              <a:t> используют в тех случаях, когда компании требуется привлечь достаточно крупный заемный капитал, но риски слишком велики для того, чтобы воспользоваться обычным кредитом. </a:t>
            </a:r>
          </a:p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ru-RU" sz="1800" dirty="0" smtClean="0"/>
              <a:t>     </a:t>
            </a:r>
            <a:r>
              <a:rPr lang="ru-RU" sz="1800" dirty="0" smtClean="0">
                <a:solidFill>
                  <a:srgbClr val="FF0000"/>
                </a:solidFill>
              </a:rPr>
              <a:t>Мезонинное </a:t>
            </a:r>
            <a:r>
              <a:rPr lang="ru-RU" sz="1800" dirty="0">
                <a:solidFill>
                  <a:srgbClr val="FF0000"/>
                </a:solidFill>
              </a:rPr>
              <a:t>финансирование основано на нескольких ключевых составляющих:</a:t>
            </a:r>
          </a:p>
          <a:p>
            <a:r>
              <a:rPr lang="ru-RU" sz="1800" b="1" dirty="0" smtClean="0"/>
              <a:t>    Адаптация </a:t>
            </a:r>
            <a:r>
              <a:rPr lang="ru-RU" sz="1800" b="1" dirty="0"/>
              <a:t>графика платежей к условиям проекта.</a:t>
            </a:r>
            <a:r>
              <a:rPr lang="ru-RU" sz="1800" dirty="0"/>
              <a:t> Часто при реализации крупных проектов для заемщика предпочтительнее выплачивать проценты и тело долга не постепенно, а в конце, одной суммой. Стандартные кредиты не всегда позволяют это, но для мезонинного долга такие условия выплат достаточно распространены.</a:t>
            </a:r>
          </a:p>
          <a:p>
            <a:r>
              <a:rPr lang="ru-RU" sz="1800" b="1" dirty="0" smtClean="0"/>
              <a:t>     Участие </a:t>
            </a:r>
            <a:r>
              <a:rPr lang="ru-RU" sz="1800" b="1" dirty="0"/>
              <a:t>в прибыли.</a:t>
            </a:r>
            <a:r>
              <a:rPr lang="ru-RU" sz="1800" dirty="0"/>
              <a:t> </a:t>
            </a:r>
            <a:r>
              <a:rPr lang="ru-RU" sz="1800" dirty="0" smtClean="0"/>
              <a:t>При обычном кредитовании </a:t>
            </a:r>
            <a:r>
              <a:rPr lang="ru-RU" sz="1800" dirty="0"/>
              <a:t>банк получает </a:t>
            </a:r>
            <a:r>
              <a:rPr lang="ru-RU" sz="1800" dirty="0" smtClean="0"/>
              <a:t>проценты</a:t>
            </a:r>
            <a:r>
              <a:rPr lang="ru-RU" sz="1800" dirty="0"/>
              <a:t>, ставка которых никак не зависит от успешности бизнеса. В мезонинном финансировании банк одновременно становится акционером компании или получает привилегированные акции, или имеет право на долю в доходе на других условиях. В результате, при успешной реализации проекта, его доход может оказаться заметно выше, чем минимальный уровень, установленный в условиях кредита. Это и является компенсацией за дополнительный риск.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1699215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4" name="TextBox 3"/>
          <p:cNvSpPr txBox="1"/>
          <p:nvPr/>
        </p:nvSpPr>
        <p:spPr>
          <a:xfrm>
            <a:off x="165100" y="0"/>
            <a:ext cx="89789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>
                <a:solidFill>
                  <a:srgbClr val="FF0000"/>
                </a:solidFill>
              </a:rPr>
              <a:t>Привлечение инвестиций с использованием инвестиционных </a:t>
            </a:r>
            <a:r>
              <a:rPr lang="ru-RU" sz="2000" b="1" dirty="0" smtClean="0">
                <a:solidFill>
                  <a:srgbClr val="FF0000"/>
                </a:solidFill>
              </a:rPr>
              <a:t>платформ</a:t>
            </a:r>
            <a:r>
              <a:rPr lang="ru-RU" b="1" dirty="0" smtClean="0"/>
              <a:t>  </a:t>
            </a:r>
            <a:r>
              <a:rPr lang="ru-RU" dirty="0" smtClean="0"/>
              <a:t>( согласно ФЗ </a:t>
            </a:r>
            <a:r>
              <a:rPr lang="ru-RU" dirty="0"/>
              <a:t>от 02.08.2019 N </a:t>
            </a:r>
            <a:r>
              <a:rPr lang="ru-RU" dirty="0" smtClean="0"/>
              <a:t>259-ФЗ в ред. от 14.07.2022). </a:t>
            </a:r>
            <a:endParaRPr lang="ru-RU" dirty="0"/>
          </a:p>
        </p:txBody>
      </p:sp>
      <p:sp>
        <p:nvSpPr>
          <p:cNvPr id="5" name="TextBox 4"/>
          <p:cNvSpPr txBox="1"/>
          <p:nvPr/>
        </p:nvSpPr>
        <p:spPr>
          <a:xfrm>
            <a:off x="292100" y="731111"/>
            <a:ext cx="8851900" cy="59093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    </a:t>
            </a:r>
            <a:r>
              <a:rPr lang="ru-RU" sz="2000" b="1" dirty="0" smtClean="0">
                <a:solidFill>
                  <a:srgbClr val="7030A0"/>
                </a:solidFill>
              </a:rPr>
              <a:t>Инвестиционная </a:t>
            </a:r>
            <a:r>
              <a:rPr lang="ru-RU" sz="2000" b="1" dirty="0">
                <a:solidFill>
                  <a:srgbClr val="7030A0"/>
                </a:solidFill>
              </a:rPr>
              <a:t>платформа </a:t>
            </a:r>
            <a:r>
              <a:rPr lang="ru-RU" sz="2000" dirty="0"/>
              <a:t>- информационная система в информационно-телекоммуникационной сети "Интернет", используемая для заключения с помощью информационных технологий и технических средств этой информационной системы договоров инвестирования, доступ к которой предоставляется оператором инвестиционной платформы</a:t>
            </a:r>
            <a:r>
              <a:rPr lang="ru-RU" sz="2000" dirty="0" smtClean="0"/>
              <a:t>.</a:t>
            </a:r>
          </a:p>
          <a:p>
            <a:r>
              <a:rPr lang="ru-RU" sz="2000" b="1" dirty="0" smtClean="0">
                <a:solidFill>
                  <a:srgbClr val="7030A0"/>
                </a:solidFill>
              </a:rPr>
              <a:t>    Оператор </a:t>
            </a:r>
            <a:r>
              <a:rPr lang="ru-RU" sz="2000" b="1" dirty="0">
                <a:solidFill>
                  <a:srgbClr val="7030A0"/>
                </a:solidFill>
              </a:rPr>
              <a:t>инвестиционной платформы </a:t>
            </a:r>
            <a:r>
              <a:rPr lang="ru-RU" sz="2000" dirty="0"/>
              <a:t>- хозяйственное общество, созданное в соответствии с законодательством Российской Федерации, осуществляющее деятельность по организации привлечения инвестиций и включенное Банком России в реестр операторов инвестиционных </a:t>
            </a:r>
            <a:r>
              <a:rPr lang="ru-RU" sz="2000" dirty="0" smtClean="0"/>
              <a:t>платформ (на 1.01.2024 – 76 платформ).</a:t>
            </a:r>
          </a:p>
          <a:p>
            <a:r>
              <a:rPr lang="ru-RU" sz="2000" dirty="0" smtClean="0"/>
              <a:t>    </a:t>
            </a:r>
            <a:r>
              <a:rPr lang="ru-RU" sz="2000" b="1" dirty="0" smtClean="0">
                <a:solidFill>
                  <a:srgbClr val="7030A0"/>
                </a:solidFill>
              </a:rPr>
              <a:t>Инвестирование </a:t>
            </a:r>
            <a:r>
              <a:rPr lang="ru-RU" sz="2000" b="1" dirty="0">
                <a:solidFill>
                  <a:srgbClr val="7030A0"/>
                </a:solidFill>
              </a:rPr>
              <a:t>с использованием инвестиционной платформы </a:t>
            </a:r>
            <a:r>
              <a:rPr lang="ru-RU" sz="2000" dirty="0"/>
              <a:t>может осуществляться следующими способами:</a:t>
            </a:r>
          </a:p>
          <a:p>
            <a:r>
              <a:rPr lang="ru-RU" sz="2000" dirty="0"/>
              <a:t>1) путем предоставления займов;</a:t>
            </a:r>
          </a:p>
          <a:p>
            <a:r>
              <a:rPr lang="ru-RU" sz="2000" dirty="0"/>
              <a:t>2) путем приобретения эмиссионных ценных </a:t>
            </a:r>
            <a:r>
              <a:rPr lang="ru-RU" sz="2000" dirty="0" smtClean="0"/>
              <a:t>бумаг, </a:t>
            </a:r>
            <a:r>
              <a:rPr lang="ru-RU" sz="2000" dirty="0"/>
              <a:t>размещаемых с использованием инвестиционной платформы, за исключением </a:t>
            </a:r>
            <a:r>
              <a:rPr lang="ru-RU" sz="2000" dirty="0" smtClean="0"/>
              <a:t>оговоренных в Законе видов;</a:t>
            </a:r>
            <a:endParaRPr lang="ru-RU" sz="2000" dirty="0"/>
          </a:p>
          <a:p>
            <a:r>
              <a:rPr lang="ru-RU" sz="2000" dirty="0"/>
              <a:t>3) путем приобретения утилитарных цифровых прав.</a:t>
            </a:r>
          </a:p>
          <a:p>
            <a:r>
              <a:rPr lang="ru-RU" dirty="0" smtClean="0"/>
              <a:t>      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2499313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4" name="Прямоугольник 3"/>
          <p:cNvSpPr/>
          <p:nvPr/>
        </p:nvSpPr>
        <p:spPr>
          <a:xfrm>
            <a:off x="165100" y="0"/>
            <a:ext cx="8978900" cy="532453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342900" algn="just">
              <a:spcAft>
                <a:spcPts val="0"/>
              </a:spcAft>
            </a:pPr>
            <a:r>
              <a:rPr lang="ru-RU" sz="2000" dirty="0">
                <a:ea typeface="Times New Roman" panose="02020603050405020304" pitchFamily="18" charset="0"/>
              </a:rPr>
              <a:t>Договоры инвестирования заключаются в письменной форме с помощью информационных технологий и технических средств инвестиционной платформы путем принятия инвестиционного предложения лица, привлекающего инвестиции, и перечисления на его банковский счет денежных средств </a:t>
            </a:r>
            <a:r>
              <a:rPr lang="ru-RU" sz="2000" dirty="0" smtClean="0">
                <a:ea typeface="Times New Roman" panose="02020603050405020304" pitchFamily="18" charset="0"/>
              </a:rPr>
              <a:t>инвесторов. </a:t>
            </a:r>
          </a:p>
          <a:p>
            <a:pPr indent="342900" algn="just">
              <a:spcAft>
                <a:spcPts val="0"/>
              </a:spcAft>
            </a:pPr>
            <a:endParaRPr lang="ru-RU" sz="2000" dirty="0">
              <a:ea typeface="Times New Roman" panose="02020603050405020304" pitchFamily="18" charset="0"/>
            </a:endParaRPr>
          </a:p>
          <a:p>
            <a:pPr indent="342900" algn="just">
              <a:spcAft>
                <a:spcPts val="0"/>
              </a:spcAft>
            </a:pPr>
            <a:r>
              <a:rPr lang="ru-RU" sz="2000" dirty="0">
                <a:ea typeface="Times New Roman" panose="02020603050405020304" pitchFamily="18" charset="0"/>
              </a:rPr>
              <a:t>В инвестиционном </a:t>
            </a:r>
            <a:r>
              <a:rPr lang="ru-RU" sz="2000" dirty="0" smtClean="0">
                <a:ea typeface="Times New Roman" panose="02020603050405020304" pitchFamily="18" charset="0"/>
              </a:rPr>
              <a:t>предложении, </a:t>
            </a:r>
            <a:r>
              <a:rPr lang="ru-RU" sz="2000" dirty="0">
                <a:ea typeface="Times New Roman" panose="02020603050405020304" pitchFamily="18" charset="0"/>
              </a:rPr>
              <a:t>помимо всех существенных условий договора инвестирования должны быть указаны срок действия такого инвестиционного предложения и минимальный объем денежных средств инвесторов, достижение которого является необходимым условием для заключения договора инвестирования. </a:t>
            </a:r>
            <a:endParaRPr lang="ru-RU" sz="2000" dirty="0" smtClean="0">
              <a:ea typeface="Times New Roman" panose="02020603050405020304" pitchFamily="18" charset="0"/>
            </a:endParaRPr>
          </a:p>
          <a:p>
            <a:pPr indent="342900" algn="just">
              <a:spcAft>
                <a:spcPts val="0"/>
              </a:spcAft>
            </a:pPr>
            <a:endParaRPr lang="ru-RU" sz="2000" dirty="0" smtClean="0">
              <a:ea typeface="Times New Roman" panose="02020603050405020304" pitchFamily="18" charset="0"/>
            </a:endParaRPr>
          </a:p>
          <a:p>
            <a:pPr indent="342900" algn="just">
              <a:spcAft>
                <a:spcPts val="0"/>
              </a:spcAft>
            </a:pPr>
            <a:r>
              <a:rPr lang="ru-RU" sz="2000" dirty="0"/>
              <a:t>Принятие инвестиционного предложения осуществляется путем выражения с помощью технических средств инвестиционной платформы воли инвестора о принятии инвестиционного предложения при условии наличия необходимой суммы денежных средств этого инвестора на номинальном счете, открытом оператору инвестиционной платформы. </a:t>
            </a:r>
            <a:endParaRPr lang="ru-RU" sz="2000" dirty="0" smtClean="0"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377087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4" name="TextBox 3"/>
          <p:cNvSpPr txBox="1"/>
          <p:nvPr/>
        </p:nvSpPr>
        <p:spPr>
          <a:xfrm>
            <a:off x="0" y="215900"/>
            <a:ext cx="9144000" cy="62170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      </a:t>
            </a:r>
            <a:r>
              <a:rPr lang="ru-RU" sz="2000" dirty="0" smtClean="0"/>
              <a:t>В </a:t>
            </a:r>
            <a:r>
              <a:rPr lang="ru-RU" sz="2000" dirty="0"/>
              <a:t>инвестиционной платформе могут приобретаться, отчуждаться и осуществляться следующие цифровые права (утилитарные цифровые права):</a:t>
            </a:r>
          </a:p>
          <a:p>
            <a:r>
              <a:rPr lang="ru-RU" sz="2000" dirty="0" smtClean="0"/>
              <a:t>    1</a:t>
            </a:r>
            <a:r>
              <a:rPr lang="ru-RU" sz="2000" dirty="0"/>
              <a:t>) право требовать передачи вещи (вещей);</a:t>
            </a:r>
          </a:p>
          <a:p>
            <a:r>
              <a:rPr lang="ru-RU" sz="2000" dirty="0" smtClean="0"/>
              <a:t>     2</a:t>
            </a:r>
            <a:r>
              <a:rPr lang="ru-RU" sz="2000" dirty="0"/>
              <a:t>) право требовать передачи исключительных прав на результаты интеллектуальной деятельности и (или) прав использования результатов интеллектуальной деятельности;</a:t>
            </a:r>
          </a:p>
          <a:p>
            <a:r>
              <a:rPr lang="ru-RU" sz="2000" dirty="0" smtClean="0"/>
              <a:t>     3</a:t>
            </a:r>
            <a:r>
              <a:rPr lang="ru-RU" sz="2000" dirty="0"/>
              <a:t>) право требовать выполнения работ и (или) оказания услуг</a:t>
            </a:r>
            <a:r>
              <a:rPr lang="ru-RU" sz="2000" dirty="0" smtClean="0"/>
              <a:t>.</a:t>
            </a:r>
          </a:p>
          <a:p>
            <a:endParaRPr lang="ru-RU" sz="2000" dirty="0"/>
          </a:p>
          <a:p>
            <a:r>
              <a:rPr lang="ru-RU" sz="2000" dirty="0" smtClean="0"/>
              <a:t>     Права</a:t>
            </a:r>
            <a:r>
              <a:rPr lang="ru-RU" sz="2000" dirty="0"/>
              <a:t>, признаются утилитарными цифровыми правами, если они изначально возникли в качестве цифрового права на основании договора о приобретении утилитарного цифрового права, заключенного с использованием инвестиционной платформы.</a:t>
            </a:r>
          </a:p>
          <a:p>
            <a:endParaRPr lang="ru-RU" sz="2000" dirty="0"/>
          </a:p>
          <a:p>
            <a:r>
              <a:rPr lang="ru-RU" sz="2000" dirty="0" smtClean="0"/>
              <a:t>     Оператор </a:t>
            </a:r>
            <a:r>
              <a:rPr lang="ru-RU" sz="2000" dirty="0"/>
              <a:t>инвестиционной платформы обеспечивает всем участникам инвестиционной платформы техническую возможность приобретать утилитарные цифровые права при их обращении, знакомиться с их содержанием, осуществлять утилитарные цифровые права, а также распоряжаться ими.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207420875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/>
          <p:cNvSpPr>
            <a:spLocks noGrp="1"/>
          </p:cNvSpPr>
          <p:nvPr>
            <p:ph type="body" sz="quarter" idx="14"/>
          </p:nvPr>
        </p:nvSpPr>
        <p:spPr/>
        <p:txBody>
          <a:bodyPr>
            <a:normAutofit/>
          </a:bodyPr>
          <a:lstStyle/>
          <a:p>
            <a:r>
              <a:rPr lang="ru-RU" sz="2200" dirty="0">
                <a:solidFill>
                  <a:srgbClr val="FF0000"/>
                </a:solidFill>
              </a:rPr>
              <a:t>Сущность </a:t>
            </a:r>
            <a:r>
              <a:rPr lang="ru-RU" sz="2200" dirty="0" smtClean="0">
                <a:solidFill>
                  <a:srgbClr val="FF0000"/>
                </a:solidFill>
              </a:rPr>
              <a:t>и типы </a:t>
            </a:r>
            <a:r>
              <a:rPr lang="ru-RU" sz="2200" dirty="0" err="1" smtClean="0">
                <a:solidFill>
                  <a:srgbClr val="FF0000"/>
                </a:solidFill>
              </a:rPr>
              <a:t>краудфандинга</a:t>
            </a:r>
            <a:endParaRPr lang="ru-RU" sz="2200" dirty="0">
              <a:solidFill>
                <a:srgbClr val="FF0000"/>
              </a:solidFill>
            </a:endParaRPr>
          </a:p>
        </p:txBody>
      </p:sp>
      <p:sp>
        <p:nvSpPr>
          <p:cNvPr id="4" name="Текст 3"/>
          <p:cNvSpPr>
            <a:spLocks noGrp="1"/>
          </p:cNvSpPr>
          <p:nvPr>
            <p:ph type="body" sz="quarter" idx="15"/>
          </p:nvPr>
        </p:nvSpPr>
        <p:spPr>
          <a:xfrm>
            <a:off x="243840" y="558800"/>
            <a:ext cx="8900160" cy="6070600"/>
          </a:xfrm>
        </p:spPr>
        <p:txBody>
          <a:bodyPr>
            <a:normAutofit fontScale="40000" lnSpcReduction="20000"/>
          </a:bodyPr>
          <a:lstStyle/>
          <a:p>
            <a:pPr>
              <a:lnSpc>
                <a:spcPct val="120000"/>
              </a:lnSpc>
            </a:pPr>
            <a:r>
              <a:rPr lang="ru-RU" sz="3600" b="1" dirty="0" smtClean="0">
                <a:solidFill>
                  <a:srgbClr val="7030A0"/>
                </a:solidFill>
              </a:rPr>
              <a:t>      </a:t>
            </a:r>
          </a:p>
          <a:p>
            <a:pPr>
              <a:lnSpc>
                <a:spcPct val="120000"/>
              </a:lnSpc>
            </a:pPr>
            <a:r>
              <a:rPr lang="ru-RU" sz="3600" b="1" dirty="0">
                <a:solidFill>
                  <a:srgbClr val="7030A0"/>
                </a:solidFill>
              </a:rPr>
              <a:t> </a:t>
            </a:r>
            <a:r>
              <a:rPr lang="ru-RU" sz="3600" b="1" dirty="0" smtClean="0">
                <a:solidFill>
                  <a:srgbClr val="7030A0"/>
                </a:solidFill>
              </a:rPr>
              <a:t>      </a:t>
            </a:r>
            <a:r>
              <a:rPr lang="ru-RU" sz="5000" b="1" dirty="0" err="1" smtClean="0">
                <a:solidFill>
                  <a:srgbClr val="7030A0"/>
                </a:solidFill>
              </a:rPr>
              <a:t>Краудфандинг</a:t>
            </a:r>
            <a:r>
              <a:rPr lang="ru-RU" sz="5000" b="1" dirty="0" smtClean="0">
                <a:solidFill>
                  <a:srgbClr val="7030A0"/>
                </a:solidFill>
              </a:rPr>
              <a:t> </a:t>
            </a:r>
            <a:r>
              <a:rPr lang="ru-RU" sz="5000" dirty="0" smtClean="0"/>
              <a:t>(</a:t>
            </a:r>
            <a:r>
              <a:rPr lang="ru-RU" sz="5000" dirty="0"/>
              <a:t>от англ. </a:t>
            </a:r>
            <a:r>
              <a:rPr lang="ru-RU" sz="5000" dirty="0" err="1"/>
              <a:t>crowd</a:t>
            </a:r>
            <a:r>
              <a:rPr lang="ru-RU" sz="5000" dirty="0"/>
              <a:t> – толпа, </a:t>
            </a:r>
            <a:r>
              <a:rPr lang="en-US" sz="5000" dirty="0"/>
              <a:t>fund </a:t>
            </a:r>
            <a:r>
              <a:rPr lang="ru-RU" sz="5000" dirty="0"/>
              <a:t>– фонд) </a:t>
            </a:r>
            <a:r>
              <a:rPr lang="ru-RU" sz="5000" dirty="0" smtClean="0"/>
              <a:t>– </a:t>
            </a:r>
            <a:r>
              <a:rPr lang="ru-RU" sz="5000" dirty="0"/>
              <a:t>народное финансирование в целях реализации бизнес-идей или социальных </a:t>
            </a:r>
            <a:r>
              <a:rPr lang="ru-RU" sz="5000" dirty="0" smtClean="0"/>
              <a:t>проектов.</a:t>
            </a:r>
          </a:p>
          <a:p>
            <a:pPr>
              <a:lnSpc>
                <a:spcPct val="120000"/>
              </a:lnSpc>
            </a:pPr>
            <a:r>
              <a:rPr lang="ru-RU" sz="5000" dirty="0" smtClean="0"/>
              <a:t>      Технологии </a:t>
            </a:r>
            <a:r>
              <a:rPr lang="ru-RU" sz="5000" dirty="0" err="1" smtClean="0"/>
              <a:t>краудфандинга</a:t>
            </a:r>
            <a:r>
              <a:rPr lang="ru-RU" sz="5000" dirty="0" smtClean="0"/>
              <a:t> подразумевают использование Интернет-платформ для сбора средств и размещения заявок на </a:t>
            </a:r>
            <a:r>
              <a:rPr lang="ru-RU" sz="5000" dirty="0" err="1" smtClean="0"/>
              <a:t>инвестииции</a:t>
            </a:r>
            <a:r>
              <a:rPr lang="ru-RU" sz="5000" dirty="0" smtClean="0"/>
              <a:t>.</a:t>
            </a:r>
          </a:p>
          <a:p>
            <a:pPr>
              <a:lnSpc>
                <a:spcPct val="170000"/>
              </a:lnSpc>
            </a:pPr>
            <a:endParaRPr lang="ru-RU" sz="3600" dirty="0" smtClean="0"/>
          </a:p>
          <a:p>
            <a:pPr algn="ctr">
              <a:lnSpc>
                <a:spcPct val="120000"/>
              </a:lnSpc>
            </a:pPr>
            <a:r>
              <a:rPr lang="ru-RU" sz="5500" b="1" dirty="0" smtClean="0">
                <a:solidFill>
                  <a:srgbClr val="FF0000"/>
                </a:solidFill>
              </a:rPr>
              <a:t>Типы </a:t>
            </a:r>
            <a:r>
              <a:rPr lang="ru-RU" sz="5500" b="1" dirty="0" err="1" smtClean="0">
                <a:solidFill>
                  <a:srgbClr val="FF0000"/>
                </a:solidFill>
              </a:rPr>
              <a:t>краудфандинга</a:t>
            </a:r>
            <a:r>
              <a:rPr lang="ru-RU" sz="5500" b="1" dirty="0" smtClean="0">
                <a:solidFill>
                  <a:srgbClr val="FF0000"/>
                </a:solidFill>
              </a:rPr>
              <a:t> </a:t>
            </a:r>
          </a:p>
          <a:p>
            <a:pPr algn="ctr">
              <a:lnSpc>
                <a:spcPct val="120000"/>
              </a:lnSpc>
            </a:pPr>
            <a:r>
              <a:rPr lang="ru-RU" sz="5000" b="1" dirty="0" smtClean="0"/>
              <a:t>(</a:t>
            </a:r>
            <a:r>
              <a:rPr lang="ru-RU" sz="5000" dirty="0" smtClean="0"/>
              <a:t>в</a:t>
            </a:r>
            <a:r>
              <a:rPr lang="ru-RU" sz="5000" b="1" dirty="0" smtClean="0">
                <a:solidFill>
                  <a:srgbClr val="FF0000"/>
                </a:solidFill>
              </a:rPr>
              <a:t> </a:t>
            </a:r>
            <a:r>
              <a:rPr lang="ru-RU" sz="5000" dirty="0" smtClean="0"/>
              <a:t>зависимости </a:t>
            </a:r>
            <a:r>
              <a:rPr lang="ru-RU" sz="5000" dirty="0"/>
              <a:t>от способа </a:t>
            </a:r>
            <a:r>
              <a:rPr lang="ru-RU" sz="5000" dirty="0" smtClean="0"/>
              <a:t>вознаграждения инвестору):</a:t>
            </a:r>
          </a:p>
          <a:p>
            <a:pPr algn="ctr">
              <a:lnSpc>
                <a:spcPct val="120000"/>
              </a:lnSpc>
            </a:pPr>
            <a:endParaRPr lang="ru-RU" sz="4600" b="1" dirty="0" smtClean="0">
              <a:solidFill>
                <a:srgbClr val="FF0000"/>
              </a:solidFill>
            </a:endParaRPr>
          </a:p>
          <a:p>
            <a:pPr marL="342900" lvl="0" indent="-342900">
              <a:lnSpc>
                <a:spcPct val="120000"/>
              </a:lnSpc>
              <a:buFontTx/>
              <a:buChar char="-"/>
            </a:pPr>
            <a:r>
              <a:rPr lang="ru-RU" sz="5000" b="1" dirty="0" smtClean="0">
                <a:solidFill>
                  <a:srgbClr val="7030A0"/>
                </a:solidFill>
              </a:rPr>
              <a:t>традиционный </a:t>
            </a:r>
            <a:r>
              <a:rPr lang="ru-RU" sz="5000" b="1" dirty="0" err="1" smtClean="0">
                <a:solidFill>
                  <a:srgbClr val="7030A0"/>
                </a:solidFill>
              </a:rPr>
              <a:t>краудфандинг</a:t>
            </a:r>
            <a:r>
              <a:rPr lang="ru-RU" sz="5000" b="1" dirty="0" smtClean="0">
                <a:solidFill>
                  <a:srgbClr val="7030A0"/>
                </a:solidFill>
              </a:rPr>
              <a:t> - </a:t>
            </a:r>
            <a:r>
              <a:rPr lang="ru-RU" sz="5000" b="1" i="1" dirty="0" err="1" smtClean="0"/>
              <a:t>Reward</a:t>
            </a:r>
            <a:r>
              <a:rPr lang="ru-RU" sz="5000" b="1" i="1" dirty="0" smtClean="0"/>
              <a:t> </a:t>
            </a:r>
            <a:r>
              <a:rPr lang="ru-RU" sz="5000" b="1" i="1" dirty="0" err="1" smtClean="0"/>
              <a:t>crowdfunding</a:t>
            </a:r>
            <a:r>
              <a:rPr lang="ru-RU" sz="5000" b="1" i="1" dirty="0" smtClean="0"/>
              <a:t> – </a:t>
            </a:r>
            <a:r>
              <a:rPr lang="ru-RU" sz="5000" dirty="0" err="1" smtClean="0"/>
              <a:t>неденежное</a:t>
            </a:r>
            <a:r>
              <a:rPr lang="ru-RU" sz="5000" dirty="0" smtClean="0"/>
              <a:t> вознаграждение (публичное </a:t>
            </a:r>
            <a:r>
              <a:rPr lang="ru-RU" sz="5000" dirty="0"/>
              <a:t>упоминание имени, реклама в СМИ, будущая продукция бесплатно).</a:t>
            </a:r>
          </a:p>
          <a:p>
            <a:pPr marL="342900" lvl="0" indent="-342900">
              <a:lnSpc>
                <a:spcPct val="120000"/>
              </a:lnSpc>
              <a:spcBef>
                <a:spcPts val="600"/>
              </a:spcBef>
              <a:buFontTx/>
              <a:buChar char="-"/>
            </a:pPr>
            <a:r>
              <a:rPr lang="ru-RU" sz="5000" b="1" dirty="0" err="1" smtClean="0">
                <a:solidFill>
                  <a:srgbClr val="7030A0"/>
                </a:solidFill>
              </a:rPr>
              <a:t>краудлендинг</a:t>
            </a:r>
            <a:r>
              <a:rPr lang="ru-RU" sz="5000" b="1" dirty="0" smtClean="0">
                <a:solidFill>
                  <a:srgbClr val="7030A0"/>
                </a:solidFill>
              </a:rPr>
              <a:t> </a:t>
            </a:r>
            <a:r>
              <a:rPr lang="ru-RU" sz="5000" dirty="0" smtClean="0"/>
              <a:t>– </a:t>
            </a:r>
            <a:r>
              <a:rPr lang="ru-RU" sz="5000" b="1" i="1" dirty="0" err="1" smtClean="0"/>
              <a:t>Debt</a:t>
            </a:r>
            <a:r>
              <a:rPr lang="ru-RU" sz="5000" b="1" i="1" dirty="0" smtClean="0"/>
              <a:t> </a:t>
            </a:r>
            <a:r>
              <a:rPr lang="ru-RU" sz="5000" b="1" i="1" dirty="0" err="1"/>
              <a:t>crowdfunding</a:t>
            </a:r>
            <a:r>
              <a:rPr lang="ru-RU" sz="5000" dirty="0"/>
              <a:t> – за долю прибыли (процент с продаж).</a:t>
            </a:r>
          </a:p>
          <a:p>
            <a:pPr marL="342900" indent="-342900">
              <a:lnSpc>
                <a:spcPct val="120000"/>
              </a:lnSpc>
              <a:spcBef>
                <a:spcPts val="600"/>
              </a:spcBef>
              <a:buFontTx/>
              <a:buChar char="-"/>
            </a:pPr>
            <a:r>
              <a:rPr lang="ru-RU" sz="5000" b="1" dirty="0" err="1" smtClean="0">
                <a:solidFill>
                  <a:srgbClr val="7030A0"/>
                </a:solidFill>
              </a:rPr>
              <a:t>краудинвестинг</a:t>
            </a:r>
            <a:r>
              <a:rPr lang="ru-RU" sz="5000" dirty="0" smtClean="0"/>
              <a:t> – </a:t>
            </a:r>
            <a:r>
              <a:rPr lang="ru-RU" sz="5000" b="1" dirty="0" smtClean="0">
                <a:solidFill>
                  <a:srgbClr val="FF0000"/>
                </a:solidFill>
              </a:rPr>
              <a:t> </a:t>
            </a:r>
            <a:r>
              <a:rPr lang="ru-RU" sz="5000" b="1" i="1" dirty="0" err="1"/>
              <a:t>Equity</a:t>
            </a:r>
            <a:r>
              <a:rPr lang="ru-RU" sz="5000" b="1" i="1" dirty="0"/>
              <a:t> </a:t>
            </a:r>
            <a:r>
              <a:rPr lang="ru-RU" sz="5000" b="1" i="1" dirty="0" err="1"/>
              <a:t>crowdfunding</a:t>
            </a:r>
            <a:r>
              <a:rPr lang="ru-RU" sz="5000" b="1" i="1" dirty="0"/>
              <a:t> </a:t>
            </a:r>
            <a:r>
              <a:rPr lang="ru-RU" sz="5000" dirty="0"/>
              <a:t>– за долю в проекте (акции компании).</a:t>
            </a:r>
          </a:p>
          <a:p>
            <a:pPr marL="342900" indent="-342900">
              <a:lnSpc>
                <a:spcPct val="120000"/>
              </a:lnSpc>
              <a:buFontTx/>
              <a:buChar char="-"/>
            </a:pPr>
            <a:endParaRPr lang="ru-RU" sz="3600" dirty="0"/>
          </a:p>
          <a:p>
            <a:endParaRPr lang="ru-RU" sz="3600" dirty="0"/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4" name="TextBox 3"/>
          <p:cNvSpPr txBox="1"/>
          <p:nvPr/>
        </p:nvSpPr>
        <p:spPr>
          <a:xfrm>
            <a:off x="457200" y="215900"/>
            <a:ext cx="85090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>
                <a:solidFill>
                  <a:srgbClr val="FF0000"/>
                </a:solidFill>
              </a:rPr>
              <a:t>Привлечено </a:t>
            </a:r>
            <a:r>
              <a:rPr lang="ru-RU" sz="2000" smtClean="0">
                <a:solidFill>
                  <a:srgbClr val="FF0000"/>
                </a:solidFill>
              </a:rPr>
              <a:t>финансирования субъектами </a:t>
            </a:r>
            <a:r>
              <a:rPr lang="ru-RU" sz="2000" dirty="0">
                <a:solidFill>
                  <a:srgbClr val="FF0000"/>
                </a:solidFill>
              </a:rPr>
              <a:t>МСП, </a:t>
            </a:r>
            <a:r>
              <a:rPr lang="ru-RU" sz="2000" dirty="0" err="1">
                <a:solidFill>
                  <a:srgbClr val="FF0000"/>
                </a:solidFill>
              </a:rPr>
              <a:t>млн.руб</a:t>
            </a:r>
            <a:r>
              <a:rPr lang="ru-RU" sz="2000" dirty="0">
                <a:solidFill>
                  <a:srgbClr val="FF0000"/>
                </a:solidFill>
              </a:rPr>
              <a:t> </a:t>
            </a:r>
            <a:endParaRPr lang="ru-RU" sz="2000" dirty="0" smtClean="0">
              <a:solidFill>
                <a:srgbClr val="FF0000"/>
              </a:solidFill>
            </a:endParaRPr>
          </a:p>
          <a:p>
            <a:pPr algn="ctr"/>
            <a:r>
              <a:rPr lang="ru-RU" sz="2000" dirty="0" smtClean="0">
                <a:solidFill>
                  <a:srgbClr val="FF0000"/>
                </a:solidFill>
              </a:rPr>
              <a:t>(</a:t>
            </a:r>
            <a:r>
              <a:rPr lang="ru-RU" sz="2000" dirty="0">
                <a:solidFill>
                  <a:srgbClr val="FF0000"/>
                </a:solidFill>
              </a:rPr>
              <a:t>2021 – 10000, 2022 – 14300, 9 мес.2023 – 19600)</a:t>
            </a:r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07735275"/>
              </p:ext>
            </p:extLst>
          </p:nvPr>
        </p:nvGraphicFramePr>
        <p:xfrm>
          <a:off x="457200" y="1143002"/>
          <a:ext cx="8509000" cy="4800601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072725">
                  <a:extLst>
                    <a:ext uri="{9D8B030D-6E8A-4147-A177-3AD203B41FA5}">
                      <a16:colId xmlns:a16="http://schemas.microsoft.com/office/drawing/2014/main" val="799042289"/>
                    </a:ext>
                  </a:extLst>
                </a:gridCol>
                <a:gridCol w="2181775">
                  <a:extLst>
                    <a:ext uri="{9D8B030D-6E8A-4147-A177-3AD203B41FA5}">
                      <a16:colId xmlns:a16="http://schemas.microsoft.com/office/drawing/2014/main" val="1586688825"/>
                    </a:ext>
                  </a:extLst>
                </a:gridCol>
                <a:gridCol w="2127250">
                  <a:extLst>
                    <a:ext uri="{9D8B030D-6E8A-4147-A177-3AD203B41FA5}">
                      <a16:colId xmlns:a16="http://schemas.microsoft.com/office/drawing/2014/main" val="2652078611"/>
                    </a:ext>
                  </a:extLst>
                </a:gridCol>
                <a:gridCol w="2127250">
                  <a:extLst>
                    <a:ext uri="{9D8B030D-6E8A-4147-A177-3AD203B41FA5}">
                      <a16:colId xmlns:a16="http://schemas.microsoft.com/office/drawing/2014/main" val="4162258336"/>
                    </a:ext>
                  </a:extLst>
                </a:gridCol>
              </a:tblGrid>
              <a:tr h="1066801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</a:rPr>
                        <a:t>Период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</a:rPr>
                        <a:t>Краудинвестинг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</a:rPr>
                        <a:t>Краудлендинг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</a:rPr>
                        <a:t>Всего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970667630"/>
                  </a:ext>
                </a:extLst>
              </a:tr>
              <a:tr h="533400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I </a:t>
                      </a:r>
                      <a:r>
                        <a:rPr lang="ru-RU" sz="1800">
                          <a:effectLst/>
                        </a:rPr>
                        <a:t>кв. 2022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</a:rPr>
                        <a:t>762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</a:rPr>
                        <a:t>2118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</a:rPr>
                        <a:t>2880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794508918"/>
                  </a:ext>
                </a:extLst>
              </a:tr>
              <a:tr h="533400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II </a:t>
                      </a:r>
                      <a:r>
                        <a:rPr lang="ru-RU" sz="1800">
                          <a:effectLst/>
                        </a:rPr>
                        <a:t>кв. 2022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</a:rPr>
                        <a:t>173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</a:rPr>
                        <a:t>2007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</a:rPr>
                        <a:t>2180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445151959"/>
                  </a:ext>
                </a:extLst>
              </a:tr>
              <a:tr h="533400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III </a:t>
                      </a:r>
                      <a:r>
                        <a:rPr lang="ru-RU" sz="1800">
                          <a:effectLst/>
                        </a:rPr>
                        <a:t>кв. 2022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</a:rPr>
                        <a:t>1016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</a:rPr>
                        <a:t>3389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</a:rPr>
                        <a:t>4405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933557292"/>
                  </a:ext>
                </a:extLst>
              </a:tr>
              <a:tr h="533400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IV </a:t>
                      </a:r>
                      <a:r>
                        <a:rPr lang="ru-RU" sz="1800">
                          <a:effectLst/>
                        </a:rPr>
                        <a:t>кв. 2022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</a:rPr>
                        <a:t>545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</a:rPr>
                        <a:t>4292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</a:rPr>
                        <a:t>4837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476229273"/>
                  </a:ext>
                </a:extLst>
              </a:tr>
              <a:tr h="533400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I </a:t>
                      </a:r>
                      <a:r>
                        <a:rPr lang="ru-RU" sz="1800">
                          <a:effectLst/>
                        </a:rPr>
                        <a:t>кв. 2023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</a:rPr>
                        <a:t>515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</a:rPr>
                        <a:t>3971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</a:rPr>
                        <a:t>4486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336698567"/>
                  </a:ext>
                </a:extLst>
              </a:tr>
              <a:tr h="533400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II </a:t>
                      </a:r>
                      <a:r>
                        <a:rPr lang="ru-RU" sz="1800">
                          <a:effectLst/>
                        </a:rPr>
                        <a:t>кв. 2023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</a:rPr>
                        <a:t>2603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</a:rPr>
                        <a:t>5397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</a:rPr>
                        <a:t>8000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695580032"/>
                  </a:ext>
                </a:extLst>
              </a:tr>
              <a:tr h="533400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III </a:t>
                      </a:r>
                      <a:r>
                        <a:rPr lang="ru-RU" sz="1800">
                          <a:effectLst/>
                        </a:rPr>
                        <a:t>кв. 2023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</a:rPr>
                        <a:t>666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</a:rPr>
                        <a:t>6437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</a:rPr>
                        <a:t>7103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74009154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875148140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pic>
        <p:nvPicPr>
          <p:cNvPr id="4" name="Рисунок 3" descr="https://im.kommersant.ru/ISSUES.PHOTO/DAILY/2024/014/_2024d014-08-01.jpg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571500"/>
            <a:ext cx="8559800" cy="47879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642016923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Текст 1"/>
          <p:cNvSpPr>
            <a:spLocks noGrp="1"/>
          </p:cNvSpPr>
          <p:nvPr>
            <p:ph type="body" sz="quarter" idx="10"/>
          </p:nvPr>
        </p:nvSpPr>
        <p:spPr/>
        <p:txBody>
          <a:bodyPr>
            <a:normAutofit/>
          </a:bodyPr>
          <a:lstStyle/>
          <a:p>
            <a:r>
              <a:rPr lang="ru-RU" dirty="0"/>
              <a:t>Автор: </a:t>
            </a:r>
            <a:r>
              <a:rPr lang="ru-RU" dirty="0" err="1"/>
              <a:t>Савалей</a:t>
            </a:r>
            <a:r>
              <a:rPr lang="ru-RU" dirty="0"/>
              <a:t> Виктор Васильевич </a:t>
            </a:r>
          </a:p>
          <a:p>
            <a:r>
              <a:rPr lang="ru-RU" dirty="0"/>
              <a:t>Адрес: г. Владивосток, ул. Гоголя, д. 41</a:t>
            </a:r>
          </a:p>
          <a:p>
            <a:r>
              <a:rPr lang="en-US" dirty="0"/>
              <a:t>E</a:t>
            </a:r>
            <a:r>
              <a:rPr lang="ru-RU" dirty="0"/>
              <a:t>-</a:t>
            </a:r>
            <a:r>
              <a:rPr lang="en-US" dirty="0"/>
              <a:t>mail</a:t>
            </a:r>
            <a:r>
              <a:rPr lang="en-US"/>
              <a:t>: 05viva@rambler.ru</a:t>
            </a:r>
            <a:endParaRPr lang="ru-RU" dirty="0"/>
          </a:p>
        </p:txBody>
      </p:sp>
    </p:spTree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RESOURCE_PATHS_HASH_PRESENTER" val="e042822bdf46a88974a34b6119410eaeadc7c97"/>
</p:tagLst>
</file>

<file path=ppt/theme/theme1.xml><?xml version="1.0" encoding="utf-8"?>
<a:theme xmlns:a="http://schemas.openxmlformats.org/drawingml/2006/main" name="ДО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Классическая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9518</TotalTime>
  <Words>2397</Words>
  <Application>Microsoft Office PowerPoint</Application>
  <PresentationFormat>Экран (4:3)</PresentationFormat>
  <Paragraphs>318</Paragraphs>
  <Slides>31</Slides>
  <Notes>2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31</vt:i4>
      </vt:variant>
    </vt:vector>
  </HeadingPairs>
  <TitlesOfParts>
    <vt:vector size="38" baseType="lpstr">
      <vt:lpstr>Arial</vt:lpstr>
      <vt:lpstr>Calibri</vt:lpstr>
      <vt:lpstr>Symbol</vt:lpstr>
      <vt:lpstr>Tahoma</vt:lpstr>
      <vt:lpstr>Times New Roman</vt:lpstr>
      <vt:lpstr>Wingdings</vt:lpstr>
      <vt:lpstr>ДО</vt:lpstr>
      <vt:lpstr>Презентация PowerPoint</vt:lpstr>
      <vt:lpstr>Презентация PowerPoint</vt:lpstr>
      <vt:lpstr>Формы и источники внешнего финансирования</vt:lpstr>
      <vt:lpstr>Презентация PowerPoint</vt:lpstr>
      <vt:lpstr>Выпуск акций как инструмент формирования собственного капитала</vt:lpstr>
      <vt:lpstr>Преимущества финансирования за счет выпуска обыкновенных акций:</vt:lpstr>
      <vt:lpstr>Недостатки финансирования за счет выпуска обыкновенных акций </vt:lpstr>
      <vt:lpstr>Преимущества финансирования  за счет выпуска привилегированных акций </vt:lpstr>
      <vt:lpstr>Риски для эмитента при выпуске привилегированных акций</vt:lpstr>
      <vt:lpstr>Способы размещения акций</vt:lpstr>
      <vt:lpstr>Сущность и роль андеррайтинга</vt:lpstr>
      <vt:lpstr>IPO – особая форма выпуска акций </vt:lpstr>
      <vt:lpstr>Презентация PowerPoint</vt:lpstr>
      <vt:lpstr>Презентация PowerPoint</vt:lpstr>
      <vt:lpstr>Корпоративные облигации как инструмент долгового финансирования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Проектное финансирование – гибридная форма долгосрочного финансирования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IzhSTU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Nemo</dc:creator>
  <cp:lastModifiedBy>user</cp:lastModifiedBy>
  <cp:revision>318</cp:revision>
  <cp:lastPrinted>2023-09-25T02:37:32Z</cp:lastPrinted>
  <dcterms:created xsi:type="dcterms:W3CDTF">2013-03-28T05:50:20Z</dcterms:created>
  <dcterms:modified xsi:type="dcterms:W3CDTF">2024-10-17T04:16:51Z</dcterms:modified>
</cp:coreProperties>
</file>