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89" r:id="rId4"/>
    <p:sldId id="290" r:id="rId5"/>
    <p:sldId id="292" r:id="rId6"/>
    <p:sldId id="293" r:id="rId7"/>
    <p:sldId id="294" r:id="rId8"/>
    <p:sldId id="295" r:id="rId9"/>
    <p:sldId id="296" r:id="rId10"/>
    <p:sldId id="297" r:id="rId11"/>
    <p:sldId id="299" r:id="rId12"/>
    <p:sldId id="303" r:id="rId13"/>
    <p:sldId id="302" r:id="rId14"/>
    <p:sldId id="307" r:id="rId15"/>
    <p:sldId id="314" r:id="rId16"/>
    <p:sldId id="315" r:id="rId17"/>
    <p:sldId id="316" r:id="rId18"/>
    <p:sldId id="317" r:id="rId19"/>
    <p:sldId id="318" r:id="rId20"/>
    <p:sldId id="319" r:id="rId21"/>
    <p:sldId id="304" r:id="rId22"/>
    <p:sldId id="306" r:id="rId23"/>
    <p:sldId id="308" r:id="rId24"/>
    <p:sldId id="309" r:id="rId25"/>
    <p:sldId id="310" r:id="rId26"/>
    <p:sldId id="320" r:id="rId27"/>
    <p:sldId id="322" r:id="rId28"/>
    <p:sldId id="321" r:id="rId29"/>
    <p:sldId id="301" r:id="rId30"/>
    <p:sldId id="300" r:id="rId31"/>
    <p:sldId id="312" r:id="rId32"/>
    <p:sldId id="311" r:id="rId33"/>
    <p:sldId id="26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06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A31ED4F-E23B-4C7C-B091-42583679A7E8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cbr.ru/press/event/?id=9467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Личные финансы.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94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Финансовое мошенничество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Мошенничеством признается тайное хищение чужой собственности с помощью обмана или злоупотребления доверием</a:t>
            </a:r>
            <a:r>
              <a:rPr lang="ru-RU" dirty="0" smtClean="0"/>
              <a:t>.</a:t>
            </a:r>
          </a:p>
          <a:p>
            <a:r>
              <a:rPr lang="ru-RU" dirty="0"/>
              <a:t>Финансовое мошенничество распространяется на имущество и денежные средства граждан или организаций. Важным моментом является корыстный мотив со стороны злоумышленника, неважно какую из схем обмана он использует. В отличие от обычной кражи финансовое мошенничество характеризуется умышленным завладением чужими деньгами, но более «тайными» способами.</a:t>
            </a:r>
          </a:p>
        </p:txBody>
      </p:sp>
    </p:spTree>
    <p:extLst>
      <p:ext uri="{BB962C8B-B14F-4D97-AF65-F5344CB8AC3E}">
        <p14:creationId xmlns:p14="http://schemas.microsoft.com/office/powerpoint/2010/main" val="1808966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Финансовое мошенничество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Для привлечения злоумышленников к уголовной ответственности были введены некоторые дополнения к ст. 159 УК РФ «Мошенничество»:</a:t>
            </a:r>
          </a:p>
          <a:p>
            <a:endParaRPr lang="ru-RU" dirty="0"/>
          </a:p>
          <a:p>
            <a:r>
              <a:rPr lang="ru-RU" dirty="0"/>
              <a:t>выдача </a:t>
            </a:r>
            <a:r>
              <a:rPr lang="ru-RU" dirty="0" err="1"/>
              <a:t>микрозаймов</a:t>
            </a:r>
            <a:r>
              <a:rPr lang="ru-RU" dirty="0"/>
              <a:t> и кредитов;</a:t>
            </a:r>
          </a:p>
          <a:p>
            <a:r>
              <a:rPr lang="ru-RU" dirty="0"/>
              <a:t>аферы с выплатами;</a:t>
            </a:r>
          </a:p>
          <a:p>
            <a:r>
              <a:rPr lang="ru-RU" dirty="0"/>
              <a:t>нелегальные схемы с банковскими картами;</a:t>
            </a:r>
          </a:p>
          <a:p>
            <a:r>
              <a:rPr lang="ru-RU" dirty="0"/>
              <a:t>жульничество в сфере страхования;</a:t>
            </a:r>
          </a:p>
          <a:p>
            <a:r>
              <a:rPr lang="ru-RU" dirty="0"/>
              <a:t>компьютерные махинации.</a:t>
            </a:r>
          </a:p>
        </p:txBody>
      </p:sp>
    </p:spTree>
    <p:extLst>
      <p:ext uri="{BB962C8B-B14F-4D97-AF65-F5344CB8AC3E}">
        <p14:creationId xmlns:p14="http://schemas.microsoft.com/office/powerpoint/2010/main" val="2786250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пирамиды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Это структуры, где доход формируется за счёт финансовых вложений новых членов, и получают его те, кто вступил первым. Вступившие позднее не имеют шансов получить ни дивиденды, ни возврат средств.</a:t>
            </a:r>
          </a:p>
          <a:p>
            <a:pPr marL="114300" indent="0">
              <a:buNone/>
            </a:pPr>
            <a:endParaRPr lang="ru-RU" dirty="0" smtClean="0"/>
          </a:p>
          <a:p>
            <a:pPr marL="114300" indent="0">
              <a:buNone/>
            </a:pPr>
            <a:r>
              <a:rPr lang="ru-RU" dirty="0" smtClean="0"/>
              <a:t>Признаки </a:t>
            </a:r>
            <a:r>
              <a:rPr lang="ru-RU" dirty="0"/>
              <a:t>мошеннической пирамиды</a:t>
            </a:r>
            <a:r>
              <a:rPr lang="ru-RU" dirty="0" smtClean="0"/>
              <a:t>:</a:t>
            </a:r>
          </a:p>
          <a:p>
            <a:r>
              <a:rPr lang="ru-RU" dirty="0" smtClean="0"/>
              <a:t>финансирование за счет увеличения числа участников;</a:t>
            </a:r>
          </a:p>
          <a:p>
            <a:r>
              <a:rPr lang="ru-RU" dirty="0" smtClean="0"/>
              <a:t>неизвестность </a:t>
            </a:r>
            <a:r>
              <a:rPr lang="ru-RU" dirty="0"/>
              <a:t>организаторов;</a:t>
            </a:r>
          </a:p>
          <a:p>
            <a:r>
              <a:rPr lang="ru-RU" dirty="0"/>
              <a:t>отсутствие производства товаров или услуг;</a:t>
            </a:r>
          </a:p>
          <a:p>
            <a:r>
              <a:rPr lang="ru-RU" dirty="0"/>
              <a:t>обещание больших доходов;</a:t>
            </a:r>
          </a:p>
          <a:p>
            <a:r>
              <a:rPr lang="ru-RU" dirty="0"/>
              <a:t>широкая рекламная кампания;</a:t>
            </a:r>
          </a:p>
          <a:p>
            <a:r>
              <a:rPr lang="ru-RU" dirty="0"/>
              <a:t>простота регистрации и </a:t>
            </a:r>
            <a:r>
              <a:rPr lang="ru-RU" dirty="0" smtClean="0"/>
              <a:t>вступления.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383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пирамид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28728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Классические финансовые пирамиды</a:t>
            </a:r>
          </a:p>
          <a:p>
            <a:pPr marL="114300" indent="0">
              <a:buNone/>
            </a:pPr>
            <a:r>
              <a:rPr lang="ru-RU" dirty="0"/>
              <a:t>Не скрывают своего названия либо маскируются под сетевой маркетинг. Основная цель таких «ловушек» – привлечение новых участников для извлечения прибыли, когда последующие члены «пирамиды» оплачивают своё вхождение. </a:t>
            </a:r>
            <a:endParaRPr lang="ru-RU" dirty="0" smtClean="0"/>
          </a:p>
          <a:p>
            <a:pPr marL="114300" indent="0">
              <a:buNone/>
            </a:pPr>
            <a:endParaRPr lang="ru-RU" dirty="0"/>
          </a:p>
          <a:p>
            <a:r>
              <a:rPr lang="ru-RU" dirty="0"/>
              <a:t>Потребительское и ипотечное кредитование</a:t>
            </a:r>
          </a:p>
          <a:p>
            <a:pPr marL="114300" indent="0">
              <a:buNone/>
            </a:pPr>
            <a:r>
              <a:rPr lang="ru-RU" dirty="0"/>
              <a:t>Второй разновидностью финансовых «пирамид» являются мошеннические схемы кредитования населения. В отличие от выдачи ссуд сторонними банками, здесь предлагается более низкая процентная ставка. Основным источником выманивания денег у потребителей выступают первоначальные взносы в размере от 5 до 20% взятой в кредит суммы.</a:t>
            </a:r>
          </a:p>
          <a:p>
            <a:endParaRPr lang="ru-RU" dirty="0"/>
          </a:p>
          <a:p>
            <a:r>
              <a:rPr lang="ru-RU" dirty="0"/>
              <a:t>Кредитные организации и биржи</a:t>
            </a:r>
          </a:p>
          <a:p>
            <a:pPr marL="114300" indent="0">
              <a:buNone/>
            </a:pPr>
            <a:r>
              <a:rPr lang="ru-RU" dirty="0"/>
              <a:t>Не менее распространены кредитно-потребительские кооперативы и разного рода виртуальные биржи. Их основной доход составляют вклады от населения. В обмен на это «дельцы» предлагают гражданам вексельные бумаги под увеличение размера вклада. Как правило, вскоре такие организации распадаются, а люди вынуждены выискивать вложенные средства по судам.</a:t>
            </a:r>
          </a:p>
          <a:p>
            <a:endParaRPr lang="ru-RU" dirty="0"/>
          </a:p>
          <a:p>
            <a:r>
              <a:rPr lang="ru-RU" dirty="0"/>
              <a:t>«Стоп кредит» и прочие фирмы рефинансирования кредитов</a:t>
            </a:r>
          </a:p>
          <a:p>
            <a:pPr marL="114300" indent="0">
              <a:buNone/>
            </a:pPr>
            <a:r>
              <a:rPr lang="ru-RU" dirty="0"/>
              <a:t>Нередко можно встретить организации с услугой помощи в возврате взятого у банка кредита. Руководители таких фирм предлагают клиентам полностью погасить кредит перед банком, заплатив лишь 30% от общей суммы долга представителям фирмы. Увы, но итог печально известен – никакого выкупа долга «мошенниками» не производится. По сути должник расстаётся с деньгами и всё равно остаётся должен банку.</a:t>
            </a:r>
          </a:p>
        </p:txBody>
      </p:sp>
    </p:spTree>
    <p:extLst>
      <p:ext uri="{BB962C8B-B14F-4D97-AF65-F5344CB8AC3E}">
        <p14:creationId xmlns:p14="http://schemas.microsoft.com/office/powerpoint/2010/main" val="1007513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Схемы с пластиковыми картами при помощи банкоматов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Скимминг</a:t>
            </a:r>
            <a:r>
              <a:rPr lang="ru-RU" dirty="0"/>
              <a:t>. Это мошенничество при помощи накладок на клавиатуру банкомата для приобретения данных карты с магнитной полосы, изготовление поддельных карт и снятие средств. Система </a:t>
            </a:r>
            <a:r>
              <a:rPr lang="ru-RU" dirty="0" err="1"/>
              <a:t>скримминга</a:t>
            </a:r>
            <a:r>
              <a:rPr lang="ru-RU" dirty="0"/>
              <a:t> не работает с пластиковыми картами, снабжёнными чипом.</a:t>
            </a:r>
          </a:p>
          <a:p>
            <a:r>
              <a:rPr lang="ru-RU" dirty="0" err="1"/>
              <a:t>Шимминг</a:t>
            </a:r>
            <a:r>
              <a:rPr lang="ru-RU" dirty="0"/>
              <a:t>. Установка считывающего элемента в </a:t>
            </a:r>
            <a:r>
              <a:rPr lang="ru-RU" dirty="0" err="1"/>
              <a:t>картридер</a:t>
            </a:r>
            <a:r>
              <a:rPr lang="ru-RU" dirty="0"/>
              <a:t>.</a:t>
            </a:r>
          </a:p>
          <a:p>
            <a:r>
              <a:rPr lang="ru-RU" dirty="0"/>
              <a:t>Установка поддельных банкоматов с целью получения данных карт без выдачи финансовых средств.</a:t>
            </a:r>
          </a:p>
          <a:p>
            <a:r>
              <a:rPr lang="ru-RU" dirty="0"/>
              <a:t>«Ливанская петля». В </a:t>
            </a:r>
            <a:r>
              <a:rPr lang="ru-RU" dirty="0" err="1"/>
              <a:t>картоприемник</a:t>
            </a:r>
            <a:r>
              <a:rPr lang="ru-RU" dirty="0"/>
              <a:t> банкомата монтируется блокиратор, который задерживает карту и она вынимается мошенником.</a:t>
            </a:r>
          </a:p>
          <a:p>
            <a:r>
              <a:rPr lang="ru-RU" dirty="0"/>
              <a:t>Заклеивание скотчем окна выдачи денег, их удерживание и последующее получение мошенником.</a:t>
            </a:r>
          </a:p>
          <a:p>
            <a:r>
              <a:rPr lang="ru-RU" dirty="0"/>
              <a:t>Установка незаметных видеокамер для фиксирования ПИН-кодов.</a:t>
            </a:r>
          </a:p>
        </p:txBody>
      </p:sp>
    </p:spTree>
    <p:extLst>
      <p:ext uri="{BB962C8B-B14F-4D97-AF65-F5344CB8AC3E}">
        <p14:creationId xmlns:p14="http://schemas.microsoft.com/office/powerpoint/2010/main" val="2393991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Схемы получения </a:t>
            </a:r>
            <a:r>
              <a:rPr lang="en-US" b="1" dirty="0" err="1"/>
              <a:t>cvv</a:t>
            </a:r>
            <a:r>
              <a:rPr lang="en-US" b="1" dirty="0"/>
              <a:t>-</a:t>
            </a:r>
            <a:r>
              <a:rPr lang="ru-RU" b="1" dirty="0"/>
              <a:t>кодов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CVV-код — это трех- или четырёхзначное число с тыльной стороны пластиковой карты.</a:t>
            </a:r>
          </a:p>
          <a:p>
            <a:r>
              <a:rPr lang="ru-RU" dirty="0"/>
              <a:t>делая покупки и производя оплату онлайн, люди сами оставляют CVV- код на мошенническом сайте;</a:t>
            </a:r>
          </a:p>
          <a:p>
            <a:r>
              <a:rPr lang="ru-RU" dirty="0"/>
              <a:t>абоненты сотовой связи говорят сведения мошеннику, выдающему себя за сотрудника банка, или отвечают на СМС якобы от банка.</a:t>
            </a:r>
          </a:p>
        </p:txBody>
      </p:sp>
    </p:spTree>
    <p:extLst>
      <p:ext uri="{BB962C8B-B14F-4D97-AF65-F5344CB8AC3E}">
        <p14:creationId xmlns:p14="http://schemas.microsoft.com/office/powerpoint/2010/main" val="2084773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Кибер</a:t>
            </a:r>
            <a:r>
              <a:rPr lang="ru-RU" dirty="0"/>
              <a:t> </a:t>
            </a:r>
            <a:r>
              <a:rPr lang="ru-RU" dirty="0" smtClean="0"/>
              <a:t>мошенничество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72744"/>
          </a:xfrm>
        </p:spPr>
        <p:txBody>
          <a:bodyPr>
            <a:normAutofit fontScale="85000" lnSpcReduction="10000"/>
          </a:bodyPr>
          <a:lstStyle/>
          <a:p>
            <a:pPr marL="114300" indent="0">
              <a:buNone/>
            </a:pPr>
            <a:r>
              <a:rPr lang="ru-RU" dirty="0"/>
              <a:t>Данная разновидность мошенничества имеет целью получение сведений для перевода финансов с чужой карты или доступа к банковскому счету через Интернет-банк</a:t>
            </a:r>
            <a:r>
              <a:rPr lang="ru-RU" dirty="0" smtClean="0"/>
              <a:t>.</a:t>
            </a:r>
          </a:p>
          <a:p>
            <a:pPr marL="114300" indent="0">
              <a:buNone/>
            </a:pPr>
            <a:endParaRPr lang="ru-RU" dirty="0"/>
          </a:p>
          <a:p>
            <a:r>
              <a:rPr lang="ru-RU" dirty="0" err="1"/>
              <a:t>Фарминг</a:t>
            </a:r>
            <a:r>
              <a:rPr lang="ru-RU" dirty="0"/>
              <a:t> — завладение данными карты посредством перенаправления на мошеннические сайты.</a:t>
            </a:r>
          </a:p>
          <a:p>
            <a:r>
              <a:rPr lang="ru-RU" dirty="0" err="1"/>
              <a:t>Фишинг</a:t>
            </a:r>
            <a:r>
              <a:rPr lang="ru-RU" dirty="0"/>
              <a:t> — </a:t>
            </a:r>
            <a:r>
              <a:rPr lang="ru-RU" dirty="0" err="1"/>
              <a:t>заполучение</a:t>
            </a:r>
            <a:r>
              <a:rPr lang="ru-RU" dirty="0"/>
              <a:t> паролей пользователей Интернета вследствие сообщений на e-</a:t>
            </a:r>
            <a:r>
              <a:rPr lang="ru-RU" dirty="0" err="1"/>
              <a:t>mail</a:t>
            </a:r>
            <a:r>
              <a:rPr lang="ru-RU" dirty="0"/>
              <a:t> или в </a:t>
            </a:r>
            <a:r>
              <a:rPr lang="ru-RU" dirty="0" err="1"/>
              <a:t>соцсетях</a:t>
            </a:r>
            <a:r>
              <a:rPr lang="ru-RU" dirty="0"/>
              <a:t>, убеждающих в необходимости зарегистрировать данные на </a:t>
            </a:r>
            <a:r>
              <a:rPr lang="ru-RU" dirty="0" err="1"/>
              <a:t>фейковом</a:t>
            </a:r>
            <a:r>
              <a:rPr lang="ru-RU" dirty="0"/>
              <a:t> веб-ресурсе.</a:t>
            </a:r>
          </a:p>
          <a:p>
            <a:r>
              <a:rPr lang="ru-RU" dirty="0" err="1"/>
              <a:t>Вишинг</a:t>
            </a:r>
            <a:r>
              <a:rPr lang="ru-RU" dirty="0"/>
              <a:t> — выманивание данных по карте с помощью звонка от «сотрудника банка».</a:t>
            </a:r>
          </a:p>
          <a:p>
            <a:r>
              <a:rPr lang="ru-RU" dirty="0"/>
              <a:t>«Нигерийские письма» — массовая рассылка писем с предложением вложить деньги в финансовые операции под большие проценты.</a:t>
            </a:r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0918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Обман при расчетно-кассовом обслуживании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Вытаскивание купюр из пачек, когда клиент не имеет времени посчитать их.</a:t>
            </a:r>
          </a:p>
          <a:p>
            <a:r>
              <a:rPr lang="ru-RU" dirty="0"/>
              <a:t>Подмена истинной валюты поддельной, а также подкладывание в пачку старых и испорченных купюр.</a:t>
            </a:r>
          </a:p>
          <a:p>
            <a:r>
              <a:rPr lang="ru-RU" dirty="0"/>
              <a:t>Списание с карты клиента финансовой суммы большей, чем в чеке.</a:t>
            </a:r>
          </a:p>
        </p:txBody>
      </p:sp>
    </p:spTree>
    <p:extLst>
      <p:ext uri="{BB962C8B-B14F-4D97-AF65-F5344CB8AC3E}">
        <p14:creationId xmlns:p14="http://schemas.microsoft.com/office/powerpoint/2010/main" val="1688407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телефонные мошенники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ru-RU" dirty="0" smtClean="0"/>
              <a:t>Примеры телефонного </a:t>
            </a:r>
            <a:r>
              <a:rPr lang="ru-RU" dirty="0"/>
              <a:t>мошенничества:</a:t>
            </a:r>
          </a:p>
          <a:p>
            <a:endParaRPr lang="ru-RU" dirty="0"/>
          </a:p>
          <a:p>
            <a:r>
              <a:rPr lang="ru-RU" dirty="0"/>
              <a:t>СМС с просьбой о финансовой помощи от родственников, якобы попавших в беду.</a:t>
            </a:r>
          </a:p>
          <a:p>
            <a:r>
              <a:rPr lang="ru-RU" dirty="0"/>
              <a:t>Уведомления о крупных выигрышах, для получения которых нужно внести плату.</a:t>
            </a:r>
          </a:p>
          <a:p>
            <a:r>
              <a:rPr lang="ru-RU" dirty="0"/>
              <a:t>Звонок от незнакомца, который якобы положил деньги на ваш номер и просит их вернуть.</a:t>
            </a:r>
          </a:p>
          <a:p>
            <a:r>
              <a:rPr lang="ru-RU" dirty="0"/>
              <a:t>Предложения от мошенников под видом сотрудников оператора связи подключить услуги посредством кодовых комбинаций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СМС с предложением получить компенсацию за ранее приобретенные БАДЫ, потерянные в пирамиде средства.</a:t>
            </a:r>
          </a:p>
          <a:p>
            <a:r>
              <a:rPr lang="ru-RU" dirty="0" smtClean="0"/>
              <a:t>Звонок от якобы сотрудника банка, что деньгами хотят завладеть злоумышленники и их нужно перевести на защищенный счет.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392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Противодействие недобросовестным практикам необходимо для защиты конкурентной среды, интересов потребителей финансовых услуг и взаимного доверия участников рынка. Банк России следит за выполнением всеми участниками финансового рынка установленных правил, а также выявляет компании, незаконно предоставляющие финансовые услуги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Обязует коммерческие банки участвовать в пресечении мошеннических схем.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2438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2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Проверить, имеет ли право компания предлагать финансовые услуги, можно на сайте Банка России.</a:t>
            </a:r>
          </a:p>
          <a:p>
            <a:r>
              <a:rPr lang="ru-RU" dirty="0" smtClean="0"/>
              <a:t>Все </a:t>
            </a:r>
            <a:r>
              <a:rPr lang="ru-RU" dirty="0"/>
              <a:t>чаще нелегальные услуги предлагаются через Интернет, поэтому Банк России занимается выявлением </a:t>
            </a:r>
            <a:r>
              <a:rPr lang="ru-RU" dirty="0" err="1"/>
              <a:t>фишинговых</a:t>
            </a:r>
            <a:r>
              <a:rPr lang="ru-RU" dirty="0"/>
              <a:t> сайтов, сайтов черных кредиторов и нелегальных </a:t>
            </a:r>
            <a:r>
              <a:rPr lang="ru-RU" dirty="0" err="1"/>
              <a:t>форекс</a:t>
            </a:r>
            <a:r>
              <a:rPr lang="ru-RU" dirty="0"/>
              <a:t>-дилеров и другой опасной для потребителей активности в Интернете.</a:t>
            </a:r>
          </a:p>
          <a:p>
            <a:r>
              <a:rPr lang="ru-RU" dirty="0" smtClean="0"/>
              <a:t>Банк </a:t>
            </a:r>
            <a:r>
              <a:rPr lang="ru-RU" dirty="0"/>
              <a:t>России и поисковые системы Яндекс и Mail.ru договорились о маркировке легальных участников финансового рынка — банков, НПФ, МФО и страховых компаний — специальным знаком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вы видите этот знак, значит, организация имеет лицензию или внесена в реестр Банка России.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966" t="13336" r="10456" b="39524"/>
          <a:stretch/>
        </p:blipFill>
        <p:spPr>
          <a:xfrm>
            <a:off x="971600" y="4509120"/>
            <a:ext cx="2736304" cy="104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54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 2019 году Банк России выявил </a:t>
            </a:r>
            <a:r>
              <a:rPr lang="ru-RU" b="1" dirty="0"/>
              <a:t>237 </a:t>
            </a:r>
            <a:r>
              <a:rPr lang="ru-RU" dirty="0"/>
              <a:t>организаций, в деятельности которых имеются признаки финансовых пирамид</a:t>
            </a:r>
            <a:r>
              <a:rPr lang="ru-RU" dirty="0" smtClean="0"/>
              <a:t>. За 9 </a:t>
            </a:r>
            <a:r>
              <a:rPr lang="ru-RU" dirty="0" err="1" smtClean="0"/>
              <a:t>мес</a:t>
            </a:r>
            <a:r>
              <a:rPr lang="ru-RU" dirty="0" smtClean="0"/>
              <a:t> 2020 года – 140</a:t>
            </a:r>
            <a:r>
              <a:rPr lang="ru-RU" dirty="0"/>
              <a:t>. за шесть месяцев 2022 года более </a:t>
            </a:r>
            <a:r>
              <a:rPr lang="ru-RU" dirty="0" smtClean="0"/>
              <a:t>2000 финансовых </a:t>
            </a:r>
            <a:r>
              <a:rPr lang="ru-RU" dirty="0"/>
              <a:t>пирамид и нелегалов. Это в </a:t>
            </a:r>
            <a:r>
              <a:rPr lang="ru-RU" b="1" dirty="0"/>
              <a:t>три</a:t>
            </a:r>
            <a:r>
              <a:rPr lang="ru-RU" dirty="0"/>
              <a:t> раза больше, чем за такой же период </a:t>
            </a:r>
            <a:r>
              <a:rPr lang="ru-RU" dirty="0" smtClean="0"/>
              <a:t>2021 </a:t>
            </a:r>
            <a:r>
              <a:rPr lang="ru-RU" dirty="0"/>
              <a:t>года. </a:t>
            </a:r>
            <a:r>
              <a:rPr lang="ru-RU" dirty="0" smtClean="0"/>
              <a:t>За первую половину 2024 года Банк России выявил 3495 субъектов с признаками нелегальной деятельности, в том числе </a:t>
            </a:r>
            <a:r>
              <a:rPr lang="ru-RU" b="1" dirty="0" smtClean="0"/>
              <a:t>1723</a:t>
            </a:r>
            <a:r>
              <a:rPr lang="ru-RU" dirty="0" smtClean="0"/>
              <a:t> финансовые пирамиды.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Банк России выявляет компании, которые незаконно предлагают финансовые услуги или под видом легальной деятельности выманивают у людей деньги.</a:t>
            </a:r>
          </a:p>
          <a:p>
            <a:r>
              <a:rPr lang="ru-RU" dirty="0" smtClean="0"/>
              <a:t>Это</a:t>
            </a:r>
            <a:r>
              <a:rPr lang="ru-RU" dirty="0"/>
              <a:t>, например, финансовые пирамиды, черные кредиторы, нелегальные брокеры или </a:t>
            </a:r>
            <a:r>
              <a:rPr lang="ru-RU" dirty="0" err="1"/>
              <a:t>форекс</a:t>
            </a:r>
            <a:r>
              <a:rPr lang="ru-RU" dirty="0"/>
              <a:t>-дилеры и другие.</a:t>
            </a:r>
          </a:p>
        </p:txBody>
      </p:sp>
    </p:spTree>
    <p:extLst>
      <p:ext uri="{BB962C8B-B14F-4D97-AF65-F5344CB8AC3E}">
        <p14:creationId xmlns:p14="http://schemas.microsoft.com/office/powerpoint/2010/main" val="2945544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Злоумышленники активизировались, воспользовавшись особенностями экономической ситуации. Они активно рекламировали «займы от частных лиц», вложения в «нестандартные» </a:t>
            </a:r>
            <a:r>
              <a:rPr lang="ru-RU" dirty="0" err="1"/>
              <a:t>псевдоинвестиционные</a:t>
            </a:r>
            <a:r>
              <a:rPr lang="ru-RU" dirty="0"/>
              <a:t> проекты. Одной из тенденций, влияющих на ситуацию, стало дробление крупных пирамид на более мелкие. Почти 80% пирамид и нелегалов действуют онлайн.</a:t>
            </a:r>
          </a:p>
          <a:p>
            <a:r>
              <a:rPr lang="ru-RU" dirty="0" smtClean="0"/>
              <a:t>Банк </a:t>
            </a:r>
            <a:r>
              <a:rPr lang="ru-RU" dirty="0"/>
              <a:t>России выявляет подобные схемы с помощью собственной системы мониторинга. В этом году были внедрены новые алгоритмы поиска, расширены источники мониторинга информационного пространства. Все это позволило более оперативно обнаруживать нелегальные проекты и предупреждать о них потребителей. Кроме того, в конце 2021 года вступил в силу закон о досудебной блокировке сайтов финансовых пирамид, что также способствовало сокращению срока их жизни.</a:t>
            </a:r>
          </a:p>
        </p:txBody>
      </p:sp>
    </p:spTree>
    <p:extLst>
      <p:ext uri="{BB962C8B-B14F-4D97-AF65-F5344CB8AC3E}">
        <p14:creationId xmlns:p14="http://schemas.microsoft.com/office/powerpoint/2010/main" val="1320932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Увеличение </a:t>
            </a:r>
            <a:r>
              <a:rPr lang="ru-RU" dirty="0" smtClean="0"/>
              <a:t>количества финансовых пирамид Банк </a:t>
            </a:r>
            <a:r>
              <a:rPr lang="ru-RU" dirty="0"/>
              <a:t>России объяснял ростом предложений в онлайн-сегменте: интернет-проекты с </a:t>
            </a:r>
            <a:r>
              <a:rPr lang="ru-RU" dirty="0" err="1"/>
              <a:t>псевдоинвестиционными</a:t>
            </a:r>
            <a:r>
              <a:rPr lang="ru-RU" dirty="0"/>
              <a:t> предложениями, действующие с элементами пирамидальных схем, почти полностью заместили собой классические финансовые пирамиды.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29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91264" cy="4700736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Каждый год темы и схемы, в которые злоумышленники прячут финансовые пирамиды, </a:t>
            </a:r>
            <a:r>
              <a:rPr lang="ru-RU" dirty="0" smtClean="0"/>
              <a:t>меняются. </a:t>
            </a:r>
          </a:p>
          <a:p>
            <a:r>
              <a:rPr lang="ru-RU" dirty="0" smtClean="0"/>
              <a:t>Например</a:t>
            </a:r>
            <a:r>
              <a:rPr lang="ru-RU" dirty="0"/>
              <a:t>, в 2021 г. злоумышленники завлекали клиентов словами о развивающейся компании с высокими процентами по депозитам, а в 2022 г. в тренде были </a:t>
            </a:r>
            <a:r>
              <a:rPr lang="ru-RU" dirty="0" err="1"/>
              <a:t>кешбэк</a:t>
            </a:r>
            <a:r>
              <a:rPr lang="ru-RU" dirty="0"/>
              <a:t>-сервисы, </a:t>
            </a:r>
            <a:r>
              <a:rPr lang="ru-RU" dirty="0" err="1"/>
              <a:t>псевдомаркетинг</a:t>
            </a:r>
            <a:r>
              <a:rPr lang="ru-RU" dirty="0"/>
              <a:t>, экономические игры и схемы удаленной работы со сверхвысокой зарплатой.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2023 г. стали чаще появляться проекты с почасовой оплатой и мошеннические схемы со ставками на спорт и NFT (невзаимозаменяемый </a:t>
            </a:r>
            <a:r>
              <a:rPr lang="ru-RU" dirty="0" err="1"/>
              <a:t>токен</a:t>
            </a:r>
            <a:r>
              <a:rPr lang="ru-RU" dirty="0"/>
              <a:t> – цифровое право, удостоверяющее принадлежность вещей или исключительных прав лицу, обладающему соответствующим </a:t>
            </a:r>
            <a:r>
              <a:rPr lang="ru-RU" dirty="0" err="1"/>
              <a:t>токеном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/>
              <a:t>В </a:t>
            </a:r>
            <a:r>
              <a:rPr lang="ru-RU" dirty="0" smtClean="0"/>
              <a:t>2024 </a:t>
            </a:r>
            <a:r>
              <a:rPr lang="ru-RU" dirty="0"/>
              <a:t>году пирамиды чаще всего маскируются под экономические игры – на них пришлось около 50% от всех обнаруженных криминальных проектов, следует из обзора. В таких схемах пользователям предлагают запустить виртуальный бизнес и зарабатывать на нем реальные деньги, например, открыть цифровую ферму и продавать урожай другим игрокам, которым он нужен для развития. Другие возможные варианты подобных схем выглядят как предложение инвестировать деньги в игровых персонажей и сдавать их в аренду, «кликать на нарисованного хомяка» и обменивать «заработанную» таким образом виртуальную валюту на </a:t>
            </a:r>
            <a:r>
              <a:rPr lang="ru-RU" dirty="0" err="1"/>
              <a:t>биткойны</a:t>
            </a:r>
            <a:r>
              <a:rPr lang="ru-RU" dirty="0"/>
              <a:t> и проч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7505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91264" cy="470073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Вторая по популярности пирамидальная тема этого года – 20% от обнаруженных «проектов» – связана с инвестированием в криптовалюты, их обмен и </a:t>
            </a:r>
            <a:r>
              <a:rPr lang="ru-RU" dirty="0" err="1"/>
              <a:t>майнинг</a:t>
            </a:r>
            <a:r>
              <a:rPr lang="ru-RU" dirty="0"/>
              <a:t>. Например, пирамида может быть описана как якобы выгодная биржа. Купленная на ней </a:t>
            </a:r>
            <a:r>
              <a:rPr lang="ru-RU" dirty="0" err="1"/>
              <a:t>криптовалюта</a:t>
            </a:r>
            <a:r>
              <a:rPr lang="ru-RU" dirty="0"/>
              <a:t> начинается быстро дорожать, а людей заманивают заработком на росте ее </a:t>
            </a:r>
            <a:r>
              <a:rPr lang="ru-RU" dirty="0" smtClean="0"/>
              <a:t>курса.</a:t>
            </a:r>
            <a:endParaRPr lang="ru-RU" dirty="0"/>
          </a:p>
          <a:p>
            <a:endParaRPr lang="ru-RU" dirty="0"/>
          </a:p>
          <a:p>
            <a:r>
              <a:rPr lang="ru-RU" dirty="0"/>
              <a:t>Еще в 20% случаев потенциальным жертвам предлагают высокий доход за простые задачи – загрузить видеоролик, посмотреть рекламу, поставить </a:t>
            </a:r>
            <a:r>
              <a:rPr lang="ru-RU" dirty="0" err="1"/>
              <a:t>лайк</a:t>
            </a:r>
            <a:r>
              <a:rPr lang="ru-RU" dirty="0"/>
              <a:t>, забронировать отель или прочитать письмо. Но чтобы получить такую работу, мошенники просят внести </a:t>
            </a:r>
            <a:r>
              <a:rPr lang="ru-RU" dirty="0" smtClean="0"/>
              <a:t>депозит.</a:t>
            </a:r>
            <a:endParaRPr lang="ru-RU" dirty="0"/>
          </a:p>
          <a:p>
            <a:endParaRPr lang="ru-RU" dirty="0"/>
          </a:p>
          <a:p>
            <a:r>
              <a:rPr lang="ru-RU" dirty="0"/>
              <a:t>Наименее популярными в этом году являются схемы, в которых мошенники предлагают вложить средства в компанию по принципу банковского депозита и получить высокую прибыль. Или же инвестировать в маркетингового бота, который якобы создает массовую рекламу для других сайтов, тем самым генерируя прибыль. Помимо этого, на рынке часто встречаются комбинированные схемы в различных </a:t>
            </a:r>
            <a:r>
              <a:rPr lang="ru-RU" dirty="0" smtClean="0"/>
              <a:t>сочетаниях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7250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91264" cy="470073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Злоумышленники все чаще создают финансовые пирамиды с инвестициями в </a:t>
            </a:r>
            <a:r>
              <a:rPr lang="ru-RU" dirty="0" err="1"/>
              <a:t>криптовалюту</a:t>
            </a:r>
            <a:r>
              <a:rPr lang="ru-RU" dirty="0"/>
              <a:t>, подтверждает ведущий аналитик департамента </a:t>
            </a:r>
            <a:r>
              <a:rPr lang="ru-RU" dirty="0" err="1"/>
              <a:t>Digital</a:t>
            </a:r>
            <a:r>
              <a:rPr lang="ru-RU" dirty="0"/>
              <a:t> </a:t>
            </a:r>
            <a:r>
              <a:rPr lang="ru-RU" dirty="0" err="1"/>
              <a:t>Risk</a:t>
            </a:r>
            <a:r>
              <a:rPr lang="ru-RU" dirty="0"/>
              <a:t> </a:t>
            </a:r>
            <a:r>
              <a:rPr lang="ru-RU" dirty="0" err="1"/>
              <a:t>Protection</a:t>
            </a:r>
            <a:r>
              <a:rPr lang="ru-RU" dirty="0"/>
              <a:t> компании F.A.C.C.T. Евгений Егоров. В ситуации, когда многие люди не понимают, как устроена </a:t>
            </a:r>
            <a:r>
              <a:rPr lang="ru-RU" dirty="0" err="1"/>
              <a:t>криптовалюта</a:t>
            </a:r>
            <a:r>
              <a:rPr lang="ru-RU" dirty="0"/>
              <a:t>, за счет чего на ней можно заработать или прогореть, убедить их в прибыльности схемы не так </a:t>
            </a:r>
            <a:r>
              <a:rPr lang="ru-RU" dirty="0" smtClean="0"/>
              <a:t>сложно.</a:t>
            </a:r>
          </a:p>
          <a:p>
            <a:r>
              <a:rPr lang="ru-RU" dirty="0" smtClean="0"/>
              <a:t>Участие </a:t>
            </a:r>
            <a:r>
              <a:rPr lang="ru-RU" dirty="0"/>
              <a:t>в такой финансовой пирамиде грозит не только потерей вложенных средств, отмечает Егоров: под предлогом верификации пользователя преступники могут запрашивать сканы или текстовые данные персональных документов, которые могут затем использовать в других криминальных схемах или для продажи на теневых площадках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1314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Т-Банк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Специалисты Т-банка еженедельно выявляют в среднем 40-50 сайтов с признаками финансовых пирамид, следует из обзора Центра </a:t>
            </a:r>
            <a:r>
              <a:rPr lang="ru-RU" dirty="0" err="1"/>
              <a:t>экосистемной</a:t>
            </a:r>
            <a:r>
              <a:rPr lang="ru-RU" dirty="0"/>
              <a:t> защиты Т-банка и «Т-Ж» (онлайн-журнал банка</a:t>
            </a:r>
            <a:r>
              <a:rPr lang="ru-RU" dirty="0" smtClean="0"/>
              <a:t>). </a:t>
            </a:r>
            <a:r>
              <a:rPr lang="ru-RU" dirty="0"/>
              <a:t>Чаще всего злоумышленники маскируют нелегальную деятельность под экономические игры и </a:t>
            </a:r>
            <a:r>
              <a:rPr lang="ru-RU" dirty="0" err="1"/>
              <a:t>криптовалютные</a:t>
            </a:r>
            <a:r>
              <a:rPr lang="ru-RU" dirty="0"/>
              <a:t> схемы.</a:t>
            </a:r>
          </a:p>
          <a:p>
            <a:endParaRPr lang="ru-RU" dirty="0"/>
          </a:p>
          <a:p>
            <a:r>
              <a:rPr lang="ru-RU" dirty="0" smtClean="0"/>
              <a:t>Всего </a:t>
            </a:r>
            <a:r>
              <a:rPr lang="ru-RU" dirty="0"/>
              <a:t>за первые девять месяцев 2024 г. специалисты Т-банка обнаружили </a:t>
            </a:r>
            <a:r>
              <a:rPr lang="ru-RU" b="1" dirty="0"/>
              <a:t>2189</a:t>
            </a:r>
            <a:r>
              <a:rPr lang="ru-RU" dirty="0"/>
              <a:t> сайтов с признаками нелегальной финансовой деятельности. В среднем люди теряли по 80 000–100 000 руб. на «инвестициях» в пирамиды, следует из внутренних данных кредитной организации. Вместе с тем службе безопасности Т-банка удалось отговорить свыше 50 000 своих клиентов от вложения средств в сомнительные </a:t>
            </a:r>
            <a:r>
              <a:rPr lang="ru-RU" dirty="0" err="1"/>
              <a:t>инвестпроекты</a:t>
            </a:r>
            <a:r>
              <a:rPr lang="ru-RU" dirty="0"/>
              <a:t> с признаками пирамид – тем самым банк смог обезопасить более 8 млрд руб. своих </a:t>
            </a:r>
            <a:r>
              <a:rPr lang="ru-RU" dirty="0" smtClean="0"/>
              <a:t>клиентов.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Портрет типичной жертвы </a:t>
            </a:r>
            <a:r>
              <a:rPr lang="ru-RU" dirty="0"/>
              <a:t>финансового мошенничества не сильно отличается от портрета обычного клиента банка: средний возраст – 35 лет, 55% – мужчины, 44% – с высшим образованием, 40% – состоят в браке.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588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91264" cy="470073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Банк России с помощью специальной системы мониторинга, а также по обращениям граждан и организаций выявляет (в том числе в Интернете) компании и проекты с признаками нелегальной деятельности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Чтобы снизить риски вовлечения граждан и организаций в незаконную деятельность, Банк России раскрывает </a:t>
            </a:r>
            <a:r>
              <a:rPr lang="ru-RU" b="1" dirty="0"/>
              <a:t>список компаний с выявленными признаками «финансовой пирамиды», </a:t>
            </a:r>
            <a:r>
              <a:rPr lang="ru-RU" dirty="0"/>
              <a:t>нелегального кредитора, нелегального профессионального участника рынка ценных бумаг (в том числе нелегального </a:t>
            </a:r>
            <a:r>
              <a:rPr lang="ru-RU" dirty="0" err="1"/>
              <a:t>форекс</a:t>
            </a:r>
            <a:r>
              <a:rPr lang="ru-RU" dirty="0"/>
              <a:t>-дилера) и иных нелегальных участников финансового рынка. Список не содержит сведений о физических лицах и индивидуальных предпринимателях.</a:t>
            </a:r>
          </a:p>
        </p:txBody>
      </p:sp>
    </p:spTree>
    <p:extLst>
      <p:ext uri="{BB962C8B-B14F-4D97-AF65-F5344CB8AC3E}">
        <p14:creationId xmlns:p14="http://schemas.microsoft.com/office/powerpoint/2010/main" val="1484913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20"/>
          </a:xfrm>
        </p:spPr>
        <p:txBody>
          <a:bodyPr>
            <a:normAutofit/>
          </a:bodyPr>
          <a:lstStyle/>
          <a:p>
            <a:r>
              <a:rPr lang="ru-RU" i="1" dirty="0"/>
              <a:t>Социальная инженерия – манипуляции на человеческих слабостях. </a:t>
            </a:r>
            <a:endParaRPr lang="ru-RU" i="1" dirty="0" smtClean="0"/>
          </a:p>
          <a:p>
            <a:r>
              <a:rPr lang="ru-RU" dirty="0" smtClean="0"/>
              <a:t>Цель </a:t>
            </a:r>
            <a:r>
              <a:rPr lang="ru-RU" dirty="0"/>
              <a:t>– выманить данные банковской карты (номер, имя владельца и код безопасности). </a:t>
            </a:r>
            <a:endParaRPr lang="ru-RU" dirty="0" smtClean="0"/>
          </a:p>
          <a:p>
            <a:r>
              <a:rPr lang="ru-RU" dirty="0" smtClean="0"/>
              <a:t>Статистика </a:t>
            </a:r>
            <a:r>
              <a:rPr lang="ru-RU" dirty="0"/>
              <a:t>Центробанка говорит, что на социальную инженерию в 2019 г. пришлось около 69 % всех случаев кражи денег с карт. В 2018 г. эта цифра доходила до 97 %, т. е. мошенники придумывают все новые способы опустошения кошельков россиян. В 2021 году их доля составила 56,2%, а в 2022-м — 52,5</a:t>
            </a:r>
            <a:r>
              <a:rPr lang="ru-RU" dirty="0" smtClean="0"/>
              <a:t>%.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120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2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первом квартале 2022 года россияне перевели деньги мошенникам </a:t>
            </a:r>
            <a:r>
              <a:rPr lang="ru-RU" b="1" dirty="0"/>
              <a:t>258 097 </a:t>
            </a:r>
            <a:r>
              <a:rPr lang="ru-RU" dirty="0"/>
              <a:t>раз, что на 8,5% больше, чем за аналогичный период прошлого года, следует из данных Центробанка.</a:t>
            </a:r>
          </a:p>
          <a:p>
            <a:r>
              <a:rPr lang="ru-RU" dirty="0"/>
              <a:t>С января по март 2021 года мошенники обманули россиян </a:t>
            </a:r>
            <a:r>
              <a:rPr lang="ru-RU" b="1" dirty="0"/>
              <a:t>237 737 </a:t>
            </a:r>
            <a:r>
              <a:rPr lang="ru-RU" dirty="0"/>
              <a:t>раз.</a:t>
            </a:r>
          </a:p>
          <a:p>
            <a:r>
              <a:rPr lang="ru-RU" dirty="0" smtClean="0"/>
              <a:t>Также </a:t>
            </a:r>
            <a:r>
              <a:rPr lang="ru-RU" dirty="0"/>
              <a:t>увеличилась общая сумма средств, которую злоумышленники смогли похитить у населения. За первый квартал прошлого года россияне отдали мошенникам </a:t>
            </a:r>
            <a:r>
              <a:rPr lang="ru-RU" b="1" dirty="0"/>
              <a:t>2,8</a:t>
            </a:r>
            <a:r>
              <a:rPr lang="ru-RU" dirty="0"/>
              <a:t> млрд руб., а за три первых месяца текущего года — почти </a:t>
            </a:r>
            <a:r>
              <a:rPr lang="ru-RU" b="1" dirty="0"/>
              <a:t>3,3</a:t>
            </a:r>
            <a:r>
              <a:rPr lang="ru-RU" dirty="0"/>
              <a:t> млрд. Из всех украденных средств банки смогли вернуть только 6,2%, что меньше, чем годом </a:t>
            </a:r>
            <a:r>
              <a:rPr lang="ru-RU" dirty="0" smtClean="0"/>
              <a:t>ранее.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735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2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Злоумышленники предлагают якобы компенсационные выплаты от государства жертвам мошенничества. Способы связи самые разные — от звонков и СМС до писем по электронной почте и сообщений в мессенджерах. Человек переходит по ссылке, где ему предлагают заполнить форму — ввести личные и банковские данные, с помощью которых потом мошенники снова могут похитить деньги.</a:t>
            </a:r>
          </a:p>
          <a:p>
            <a:r>
              <a:rPr lang="ru-RU" dirty="0" smtClean="0"/>
              <a:t>В </a:t>
            </a:r>
            <a:r>
              <a:rPr lang="ru-RU" dirty="0"/>
              <a:t>Банке России отмечают, что кредитные учреждения безоговорочно возвращают похищенные суммы лишь в том случае, если деньги переводились или снимались </a:t>
            </a:r>
            <a:r>
              <a:rPr lang="ru-RU" u="sng" dirty="0"/>
              <a:t>против воли клиента</a:t>
            </a:r>
            <a:r>
              <a:rPr lang="ru-RU" dirty="0"/>
              <a:t>, а тот, в свою очередь, </a:t>
            </a:r>
            <a:r>
              <a:rPr lang="ru-RU" u="sng" dirty="0"/>
              <a:t>не передавал третьим лицам свои данные</a:t>
            </a:r>
            <a:r>
              <a:rPr lang="ru-RU" dirty="0"/>
              <a:t>. Государство не компенсирует утерянные личные сбережения граждан. Регулятор рекомендует незамедлительно обращаться в банк и заблокировать карту, а если деньги уже похищены, нужно обращаться в полицию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581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2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Мошенники часто представляются сотрудниками Центрального банка или специалистами государственных органов, после чего в расплывчатых формулировках сообщают о </a:t>
            </a:r>
            <a:r>
              <a:rPr lang="ru-RU" b="1" dirty="0"/>
              <a:t>какой-либо угрозе, заставляя</a:t>
            </a:r>
            <a:r>
              <a:rPr lang="ru-RU" dirty="0"/>
              <a:t> людей из страха </a:t>
            </a:r>
            <a:r>
              <a:rPr lang="ru-RU" b="1" dirty="0"/>
              <a:t>действовать, не задумываясь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Летом </a:t>
            </a:r>
            <a:r>
              <a:rPr lang="ru-RU" dirty="0" smtClean="0"/>
              <a:t>2022 </a:t>
            </a:r>
            <a:r>
              <a:rPr lang="ru-RU" dirty="0"/>
              <a:t>года банки зафиксировали новую легенду. Потенциальным жертвам мошенники предлагают «застраховать» средства, которые якобы хранятся у собеседника на «едином межбанковском счете в ЦБ». Как сообщили в ВТБ, с каждым клиентом работают несколько злоумышленников. Сначала они от лица полицейских обзванивают потенциальных жертв, сообщают о «заявлении от Центрального банка» и о том, что персональные данные человека скомпрометировали. Мошенники уточняют, что списания производились не со счета конкретного банка, а по некоему единому </a:t>
            </a:r>
            <a:r>
              <a:rPr lang="ru-RU" dirty="0" err="1"/>
              <a:t>внутрибанковскому</a:t>
            </a:r>
            <a:r>
              <a:rPr lang="ru-RU" dirty="0"/>
              <a:t> счету. Доступ к нему, по легенде, есть у сотрудников банков, которых и подозревают в мошенничестве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327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Далее </a:t>
            </a:r>
            <a:r>
              <a:rPr lang="ru-RU" dirty="0"/>
              <a:t>с потенциальной жертвой общается «сотрудник департамента безопасности ЦБ», который уточняет, в каком банке обслуживается клиент, какими продуктами он пользуется, проверяет остатки на счетах и даже размер зарплаты. После этого человеку предлагают застраховать общую сумму на едином счете, которая позволит вернуть все деньги в случае успешного хищения денежных средств мошенниками. Для этого они убеждают клиента перевести все свои деньги на «безопасный счет».</a:t>
            </a:r>
          </a:p>
          <a:p>
            <a:endParaRPr lang="ru-RU" dirty="0"/>
          </a:p>
          <a:p>
            <a:r>
              <a:rPr lang="ru-RU" dirty="0"/>
              <a:t>Первое, что нужно запомнить: </a:t>
            </a:r>
            <a:r>
              <a:rPr lang="ru-RU" u="sng" dirty="0"/>
              <a:t>Центральный банк не работает с физическими лицами, </a:t>
            </a:r>
            <a:r>
              <a:rPr lang="ru-RU" dirty="0"/>
              <a:t>поэтому никаких услуг по страхованию или открытию счетов граждан ЦБ не оказывает. Второе: мошенники </a:t>
            </a:r>
            <a:r>
              <a:rPr lang="ru-RU" u="sng" dirty="0"/>
              <a:t>всегда требуют действовать «здесь и сейчас», </a:t>
            </a:r>
            <a:r>
              <a:rPr lang="ru-RU" dirty="0"/>
              <a:t>поэтому лучше всегда самостоятельно перепроверить информацию. Например, позвонить напрямую в отдел полиции, где якобы работает звонивший «полицейский», или уточнить по телефону горячей линии Банка России — 8-800-300-3000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083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2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Из новых легенд мошенников можно отметить звонок от представителя социального фонда.</a:t>
            </a:r>
          </a:p>
          <a:p>
            <a:r>
              <a:rPr lang="ru-RU" dirty="0" smtClean="0"/>
              <a:t>Звонит якобы работник социального фонда, называет многие персональные данные человека, рассказывает о том, что у человека нашлись неучтенные годы или месяцы стажа, для уточнения всех вопросов, предлагают посетить отделение социального фонда, в процессе беседы выясняется, что запись (очередь и т.д.) надо подтвердить путем введения кода из смс. На самом деле человеку приходит смс от </a:t>
            </a:r>
            <a:r>
              <a:rPr lang="ru-RU" dirty="0" err="1" smtClean="0"/>
              <a:t>госуслуг</a:t>
            </a:r>
            <a:r>
              <a:rPr lang="ru-RU" dirty="0" smtClean="0"/>
              <a:t> с кодом доступа, и если человек невнимателен, он не обратит внимания от кого смс, и назовет код.</a:t>
            </a:r>
            <a:r>
              <a:rPr lang="ru-RU" dirty="0"/>
              <a:t> </a:t>
            </a:r>
            <a:r>
              <a:rPr lang="ru-RU" dirty="0" smtClean="0"/>
              <a:t>Особенность таких звонков, что звонящий не торопит клиента, не угрожает ему.</a:t>
            </a:r>
          </a:p>
          <a:p>
            <a:r>
              <a:rPr lang="ru-RU" dirty="0" smtClean="0"/>
              <a:t>Похожая схема с некими письмами, которые якобы пришли в </a:t>
            </a:r>
            <a:r>
              <a:rPr lang="ru-RU" dirty="0" err="1" smtClean="0"/>
              <a:t>мфц</a:t>
            </a:r>
            <a:r>
              <a:rPr lang="ru-RU" dirty="0" smtClean="0"/>
              <a:t> на имя клиента и якобы сотрудник </a:t>
            </a:r>
            <a:r>
              <a:rPr lang="ru-RU" dirty="0" err="1" smtClean="0"/>
              <a:t>мфц</a:t>
            </a:r>
            <a:r>
              <a:rPr lang="ru-RU" dirty="0" smtClean="0"/>
              <a:t> может сейчас вам эти письма переслать, только нужен код из смс.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593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2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социальных сетях типа Телеграмма, пользователям приходят в личные сообщения письма в которых мошенники начинают расспрашивать про каналы, участником которых является человек. </a:t>
            </a:r>
            <a:r>
              <a:rPr lang="ru-RU" dirty="0" smtClean="0"/>
              <a:t>Если человек вступает в переписку, в дальнейшем ему предлагаются действия которые можно классифицировать как вступление в финансовую пирамиду. Либо перейти по какой-либо ссылке.</a:t>
            </a:r>
          </a:p>
          <a:p>
            <a:r>
              <a:rPr lang="ru-RU" dirty="0" smtClean="0"/>
              <a:t>Задача мошенника в этом случае втереться в доверие к человеку и выведать максимум личных данных, которые в дальнейшем позволят точнее отыскивать жертв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3916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Противодействие мошенникам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2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Не брать трубку телефона, если звонят с незнакомого номера</a:t>
            </a:r>
            <a:endParaRPr lang="ru-RU" dirty="0"/>
          </a:p>
          <a:p>
            <a:r>
              <a:rPr lang="ru-RU" dirty="0" smtClean="0"/>
              <a:t>Взяли трубку, если поняли, что с вами говорят мошенники – сразу кладите трубку. Не давайте им дополнительных данных о себе. </a:t>
            </a:r>
          </a:p>
          <a:p>
            <a:r>
              <a:rPr lang="ru-RU" dirty="0" smtClean="0"/>
              <a:t>Если случилось перевести деньги мошенникам – обращайтесь в полицию.</a:t>
            </a:r>
          </a:p>
          <a:p>
            <a:endParaRPr lang="ru-RU" dirty="0"/>
          </a:p>
          <a:p>
            <a:r>
              <a:rPr lang="ru-RU" dirty="0" smtClean="0"/>
              <a:t>Важно. Дети, подростки в группе риска. Они не должны обладать доступом к картам родителей, к телефонам с банковскими приложениями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4087567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Сайт банка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1750" t="31060" r="1876" b="22274"/>
          <a:stretch/>
        </p:blipFill>
        <p:spPr>
          <a:xfrm>
            <a:off x="545096" y="1916832"/>
            <a:ext cx="8141704" cy="23042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9592" y="4365105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Отчет Банка России </a:t>
            </a:r>
            <a:r>
              <a:rPr lang="ru-RU" dirty="0"/>
              <a:t>«Обзор отчетности об инцидентах информационной безопасности при переводе денежных средств»</a:t>
            </a:r>
          </a:p>
        </p:txBody>
      </p:sp>
    </p:spTree>
    <p:extLst>
      <p:ext uri="{BB962C8B-B14F-4D97-AF65-F5344CB8AC3E}">
        <p14:creationId xmlns:p14="http://schemas.microsoft.com/office/powerpoint/2010/main" val="4137901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Уловки банков (</a:t>
            </a:r>
            <a:r>
              <a:rPr lang="ru-RU" dirty="0" err="1" smtClean="0"/>
              <a:t>мисселинг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https://cbr.ru/press/event/?</a:t>
            </a:r>
            <a:r>
              <a:rPr lang="en-US" dirty="0" smtClean="0">
                <a:hlinkClick r:id="rId2"/>
              </a:rPr>
              <a:t>id=9467</a:t>
            </a:r>
            <a:endParaRPr lang="ru-RU" dirty="0" smtClean="0"/>
          </a:p>
          <a:p>
            <a:r>
              <a:rPr lang="ru-RU" dirty="0"/>
              <a:t>Банк России выявил практики предложения ИСЖ и НСЖ в банковских офисах под видом вкладов с повышенной доходностью. При этом нередко граждан не информируют об особенностях и рисках таких продуктов, их отличии от вкладов.</a:t>
            </a:r>
          </a:p>
        </p:txBody>
      </p:sp>
    </p:spTree>
    <p:extLst>
      <p:ext uri="{BB962C8B-B14F-4D97-AF65-F5344CB8AC3E}">
        <p14:creationId xmlns:p14="http://schemas.microsoft.com/office/powerpoint/2010/main" val="2673099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Банкротство физических лиц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Законное списание долгов через суд</a:t>
            </a:r>
          </a:p>
          <a:p>
            <a:r>
              <a:rPr lang="ru-RU" dirty="0" smtClean="0"/>
              <a:t>Если долг меньше 500 </a:t>
            </a:r>
            <a:r>
              <a:rPr lang="ru-RU" dirty="0" err="1" smtClean="0"/>
              <a:t>т.р</a:t>
            </a:r>
            <a:r>
              <a:rPr lang="ru-RU" dirty="0" smtClean="0"/>
              <a:t>. – человек может воспользоваться процедурой банкротства</a:t>
            </a:r>
          </a:p>
          <a:p>
            <a:r>
              <a:rPr lang="ru-RU" dirty="0" smtClean="0"/>
              <a:t>Если долг больше 500 </a:t>
            </a:r>
            <a:r>
              <a:rPr lang="ru-RU" dirty="0" err="1" smtClean="0"/>
              <a:t>т.р</a:t>
            </a:r>
            <a:r>
              <a:rPr lang="ru-RU" dirty="0" smtClean="0"/>
              <a:t>. – обязан</a:t>
            </a:r>
          </a:p>
          <a:p>
            <a:pPr algn="ctr"/>
            <a:r>
              <a:rPr lang="ru-RU" dirty="0" smtClean="0"/>
              <a:t>Стоимость процедуры банкротства 40+70 </a:t>
            </a:r>
            <a:r>
              <a:rPr lang="ru-RU" dirty="0" err="1" smtClean="0"/>
              <a:t>т.р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Через арбитражный суд (финансовый управляющий)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 smtClean="0"/>
              <a:t>Суд пересматривает условия погашения долга (если позволяют доходы)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 smtClean="0"/>
              <a:t>Продажа имущества (объем конкурсной массы определяется финансовым управляющим) единственное жилье исключается из конкурсной массы. Имущество супруга также попадает в конкурсную массу.</a:t>
            </a:r>
          </a:p>
          <a:p>
            <a:r>
              <a:rPr lang="ru-RU" dirty="0" smtClean="0"/>
              <a:t>Через МФЦ</a:t>
            </a:r>
          </a:p>
        </p:txBody>
      </p:sp>
    </p:spTree>
    <p:extLst>
      <p:ext uri="{BB962C8B-B14F-4D97-AF65-F5344CB8AC3E}">
        <p14:creationId xmlns:p14="http://schemas.microsoft.com/office/powerpoint/2010/main" val="14155006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Подводные камни процедуры банкротства физических лиц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2872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Процедура банкротства не обязательно завершается списанием долгом (если действия должника признают недобросовестными); либо может быть применена реструктуризация</a:t>
            </a:r>
          </a:p>
          <a:p>
            <a:r>
              <a:rPr lang="ru-RU" dirty="0" smtClean="0"/>
              <a:t>Все сделки в течение трех лет, до момента процедуры банкротства, могут быть оспорены и оспариваемое имущество включается в конкурсную массу (человек купивший автомобиль у банкрота, становится кредитором третьей очереди)</a:t>
            </a:r>
          </a:p>
          <a:p>
            <a:r>
              <a:rPr lang="ru-RU" dirty="0" smtClean="0"/>
              <a:t>В течении 5 лет после банкротства, при обращении за кредитом нужно указывать этот факт</a:t>
            </a:r>
          </a:p>
          <a:p>
            <a:r>
              <a:rPr lang="ru-RU" dirty="0" smtClean="0"/>
              <a:t>В течении 5 лет нельзя повторно объявить себя банкротом</a:t>
            </a:r>
          </a:p>
          <a:p>
            <a:r>
              <a:rPr lang="ru-RU" dirty="0" smtClean="0"/>
              <a:t>В период процедуры банкротства блокируются счета (находятся под управлением финансового управляющего). Весь доход выше прожиточного минимума попадает в конкурсную массу.</a:t>
            </a:r>
          </a:p>
          <a:p>
            <a:r>
              <a:rPr lang="ru-RU" dirty="0" smtClean="0"/>
              <a:t>Ограничения на занятие руководящих должностей в компаниях от 3 до 10 лет</a:t>
            </a:r>
          </a:p>
          <a:p>
            <a:endParaRPr lang="ru-RU" dirty="0"/>
          </a:p>
          <a:p>
            <a:r>
              <a:rPr lang="ru-RU" dirty="0" smtClean="0"/>
              <a:t>Конкурсная масса – все активы гражданина, которыми можно расплатиться с кредиторами (официальные доходы пока длится процедура банкротства, недвижимость, предметы роскоши, активы стоимостью свыше 300 </a:t>
            </a:r>
            <a:r>
              <a:rPr lang="ru-RU" dirty="0" err="1" smtClean="0"/>
              <a:t>т.р</a:t>
            </a:r>
            <a:r>
              <a:rPr lang="ru-RU" dirty="0" smtClean="0"/>
              <a:t>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93589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У меня всё!)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95616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880</TotalTime>
  <Words>3055</Words>
  <Application>Microsoft Office PowerPoint</Application>
  <PresentationFormat>Экран (4:3)</PresentationFormat>
  <Paragraphs>169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7" baseType="lpstr">
      <vt:lpstr>Arial</vt:lpstr>
      <vt:lpstr>Book Antiqua</vt:lpstr>
      <vt:lpstr>Century Gothic</vt:lpstr>
      <vt:lpstr>Аптека</vt:lpstr>
      <vt:lpstr>Личные финансы.</vt:lpstr>
      <vt:lpstr>Финансовое мошенничество</vt:lpstr>
      <vt:lpstr>Финансовое мошенничество</vt:lpstr>
      <vt:lpstr>пирамиды</vt:lpstr>
      <vt:lpstr>Виды пирамид</vt:lpstr>
      <vt:lpstr>Схемы с пластиковыми картами при помощи банкоматов</vt:lpstr>
      <vt:lpstr>Схемы получения cvv-кодов</vt:lpstr>
      <vt:lpstr>Кибер мошенничество</vt:lpstr>
      <vt:lpstr>Обман при расчетно-кассовом обслуживании</vt:lpstr>
      <vt:lpstr>телефонные мошенники</vt:lpstr>
      <vt:lpstr>Банк россии</vt:lpstr>
      <vt:lpstr>Банк россии</vt:lpstr>
      <vt:lpstr>Банк россии</vt:lpstr>
      <vt:lpstr>Банк россии</vt:lpstr>
      <vt:lpstr>Банк россии</vt:lpstr>
      <vt:lpstr>Банк россии</vt:lpstr>
      <vt:lpstr>Банк россии</vt:lpstr>
      <vt:lpstr>Банк россии</vt:lpstr>
      <vt:lpstr>Т-Банк</vt:lpstr>
      <vt:lpstr>Банк россии</vt:lpstr>
      <vt:lpstr>Банк россии</vt:lpstr>
      <vt:lpstr>Банк россии</vt:lpstr>
      <vt:lpstr>Банк россии</vt:lpstr>
      <vt:lpstr>Банк россии</vt:lpstr>
      <vt:lpstr>Банк россии</vt:lpstr>
      <vt:lpstr>Банк россии</vt:lpstr>
      <vt:lpstr>Банк россии</vt:lpstr>
      <vt:lpstr>Противодействие мошенникам</vt:lpstr>
      <vt:lpstr>Сайт банка россии</vt:lpstr>
      <vt:lpstr>Уловки банков (мисселинг)</vt:lpstr>
      <vt:lpstr>Банкротство физических лиц</vt:lpstr>
      <vt:lpstr>Подводные камни процедуры банкротства физических лиц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Финансовая система РФ.</dc:title>
  <dc:creator>Alex</dc:creator>
  <cp:lastModifiedBy>Tatyana</cp:lastModifiedBy>
  <cp:revision>47</cp:revision>
  <dcterms:created xsi:type="dcterms:W3CDTF">2020-10-06T00:41:49Z</dcterms:created>
  <dcterms:modified xsi:type="dcterms:W3CDTF">2025-01-19T03:58:24Z</dcterms:modified>
</cp:coreProperties>
</file>