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ppt/tags/tag29.xml" ContentType="application/vnd.openxmlformats-officedocument.presentationml.tags+xml"/>
  <Override PartName="/ppt/notesSlides/notesSlide29.xml" ContentType="application/vnd.openxmlformats-officedocument.presentationml.notesSlide+xml"/>
  <Override PartName="/ppt/tags/tag30.xml" ContentType="application/vnd.openxmlformats-officedocument.presentationml.tags+xml"/>
  <Override PartName="/ppt/notesSlides/notesSlide30.xml" ContentType="application/vnd.openxmlformats-officedocument.presentationml.notesSlide+xml"/>
  <Override PartName="/ppt/tags/tag31.xml" ContentType="application/vnd.openxmlformats-officedocument.presentationml.tags+xml"/>
  <Override PartName="/ppt/notesSlides/notesSlide31.xml" ContentType="application/vnd.openxmlformats-officedocument.presentationml.notesSlide+xml"/>
  <Override PartName="/ppt/tags/tag32.xml" ContentType="application/vnd.openxmlformats-officedocument.presentationml.tags+xml"/>
  <Override PartName="/ppt/notesSlides/notesSlide32.xml" ContentType="application/vnd.openxmlformats-officedocument.presentationml.notesSlide+xml"/>
  <Override PartName="/ppt/tags/tag33.xml" ContentType="application/vnd.openxmlformats-officedocument.presentationml.tags+xml"/>
  <Override PartName="/ppt/notesSlides/notesSlide33.xml" ContentType="application/vnd.openxmlformats-officedocument.presentationml.notesSlide+xml"/>
  <Override PartName="/ppt/tags/tag34.xml" ContentType="application/vnd.openxmlformats-officedocument.presentationml.tags+xml"/>
  <Override PartName="/ppt/notesSlides/notesSlide34.xml" ContentType="application/vnd.openxmlformats-officedocument.presentationml.notesSlide+xml"/>
  <Override PartName="/ppt/tags/tag35.xml" ContentType="application/vnd.openxmlformats-officedocument.presentationml.tags+xml"/>
  <Override PartName="/ppt/notesSlides/notesSlide35.xml" ContentType="application/vnd.openxmlformats-officedocument.presentationml.notesSlide+xml"/>
  <Override PartName="/ppt/tags/tag36.xml" ContentType="application/vnd.openxmlformats-officedocument.presentationml.tags+xml"/>
  <Override PartName="/ppt/notesSlides/notesSlide36.xml" ContentType="application/vnd.openxmlformats-officedocument.presentationml.notesSlide+xml"/>
  <Override PartName="/ppt/tags/tag37.xml" ContentType="application/vnd.openxmlformats-officedocument.presentationml.tags+xml"/>
  <Override PartName="/ppt/notesSlides/notesSlide37.xml" ContentType="application/vnd.openxmlformats-officedocument.presentationml.notesSlide+xml"/>
  <Override PartName="/ppt/tags/tag38.xml" ContentType="application/vnd.openxmlformats-officedocument.presentationml.tags+xml"/>
  <Override PartName="/ppt/notesSlides/notesSlide38.xml" ContentType="application/vnd.openxmlformats-officedocument.presentationml.notesSlide+xml"/>
  <Override PartName="/ppt/tags/tag39.xml" ContentType="application/vnd.openxmlformats-officedocument.presentationml.tags+xml"/>
  <Override PartName="/ppt/notesSlides/notesSlide39.xml" ContentType="application/vnd.openxmlformats-officedocument.presentationml.notesSlide+xml"/>
  <Override PartName="/ppt/tags/tag40.xml" ContentType="application/vnd.openxmlformats-officedocument.presentationml.tags+xml"/>
  <Override PartName="/ppt/notesSlides/notesSlide40.xml" ContentType="application/vnd.openxmlformats-officedocument.presentationml.notesSlide+xml"/>
  <Override PartName="/ppt/tags/tag41.xml" ContentType="application/vnd.openxmlformats-officedocument.presentationml.tags+xml"/>
  <Override PartName="/ppt/notesSlides/notesSlide41.xml" ContentType="application/vnd.openxmlformats-officedocument.presentationml.notesSlide+xml"/>
  <Override PartName="/ppt/tags/tag42.xml" ContentType="application/vnd.openxmlformats-officedocument.presentationml.tags+xml"/>
  <Override PartName="/ppt/notesSlides/notesSlide42.xml" ContentType="application/vnd.openxmlformats-officedocument.presentationml.notesSlide+xml"/>
  <Override PartName="/ppt/tags/tag43.xml" ContentType="application/vnd.openxmlformats-officedocument.presentationml.tags+xml"/>
  <Override PartName="/ppt/notesSlides/notesSlide43.xml" ContentType="application/vnd.openxmlformats-officedocument.presentationml.notesSlide+xml"/>
  <Override PartName="/ppt/tags/tag44.xml" ContentType="application/vnd.openxmlformats-officedocument.presentationml.tags+xml"/>
  <Override PartName="/ppt/notesSlides/notesSlide44.xml" ContentType="application/vnd.openxmlformats-officedocument.presentationml.notesSlide+xml"/>
  <Override PartName="/ppt/tags/tag45.xml" ContentType="application/vnd.openxmlformats-officedocument.presentationml.tags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8"/>
  </p:notesMasterIdLst>
  <p:sldIdLst>
    <p:sldId id="257" r:id="rId2"/>
    <p:sldId id="273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274" r:id="rId33"/>
    <p:sldId id="259" r:id="rId34"/>
    <p:sldId id="260" r:id="rId35"/>
    <p:sldId id="261" r:id="rId36"/>
    <p:sldId id="262" r:id="rId37"/>
    <p:sldId id="263" r:id="rId38"/>
    <p:sldId id="264" r:id="rId39"/>
    <p:sldId id="265" r:id="rId40"/>
    <p:sldId id="266" r:id="rId41"/>
    <p:sldId id="267" r:id="rId42"/>
    <p:sldId id="268" r:id="rId43"/>
    <p:sldId id="269" r:id="rId44"/>
    <p:sldId id="270" r:id="rId45"/>
    <p:sldId id="271" r:id="rId46"/>
    <p:sldId id="272" r:id="rId47"/>
  </p:sldIdLst>
  <p:sldSz cx="9144000" cy="6858000" type="screen4x3"/>
  <p:notesSz cx="6858000" cy="9144000"/>
  <p:custDataLst>
    <p:tags r:id="rId4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71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361BC-45D3-43BB-9649-2C9D8D406008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EF52D-99F7-4E42-9F8B-7446BE3AB9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873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849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523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843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078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881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846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094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310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345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909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0787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952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2472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6666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2597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525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6536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7307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1104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8356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1549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9907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3198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2529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620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7322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353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7337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4528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0759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0872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6794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5380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2595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1779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1336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99535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1555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5824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544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6626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32391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5120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5163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657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BD96D0-E3EE-4EE7-A2AD-D9553AFADB5E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2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2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2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2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2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2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2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4" Type="http://schemas.openxmlformats.org/officeDocument/2006/relationships/image" Target="../media/image2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2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image" Target="../media/image2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2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2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2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8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800" dirty="0" smtClean="0">
                <a:solidFill>
                  <a:schemeClr val="bg1"/>
                </a:solidFill>
              </a:rPr>
              <a:t>федерации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chemeClr val="bg1"/>
                </a:solidFill>
              </a:rPr>
              <a:t> 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8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«Метрология, стандартизация и сертификация»</a:t>
            </a: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100" b="1" dirty="0" smtClean="0">
                <a:solidFill>
                  <a:schemeClr val="bg1"/>
                </a:solidFill>
              </a:rPr>
              <a:t>Тема «СТАНДАРТИЗАЦИЯ»</a:t>
            </a:r>
            <a:endParaRPr lang="ru-RU" sz="4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Преподаватели: </a:t>
            </a: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Левашов Ю.А.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2013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6583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85270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Содержание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6.1 Сущность стандартизации</a:t>
            </a:r>
          </a:p>
          <a:p>
            <a:pPr marL="0" indent="0">
              <a:buNone/>
            </a:pPr>
            <a:r>
              <a:rPr lang="ru-RU" dirty="0" smtClean="0"/>
              <a:t>6.2 </a:t>
            </a:r>
            <a:r>
              <a:rPr lang="ru-RU" sz="2800" dirty="0"/>
              <a:t>Международная и межгосударственная </a:t>
            </a:r>
            <a:r>
              <a:rPr lang="ru-RU" sz="2800" dirty="0" smtClean="0"/>
              <a:t>стандартизация</a:t>
            </a:r>
          </a:p>
          <a:p>
            <a:pPr marL="0" indent="0">
              <a:buNone/>
            </a:pPr>
            <a:r>
              <a:rPr lang="ru-RU" sz="2800" dirty="0" smtClean="0"/>
              <a:t>6.3 </a:t>
            </a:r>
            <a:r>
              <a:rPr lang="ru-RU" sz="2800" dirty="0"/>
              <a:t>Методы </a:t>
            </a:r>
            <a:r>
              <a:rPr lang="ru-RU" sz="2800" dirty="0" smtClean="0"/>
              <a:t>стандартизации</a:t>
            </a:r>
          </a:p>
          <a:p>
            <a:pPr marL="0" indent="0">
              <a:buNone/>
            </a:pPr>
            <a:r>
              <a:rPr lang="ru-RU" sz="2800" dirty="0" smtClean="0"/>
              <a:t>Контрольные вопросы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392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6.Стандартизация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6.1 Сущность стандартизации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5805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Стандартизация</a:t>
            </a:r>
            <a:r>
              <a:rPr lang="ru-RU" sz="2400" dirty="0" smtClean="0"/>
              <a:t> </a:t>
            </a:r>
            <a:r>
              <a:rPr lang="ru-RU" sz="2400" dirty="0"/>
              <a:t>— деятельность по установлению правил и характеристик в целях их добровольного многократного использования, направленная на достижение упорядоченности в сферах производства и обращения продукции и повышение конкурентоспособности продукции, работ или услуг.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944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Предметом стандартизации</a:t>
            </a:r>
            <a:r>
              <a:rPr lang="ru-RU" sz="2400" dirty="0"/>
              <a:t> является процесс упорядочения любой деятельности на основе решения повторяющихся задач с различными вариантами исполнения. Упорядочение связано с приведением знаний и объектов в систему, начинается с накопления определенной информации и продолжается до замены данной системы новой, более общей или более строгой.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02562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Объект стандартизации </a:t>
            </a:r>
            <a:r>
              <a:rPr lang="ru-RU" sz="2400" dirty="0"/>
              <a:t>— продукция, работа, процесс, услуги, подлежащие или подвергшиеся стандартизации. Стандартизации может подлежать либо объект в целом, либо его отдельные составляющие (характеристики). Основным признаком объекта, на который следует разрабатывать нормативные документы по стандартизации, является перспективность его многократного применения.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4244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Область стандартизации </a:t>
            </a:r>
            <a:r>
              <a:rPr lang="ru-RU" sz="2400" dirty="0"/>
              <a:t>— совокупность взаимосвязанных объектов стандартизации. Например, микроэлектроника является областью стандартизации, а объектами стандартизации в этой области могут быть типы микросхем, чипов, технологические процессы и т. д.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2904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Стандартизация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осуществляется в целях</a:t>
            </a:r>
            <a:r>
              <a:rPr lang="ru-RU" sz="2400" dirty="0"/>
              <a:t>: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повышения </a:t>
            </a:r>
            <a:r>
              <a:rPr lang="ru-RU" sz="2400" dirty="0">
                <a:solidFill>
                  <a:srgbClr val="C00000"/>
                </a:solidFill>
              </a:rPr>
              <a:t>уровня безопасности жизни или здоровья граждан</a:t>
            </a:r>
            <a:r>
              <a:rPr lang="ru-RU" sz="2400" dirty="0"/>
              <a:t>, имущества физических или юридических лиц, государственного или муниципального имущества, экологической безопасности, безопасности жизни или здоровья животных и </a:t>
            </a:r>
            <a:r>
              <a:rPr lang="ru-RU" sz="2400" dirty="0" smtClean="0"/>
              <a:t>растений;</a:t>
            </a:r>
            <a:endParaRPr lang="ru-RU" sz="2400" dirty="0"/>
          </a:p>
          <a:p>
            <a:r>
              <a:rPr lang="ru-RU" sz="2400" dirty="0" smtClean="0">
                <a:solidFill>
                  <a:srgbClr val="C00000"/>
                </a:solidFill>
              </a:rPr>
              <a:t>повышения </a:t>
            </a:r>
            <a:r>
              <a:rPr lang="ru-RU" sz="2400" dirty="0">
                <a:solidFill>
                  <a:srgbClr val="C00000"/>
                </a:solidFill>
              </a:rPr>
              <a:t>уровня безопасности объектов </a:t>
            </a:r>
            <a:r>
              <a:rPr lang="ru-RU" sz="2400" dirty="0"/>
              <a:t>с учетом риска возникновения чрезвычайных ситуаций природного и техногенного характера;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5486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обеспечения </a:t>
            </a:r>
            <a:r>
              <a:rPr lang="ru-RU" sz="2400" dirty="0">
                <a:solidFill>
                  <a:srgbClr val="C00000"/>
                </a:solidFill>
              </a:rPr>
              <a:t>научно-технического прогресса</a:t>
            </a:r>
            <a:r>
              <a:rPr lang="ru-RU" sz="2400" dirty="0"/>
              <a:t>;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повышения </a:t>
            </a:r>
            <a:r>
              <a:rPr lang="ru-RU" sz="2400" dirty="0">
                <a:solidFill>
                  <a:srgbClr val="C00000"/>
                </a:solidFill>
              </a:rPr>
              <a:t>конкурентоспособности </a:t>
            </a:r>
            <a:r>
              <a:rPr lang="ru-RU" sz="2400" dirty="0"/>
              <a:t>продукции, работ и услуг;</a:t>
            </a:r>
          </a:p>
          <a:p>
            <a:r>
              <a:rPr lang="ru-RU" sz="2400" dirty="0"/>
              <a:t> </a:t>
            </a:r>
            <a:r>
              <a:rPr lang="ru-RU" sz="2400" dirty="0">
                <a:solidFill>
                  <a:srgbClr val="C00000"/>
                </a:solidFill>
              </a:rPr>
              <a:t>рационального использования ресурсов</a:t>
            </a:r>
            <a:r>
              <a:rPr lang="ru-RU" sz="2400" dirty="0"/>
              <a:t>;</a:t>
            </a:r>
          </a:p>
          <a:p>
            <a:r>
              <a:rPr lang="ru-RU" sz="2400" dirty="0"/>
              <a:t> </a:t>
            </a:r>
            <a:r>
              <a:rPr lang="ru-RU" sz="2400" dirty="0">
                <a:solidFill>
                  <a:srgbClr val="C00000"/>
                </a:solidFill>
              </a:rPr>
              <a:t>технической и информационной совместимости</a:t>
            </a:r>
            <a:r>
              <a:rPr lang="ru-RU" sz="2400" dirty="0"/>
              <a:t>;</a:t>
            </a:r>
          </a:p>
          <a:p>
            <a:r>
              <a:rPr lang="ru-RU" sz="2400" dirty="0"/>
              <a:t> </a:t>
            </a:r>
            <a:r>
              <a:rPr lang="ru-RU" sz="2400" dirty="0">
                <a:solidFill>
                  <a:srgbClr val="C00000"/>
                </a:solidFill>
              </a:rPr>
              <a:t>сопоставимости результатов исследований </a:t>
            </a:r>
            <a:r>
              <a:rPr lang="ru-RU" sz="2400" dirty="0"/>
              <a:t>(испытаний) и измерений, технических и экономико-статистических данных;</a:t>
            </a:r>
          </a:p>
          <a:p>
            <a:r>
              <a:rPr lang="ru-RU" sz="2400" dirty="0"/>
              <a:t> </a:t>
            </a:r>
            <a:r>
              <a:rPr lang="ru-RU" sz="2400" dirty="0">
                <a:solidFill>
                  <a:srgbClr val="C00000"/>
                </a:solidFill>
              </a:rPr>
              <a:t>взаимозаменяемости продукции</a:t>
            </a:r>
            <a:r>
              <a:rPr lang="ru-RU" sz="2400" dirty="0"/>
              <a:t>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6244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Стандартизация осуществляется в соответствии с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принципами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добровольного применения стандартов;</a:t>
            </a:r>
          </a:p>
          <a:p>
            <a:r>
              <a:rPr lang="ru-RU" dirty="0" smtClean="0"/>
              <a:t>максимального </a:t>
            </a:r>
            <a:r>
              <a:rPr lang="ru-RU" dirty="0"/>
              <a:t>учета при разработке стандартов законных интересов заинтересованных лиц;</a:t>
            </a:r>
          </a:p>
          <a:p>
            <a:r>
              <a:rPr lang="ru-RU" dirty="0" smtClean="0"/>
              <a:t>применения </a:t>
            </a:r>
            <a:r>
              <a:rPr lang="ru-RU" dirty="0"/>
              <a:t>международного стандарта как основы разработки национального стандарта, </a:t>
            </a:r>
          </a:p>
          <a:p>
            <a:r>
              <a:rPr lang="ru-RU" dirty="0"/>
              <a:t>недопустимости установления таких стандартов, которые противоречат техническим регламентам;</a:t>
            </a:r>
          </a:p>
          <a:p>
            <a:r>
              <a:rPr lang="ru-RU" dirty="0" smtClean="0"/>
              <a:t>обеспечения </a:t>
            </a:r>
            <a:r>
              <a:rPr lang="ru-RU" dirty="0"/>
              <a:t>условий для единообразного применения стандартов.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7627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Документы в области </a:t>
            </a:r>
            <a:r>
              <a:rPr lang="ru-RU" b="1" dirty="0" smtClean="0"/>
              <a:t>стандартизации.</a:t>
            </a:r>
            <a:endParaRPr lang="ru-RU" b="1" dirty="0"/>
          </a:p>
          <a:p>
            <a:pPr marL="0" indent="0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документам в области стандартизации, используемым на территории Российской Федерации, относятся</a:t>
            </a:r>
            <a:r>
              <a:rPr lang="ru-RU" dirty="0"/>
              <a:t>:</a:t>
            </a:r>
          </a:p>
          <a:p>
            <a:r>
              <a:rPr lang="ru-RU" dirty="0" smtClean="0"/>
              <a:t>национальные </a:t>
            </a:r>
            <a:r>
              <a:rPr lang="ru-RU" dirty="0"/>
              <a:t>стандарты;</a:t>
            </a:r>
          </a:p>
          <a:p>
            <a:r>
              <a:rPr lang="ru-RU" dirty="0" smtClean="0"/>
              <a:t>правила </a:t>
            </a:r>
            <a:r>
              <a:rPr lang="ru-RU" dirty="0"/>
              <a:t>стандартизации, нормы и рекомендации в области стандартизации;</a:t>
            </a:r>
          </a:p>
          <a:p>
            <a:r>
              <a:rPr lang="ru-RU" dirty="0" smtClean="0"/>
              <a:t>применяемые </a:t>
            </a:r>
            <a:r>
              <a:rPr lang="ru-RU" dirty="0"/>
              <a:t>в установленном порядке классификации, общероссийские классификаторы технико-экономической и социальной информации;</a:t>
            </a:r>
          </a:p>
          <a:p>
            <a:r>
              <a:rPr lang="ru-RU" dirty="0" smtClean="0"/>
              <a:t>стандарты </a:t>
            </a:r>
            <a:r>
              <a:rPr lang="ru-RU" dirty="0"/>
              <a:t>организаций.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5632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Национальный стандарт</a:t>
            </a:r>
            <a:r>
              <a:rPr lang="ru-RU" sz="2400" dirty="0"/>
              <a:t> — стандарт, утвержденный национальным органом Российской Федерации по стандартизации, является документом федерального значения в области стандартизации, имеющим, как было уже отмечено, не обязательный, а рекомендательный характер.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02591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Нормативный документ</a:t>
            </a:r>
            <a:r>
              <a:rPr lang="ru-RU" sz="2400" dirty="0"/>
              <a:t> — документ, устанавливающий правила, общие принципы или характеристики, касающиеся различных видов деятельности или их результатов, и охватывает такие основные понятия, как стандарты и иные документы по стандартизации — правила стандартизации, нормы, рекомендации, методические и описательные положения, регламенты, общеевропейские классификаторы.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190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Стандарты </a:t>
            </a:r>
            <a:r>
              <a:rPr lang="ru-RU" sz="2400" b="1" dirty="0" smtClean="0">
                <a:solidFill>
                  <a:srgbClr val="C00000"/>
                </a:solidFill>
              </a:rPr>
              <a:t>организаций</a:t>
            </a:r>
            <a:r>
              <a:rPr lang="ru-RU" sz="2400" dirty="0" smtClean="0"/>
              <a:t>— </a:t>
            </a:r>
            <a:r>
              <a:rPr lang="ru-RU" sz="2400" dirty="0"/>
              <a:t>стандарты, в том числе коммерческих, общественных, научных организаций, саморегулируемых организаций, объединений юридических лиц, разрабатываемые и утверждаемые ими самостоятельно исходя из необходимости их применения.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171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38912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Национальной системой стандартизации </a:t>
            </a:r>
            <a:r>
              <a:rPr lang="ru-RU" sz="2400" dirty="0"/>
              <a:t>является совокупность документов, в которую входят два </a:t>
            </a:r>
            <a:r>
              <a:rPr lang="ru-RU" sz="2400" dirty="0" smtClean="0"/>
              <a:t>вида </a:t>
            </a:r>
            <a:r>
              <a:rPr lang="ru-RU" sz="2400" dirty="0"/>
              <a:t>документов в области стандартизации: национальные стандарты и общероссийские классификаторы технико-экономической и социальной информации, в том числе правила их разработки и применения.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1210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Пример обозначения национального стандарта Российской Федерации; ГОСТ Р 2.41-99, где 2 — комплекс стандартов Единой системы </a:t>
            </a:r>
            <a:r>
              <a:rPr lang="ru-RU" sz="2400" dirty="0" smtClean="0"/>
              <a:t>конструкторской документации </a:t>
            </a:r>
            <a:r>
              <a:rPr lang="ru-RU" sz="2400" dirty="0"/>
              <a:t>(ЕСКД); 4 — код классификационной </a:t>
            </a:r>
            <a:r>
              <a:rPr lang="ru-RU" sz="2400" dirty="0" smtClean="0"/>
              <a:t>группы; </a:t>
            </a:r>
            <a:r>
              <a:rPr lang="ru-RU" sz="2400" dirty="0"/>
              <a:t>1 разработан первым по порядку; 99 — утвержден в 1999 г.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4007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Органом</a:t>
            </a:r>
            <a:r>
              <a:rPr lang="ru-RU" sz="2400" dirty="0"/>
              <a:t>, уполномоченным исполнять функции </a:t>
            </a:r>
            <a:r>
              <a:rPr lang="ru-RU" sz="2400" dirty="0" smtClean="0"/>
              <a:t>национального органа </a:t>
            </a:r>
            <a:r>
              <a:rPr lang="ru-RU" sz="2400" dirty="0"/>
              <a:t>Российской Федерации по стандартизации, является </a:t>
            </a:r>
            <a:r>
              <a:rPr lang="ru-RU" sz="2400" dirty="0" err="1" smtClean="0"/>
              <a:t>Ростехрегулирования</a:t>
            </a:r>
            <a:r>
              <a:rPr lang="ru-RU" sz="2400" dirty="0" smtClean="0"/>
              <a:t>.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Национальный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орган по стандартизации </a:t>
            </a:r>
            <a:r>
              <a:rPr lang="ru-RU" sz="2400" dirty="0"/>
              <a:t>наделен правом разрабатывать и утверждать программу разработки национальных стандартов, а также порядок создания и деятельности технических комитетов по стандартизации, проводящих экспертизу проектов стандартов.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1693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Деятельность по стандартизации осуществляется и другими федеральными органами исполнительной власти в пределах их компетенции. </a:t>
            </a:r>
          </a:p>
          <a:p>
            <a:r>
              <a:rPr lang="ru-RU" sz="2400" dirty="0"/>
              <a:t>санитарные правила и нормы (Сан- </a:t>
            </a:r>
            <a:r>
              <a:rPr lang="ru-RU" sz="2400" dirty="0" err="1"/>
              <a:t>ПиН</a:t>
            </a:r>
            <a:r>
              <a:rPr lang="ru-RU" sz="2400" dirty="0"/>
              <a:t>), </a:t>
            </a:r>
          </a:p>
          <a:p>
            <a:r>
              <a:rPr lang="ru-RU" sz="2400" dirty="0"/>
              <a:t>строительные нормы и правила (СНиП</a:t>
            </a:r>
          </a:p>
          <a:p>
            <a:r>
              <a:rPr lang="ru-RU" sz="2400" dirty="0"/>
              <a:t> государственные образовательные стандарты (</a:t>
            </a:r>
            <a:r>
              <a:rPr lang="ru-RU" sz="2400" dirty="0" err="1"/>
              <a:t>ГОСы</a:t>
            </a:r>
            <a:r>
              <a:rPr lang="ru-RU" sz="2400" dirty="0"/>
              <a:t>) Министерства образования и науки Российской Федерации и пр.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057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Технические условия </a:t>
            </a:r>
            <a:r>
              <a:rPr lang="ru-RU" sz="2400" dirty="0"/>
              <a:t>— нормативно-технический документ по стандартизации, устанавливающий комплекс требований к конкретным типам, маркам, артикулам продукции. В ТУ содержатся требования к показателям качества в соответствии с условиями и режимом эксплуатации </a:t>
            </a:r>
            <a:r>
              <a:rPr lang="ru-RU" sz="2400" dirty="0" smtClean="0"/>
              <a:t>продукции.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0391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ТУ — заменитель ГОСТа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ТУ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разрабатывает изготовитель</a:t>
            </a:r>
            <a:r>
              <a:rPr lang="ru-RU" sz="2400" dirty="0"/>
              <a:t>, когда национальный стандарт или стандарт организации нецелесообразен, или необходимо дополнить или ужесточить требования, установленные в ГОСТах. На основании ТУ компания может пройти сертификацию.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989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Гармонизация стандарта </a:t>
            </a:r>
            <a:r>
              <a:rPr lang="ru-RU" sz="2400" dirty="0"/>
              <a:t>— приведение его содержания в соответствие с другим стандартом (обычно международным) для обеспечения взаимозаменяемости продукции (услуг), взаимного понимания результатов испытаний и информации, содержащейся в стандартах. Соответственно гармонизированными стандартами называют стандарты, принятые различными занимающимися стандартизацией органами.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0309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6. Стандартизация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6.2 Международная и межгосударственная стандартизация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4203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3388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Основными задачами международного научно-технического сотрудничества в области стандартизации являются</a:t>
            </a:r>
            <a:r>
              <a:rPr lang="ru-RU" sz="2400" dirty="0"/>
              <a:t>: </a:t>
            </a:r>
            <a:endParaRPr lang="ru-RU" sz="2400" dirty="0" smtClean="0"/>
          </a:p>
          <a:p>
            <a:r>
              <a:rPr lang="ru-RU" sz="2400" dirty="0" smtClean="0"/>
              <a:t>обеспечение </a:t>
            </a:r>
            <a:r>
              <a:rPr lang="ru-RU" sz="2400" dirty="0"/>
              <a:t>взаимозаменяемости элементов сложной продукции; сближение уровня качества товаров, производимых в разных странах; </a:t>
            </a:r>
            <a:endParaRPr lang="ru-RU" sz="2400" dirty="0" smtClean="0"/>
          </a:p>
          <a:p>
            <a:r>
              <a:rPr lang="ru-RU" sz="2400" dirty="0" smtClean="0"/>
              <a:t>содействие </a:t>
            </a:r>
            <a:r>
              <a:rPr lang="ru-RU" sz="2400" dirty="0"/>
              <a:t>взаимному обмену научно-технической информацией; </a:t>
            </a:r>
            <a:endParaRPr lang="ru-RU" sz="2400" dirty="0" smtClean="0"/>
          </a:p>
          <a:p>
            <a:r>
              <a:rPr lang="ru-RU" sz="2400" dirty="0" smtClean="0"/>
              <a:t>ускорение </a:t>
            </a:r>
            <a:r>
              <a:rPr lang="ru-RU" sz="2400" dirty="0"/>
              <a:t>научно-технического прогресса участников международных организаций; </a:t>
            </a:r>
            <a:endParaRPr lang="ru-RU" sz="2400" dirty="0" smtClean="0"/>
          </a:p>
          <a:p>
            <a:r>
              <a:rPr lang="ru-RU" sz="2400" dirty="0" smtClean="0"/>
              <a:t>содействие </a:t>
            </a:r>
            <a:r>
              <a:rPr lang="ru-RU" sz="2400" dirty="0"/>
              <a:t>международной торговле.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5127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608512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 области международной стандартизации участвует несколько международных организаций</a:t>
            </a:r>
            <a:r>
              <a:rPr lang="ru-RU" sz="2400" dirty="0"/>
              <a:t>, среди которых наиболее известны : </a:t>
            </a:r>
            <a:endParaRPr lang="ru-RU" sz="2400" dirty="0" smtClean="0"/>
          </a:p>
          <a:p>
            <a:r>
              <a:rPr lang="ru-RU" sz="2400" dirty="0" smtClean="0"/>
              <a:t>ИСО </a:t>
            </a:r>
            <a:r>
              <a:rPr lang="en-US" sz="2400" dirty="0"/>
              <a:t>(ISO); </a:t>
            </a:r>
            <a:endParaRPr lang="ru-RU" sz="2400" dirty="0" smtClean="0"/>
          </a:p>
          <a:p>
            <a:r>
              <a:rPr lang="ru-RU" sz="2400" dirty="0" smtClean="0"/>
              <a:t>МЭК</a:t>
            </a:r>
            <a:r>
              <a:rPr lang="ru-RU" sz="2400" dirty="0"/>
              <a:t>; </a:t>
            </a:r>
            <a:endParaRPr lang="ru-RU" sz="2400" dirty="0" smtClean="0"/>
          </a:p>
          <a:p>
            <a:r>
              <a:rPr lang="ru-RU" sz="2400" dirty="0" smtClean="0"/>
              <a:t>МОЗМ</a:t>
            </a:r>
            <a:r>
              <a:rPr lang="ru-RU" sz="2400" dirty="0"/>
              <a:t>; </a:t>
            </a:r>
            <a:endParaRPr lang="ru-RU" sz="2400" dirty="0" smtClean="0"/>
          </a:p>
          <a:p>
            <a:r>
              <a:rPr lang="ru-RU" sz="2400" dirty="0" smtClean="0"/>
              <a:t>МБМВ</a:t>
            </a:r>
            <a:r>
              <a:rPr lang="ru-RU" sz="2400" dirty="0"/>
              <a:t>; </a:t>
            </a:r>
            <a:endParaRPr lang="ru-RU" sz="2400" dirty="0" smtClean="0"/>
          </a:p>
          <a:p>
            <a:r>
              <a:rPr lang="ru-RU" sz="2400" dirty="0" smtClean="0"/>
              <a:t>Европейская </a:t>
            </a:r>
            <a:r>
              <a:rPr lang="ru-RU" sz="2400" dirty="0"/>
              <a:t>организация по качеству (ЕОК</a:t>
            </a:r>
            <a:r>
              <a:rPr lang="ru-RU" sz="2400" dirty="0" smtClean="0"/>
              <a:t>);</a:t>
            </a:r>
          </a:p>
          <a:p>
            <a:r>
              <a:rPr lang="ru-RU" sz="2400" dirty="0" smtClean="0"/>
              <a:t>Европейский </a:t>
            </a:r>
            <a:r>
              <a:rPr lang="ru-RU" sz="2400" dirty="0"/>
              <a:t>комитет по стандартизации (ЕКС)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r>
              <a:rPr lang="ru-RU" sz="2400" dirty="0" smtClean="0"/>
              <a:t>Европейская </a:t>
            </a:r>
            <a:r>
              <a:rPr lang="ru-RU" sz="2400" dirty="0"/>
              <a:t>экономическая комиссия ООН (ЕЭК </a:t>
            </a:r>
            <a:r>
              <a:rPr lang="ru-RU" sz="2400" dirty="0" smtClean="0"/>
              <a:t>ООН).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1014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61568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B050"/>
                </a:solidFill>
              </a:rPr>
              <a:t>Одной из самых авторитетных международных организаций в области стандартизации является ИСО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smtClean="0"/>
              <a:t>Сфера </a:t>
            </a:r>
            <a:r>
              <a:rPr lang="ru-RU" sz="2400" dirty="0"/>
              <a:t>деятельности этой организации касается стандартизации во всех областях, кроме электротехники и электроники, относящихся к компетенции МЭК (в некоторых областях ИСО и МЭК часто действуют совместно)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956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Стандарты ИСО обычно разрабатываются </a:t>
            </a:r>
            <a:r>
              <a:rPr lang="ru-RU" sz="2400" dirty="0"/>
              <a:t>и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вводятся</a:t>
            </a:r>
            <a:r>
              <a:rPr lang="ru-RU" sz="2400" dirty="0"/>
              <a:t> в действие следующим образом. Специалистами ИСО выбирается за основу наиболее прогрессивный, современный и действующий национальный стандарт одной из стран. </a:t>
            </a:r>
            <a:endParaRPr lang="ru-RU" sz="2400" dirty="0" smtClean="0"/>
          </a:p>
          <a:p>
            <a:r>
              <a:rPr lang="ru-RU" sz="2400" dirty="0" smtClean="0"/>
              <a:t>Далее </a:t>
            </a:r>
            <a:r>
              <a:rPr lang="ru-RU" sz="2400" dirty="0"/>
              <a:t>на заседании технического комитета  вырабатывают единую редакцию документа, которую утверждают на основе консенсуса.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1640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Кроме ИСО, наибольшую известность и влияние в области стандартизации имеет МЭК</a:t>
            </a:r>
            <a:r>
              <a:rPr lang="ru-RU" sz="2400" dirty="0"/>
              <a:t>. Обозначения стандартов МЭК аналогичны обозначениям национальных стандартов Российской Федерации (ГОСТ Р), в случае выпуска совместного стандарта с ИСО он имеет обозначение </a:t>
            </a:r>
            <a:r>
              <a:rPr lang="en-US" sz="2400" dirty="0"/>
              <a:t>ISO/IEC</a:t>
            </a:r>
            <a:r>
              <a:rPr lang="ru-RU" sz="2400" dirty="0"/>
              <a:t>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0420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Основные объекты стандартизации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МЭК</a:t>
            </a:r>
            <a:r>
              <a:rPr lang="ru-RU" sz="2400" dirty="0" smtClean="0"/>
              <a:t>:</a:t>
            </a:r>
          </a:p>
          <a:p>
            <a:r>
              <a:rPr lang="ru-RU" sz="2400" dirty="0" smtClean="0"/>
              <a:t>материалы </a:t>
            </a:r>
            <a:r>
              <a:rPr lang="ru-RU" sz="2400" dirty="0"/>
              <a:t>для электротехнической промышленности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электротехническое </a:t>
            </a:r>
            <a:r>
              <a:rPr lang="ru-RU" sz="2400" dirty="0"/>
              <a:t>оборудование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электроэнергетическое </a:t>
            </a:r>
            <a:r>
              <a:rPr lang="ru-RU" sz="2400" dirty="0"/>
              <a:t>оборудование; </a:t>
            </a:r>
            <a:endParaRPr lang="ru-RU" sz="2400" dirty="0" smtClean="0"/>
          </a:p>
          <a:p>
            <a:r>
              <a:rPr lang="ru-RU" sz="2400" dirty="0" smtClean="0"/>
              <a:t>изделия </a:t>
            </a:r>
            <a:r>
              <a:rPr lang="ru-RU" sz="2400" dirty="0"/>
              <a:t>электронной промышленности; </a:t>
            </a:r>
            <a:endParaRPr lang="ru-RU" sz="2400" dirty="0" smtClean="0"/>
          </a:p>
          <a:p>
            <a:r>
              <a:rPr lang="ru-RU" sz="2400" dirty="0" smtClean="0"/>
              <a:t>электронное </a:t>
            </a:r>
            <a:r>
              <a:rPr lang="ru-RU" sz="2400" dirty="0"/>
              <a:t>оборудование бытового и производственного назначения; </a:t>
            </a:r>
            <a:endParaRPr lang="ru-RU" sz="2400" dirty="0" smtClean="0"/>
          </a:p>
          <a:p>
            <a:r>
              <a:rPr lang="ru-RU" sz="2400" dirty="0" smtClean="0"/>
              <a:t>электроинструменты</a:t>
            </a:r>
            <a:r>
              <a:rPr lang="ru-RU" sz="2400" dirty="0"/>
              <a:t>; </a:t>
            </a:r>
            <a:endParaRPr lang="ru-RU" sz="2400" dirty="0" smtClean="0"/>
          </a:p>
          <a:p>
            <a:r>
              <a:rPr lang="ru-RU" sz="2400" dirty="0" smtClean="0"/>
              <a:t>оборудование </a:t>
            </a:r>
            <a:r>
              <a:rPr lang="ru-RU" sz="2400" dirty="0"/>
              <a:t>для спутников связи; </a:t>
            </a:r>
            <a:endParaRPr lang="ru-RU" sz="2400" dirty="0" smtClean="0"/>
          </a:p>
          <a:p>
            <a:r>
              <a:rPr lang="ru-RU" sz="2400" dirty="0" smtClean="0"/>
              <a:t>терминология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1263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Отечественная национальная система стандартизации </a:t>
            </a:r>
            <a:r>
              <a:rPr lang="ru-RU" sz="2400" dirty="0"/>
              <a:t>предусматривает несколько вариантов применения в Российской Федерации международных стандартов в зависимости от степени его содержания и использования международного документа и формы его представления.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3781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615680"/>
          </a:xfrm>
        </p:spPr>
        <p:txBody>
          <a:bodyPr>
            <a:normAutofit/>
          </a:bodyPr>
          <a:lstStyle/>
          <a:p>
            <a:r>
              <a:rPr lang="ru-RU" sz="2400" dirty="0"/>
              <a:t> Принятие аутентичного текста международного стандарта в качестве национального нормативного документа Российской Федерации (ГОСТ Р) без каких-либо дополнений и изменений (прямой метод, или «метод обложки»).</a:t>
            </a:r>
          </a:p>
          <a:p>
            <a:r>
              <a:rPr lang="ru-RU" sz="2400" dirty="0"/>
              <a:t>Пример: ГОСТ Р ИСО </a:t>
            </a:r>
            <a:r>
              <a:rPr lang="en-US" sz="2400" dirty="0"/>
              <a:t>(ISO) </a:t>
            </a:r>
            <a:r>
              <a:rPr lang="ru-RU" sz="2400" dirty="0"/>
              <a:t>9591-93.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77909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Принятие международного (национального) стандарта</a:t>
            </a:r>
            <a:r>
              <a:rPr lang="ru-RU" sz="2400" dirty="0"/>
              <a:t>, представляющего собой аутентичный текст на русском языке соответствующего международного документа, но с дополнительными требованиями к объекту стандартизации, отражающими специфику потребностей России. </a:t>
            </a:r>
          </a:p>
          <a:p>
            <a:r>
              <a:rPr lang="ru-RU" sz="2400" dirty="0"/>
              <a:t>Пример: ГОСТ Р 50231-92 (ИСО 7173-89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20165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6. Стандартизация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6.3 Методы стандартизации</a:t>
            </a:r>
            <a:endParaRPr lang="ru-RU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7566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Методической основой стандартизации </a:t>
            </a:r>
            <a:r>
              <a:rPr lang="ru-RU" sz="2400" dirty="0"/>
              <a:t>являются математические методы, включая предпочтительные числа и ряды предпочтительных чисел, параметрические ряды, а также унификация деталей и узлов, </a:t>
            </a:r>
            <a:r>
              <a:rPr lang="ru-RU" sz="2400" dirty="0" err="1"/>
              <a:t>агрегатирование</a:t>
            </a:r>
            <a:r>
              <a:rPr lang="ru-RU" sz="2400" dirty="0"/>
              <a:t>, комплексная и опережающая стандартизация.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2042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>
            <a:normAutofit/>
          </a:bodyPr>
          <a:lstStyle/>
          <a:p>
            <a:r>
              <a:rPr lang="ru-RU" sz="2400" dirty="0"/>
              <a:t>Под </a:t>
            </a:r>
            <a:r>
              <a:rPr lang="ru-RU" sz="2400" b="1" dirty="0">
                <a:solidFill>
                  <a:srgbClr val="C00000"/>
                </a:solidFill>
              </a:rPr>
              <a:t>унификацией</a:t>
            </a:r>
            <a:r>
              <a:rPr lang="ru-RU" sz="2400" dirty="0"/>
              <a:t> (унификация от лат. </a:t>
            </a:r>
            <a:r>
              <a:rPr lang="en-US" sz="2400" dirty="0" err="1"/>
              <a:t>unio</a:t>
            </a:r>
            <a:r>
              <a:rPr lang="en-US" sz="2400" dirty="0"/>
              <a:t> </a:t>
            </a:r>
            <a:r>
              <a:rPr lang="ru-RU" sz="2400" dirty="0"/>
              <a:t>— единение и </a:t>
            </a:r>
            <a:r>
              <a:rPr lang="en-US" sz="2400" dirty="0" err="1"/>
              <a:t>facere</a:t>
            </a:r>
            <a:r>
              <a:rPr lang="en-US" sz="2400" dirty="0"/>
              <a:t> </a:t>
            </a:r>
            <a:r>
              <a:rPr lang="ru-RU" sz="2400" dirty="0"/>
              <a:t>— делать; означает приведение чего-нибудь к единой форме или системе) </a:t>
            </a:r>
            <a:r>
              <a:rPr lang="ru-RU" sz="2400" dirty="0" smtClean="0"/>
              <a:t>в </a:t>
            </a:r>
            <a:r>
              <a:rPr lang="ru-RU" sz="2400" dirty="0"/>
              <a:t>широком смысле унификация — научно-технический метод определения и регламентации оптимальной и сокращенной номенклатуры объектов одинакового функционального назначения.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8416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К основным видам унификации </a:t>
            </a:r>
            <a:r>
              <a:rPr lang="ru-RU" sz="2400" dirty="0"/>
              <a:t>относят конструкторский и технологический ее виды. Конструкторская унификация предполагает унификацию изделий в целом и их составных частей, а технологическая — унификацию нормативно-технической документации (стандартов, технических условий, инструкций, методик, руководящих документов и др.).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757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Унификацию делят на два основных направления</a:t>
            </a:r>
            <a:r>
              <a:rPr lang="ru-RU" sz="2400" dirty="0"/>
              <a:t>: </a:t>
            </a:r>
            <a:r>
              <a:rPr lang="ru-RU" sz="2400" dirty="0">
                <a:solidFill>
                  <a:srgbClr val="C00000"/>
                </a:solidFill>
              </a:rPr>
              <a:t>компоновочное</a:t>
            </a:r>
            <a:r>
              <a:rPr lang="ru-RU" sz="2400" dirty="0"/>
              <a:t> и </a:t>
            </a:r>
            <a:r>
              <a:rPr lang="ru-RU" sz="2400" dirty="0">
                <a:solidFill>
                  <a:srgbClr val="C00000"/>
                </a:solidFill>
              </a:rPr>
              <a:t>ограничительное</a:t>
            </a:r>
            <a:r>
              <a:rPr lang="ru-RU" sz="2400" dirty="0"/>
              <a:t>.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Компоновочное направление </a:t>
            </a:r>
            <a:r>
              <a:rPr lang="ru-RU" sz="2400" dirty="0"/>
              <a:t>унификации предусматривает исследование рынка, анализ существующих потребностей и выявление номенклатуры изделий, необходимых потребителю. Ограничительное направление унификации предполагает углубленный анализ номенклатуры выпускаемых изделий и ее дальнейшее ограничение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2708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 мировой практике стандартизации </a:t>
            </a:r>
            <a:r>
              <a:rPr lang="ru-RU" sz="2400" dirty="0"/>
              <a:t>ограничительное направление унификации получило название </a:t>
            </a:r>
            <a:r>
              <a:rPr lang="ru-RU" sz="2400" dirty="0" err="1"/>
              <a:t>симплификации</a:t>
            </a:r>
            <a:r>
              <a:rPr lang="ru-RU" sz="2400" dirty="0"/>
              <a:t> </a:t>
            </a:r>
            <a:r>
              <a:rPr lang="en-US" sz="2400" dirty="0"/>
              <a:t>(simplification </a:t>
            </a:r>
            <a:r>
              <a:rPr lang="ru-RU" sz="2400" dirty="0"/>
              <a:t>— упрощение). По определению ИСО, </a:t>
            </a:r>
            <a:r>
              <a:rPr lang="ru-RU" sz="2400" b="1" dirty="0" err="1" smtClean="0">
                <a:solidFill>
                  <a:srgbClr val="C00000"/>
                </a:solidFill>
              </a:rPr>
              <a:t>симплификация</a:t>
            </a:r>
            <a:r>
              <a:rPr lang="ru-RU" sz="2400" dirty="0" smtClean="0"/>
              <a:t> </a:t>
            </a:r>
            <a:r>
              <a:rPr lang="ru-RU" sz="2400" dirty="0"/>
              <a:t>— процесс простого сокращения количества, типов или других разновидностей изделий до количества технически и экономически необходимого для удовлетворения потребностей.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7899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Под </a:t>
            </a:r>
            <a:r>
              <a:rPr lang="ru-RU" sz="2400" b="1" dirty="0">
                <a:solidFill>
                  <a:srgbClr val="C00000"/>
                </a:solidFill>
              </a:rPr>
              <a:t>типизацией</a:t>
            </a:r>
            <a:r>
              <a:rPr lang="ru-RU" sz="2400" dirty="0"/>
              <a:t> объектов стандартизации понимается метод стандартизации, заключающийся в установлении типовых объектов для данной совокупности и принимаемых за основу (базу) при создании других объектов, близких по функциональному назначению. </a:t>
            </a:r>
            <a:endParaRPr lang="ru-RU" sz="2400" dirty="0" smtClean="0"/>
          </a:p>
          <a:p>
            <a:r>
              <a:rPr lang="ru-RU" sz="2400" dirty="0" smtClean="0"/>
              <a:t>При </a:t>
            </a:r>
            <a:r>
              <a:rPr lang="ru-RU" sz="2400" dirty="0"/>
              <a:t>этом отобранные объекты подвергают каким-либо техническим преобразованиям, направленным на повышение их качества и универсальности.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9017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Этот метод иногда называют методом </a:t>
            </a:r>
            <a:r>
              <a:rPr lang="ru-RU" sz="2400" b="1" dirty="0">
                <a:solidFill>
                  <a:srgbClr val="C00000"/>
                </a:solidFill>
              </a:rPr>
              <a:t>базовых конструкций</a:t>
            </a:r>
            <a:r>
              <a:rPr lang="ru-RU" sz="2400" dirty="0"/>
              <a:t>, так как в процессе типизации выбирают объект, наиболее характерный для данной совокупности, с оптимальными свойствами, а для получения конкретного объекта (изделия, технологического процесса) выбранный типовой объект может лишь частично изменяться или дорабатываться.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5966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sz="2400" dirty="0"/>
              <a:t>Возможность определенных преобразований отобранных объектов отличает типизацию от </a:t>
            </a:r>
            <a:r>
              <a:rPr lang="ru-RU" sz="2400" b="1" dirty="0">
                <a:solidFill>
                  <a:srgbClr val="C00000"/>
                </a:solidFill>
              </a:rPr>
              <a:t>селекции</a:t>
            </a:r>
            <a:r>
              <a:rPr lang="ru-RU" sz="2400" dirty="0"/>
              <a:t> — деятельности, заключающейся в простом отборе конкретных объектов, которые признаются целесообразными для дальнейшего производства и применения.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33261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err="1">
                <a:solidFill>
                  <a:srgbClr val="C00000"/>
                </a:solidFill>
              </a:rPr>
              <a:t>Агрегатирование</a:t>
            </a:r>
            <a:r>
              <a:rPr lang="ru-RU" sz="2400" dirty="0"/>
              <a:t> — метод создания машин, оборудования и приборов из отдельных стандартных унифицированных агрегатов (автономных узлов), многократно используемых при создании разнообразных изделий и устанавливаемых в них в различном количестве и различных комбинациях на основе геометрической и функциональной взаимозаменяемости. </a:t>
            </a:r>
            <a:endParaRPr lang="ru-RU" sz="2400" dirty="0" smtClean="0"/>
          </a:p>
          <a:p>
            <a:r>
              <a:rPr lang="ru-RU" sz="2400" dirty="0" smtClean="0"/>
              <a:t>Каждый </a:t>
            </a:r>
            <a:r>
              <a:rPr lang="ru-RU" sz="2400" dirty="0"/>
              <a:t>узел выполняет определенную функцию и представляет законченное изделие.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7894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Агрегат</a:t>
            </a:r>
            <a:r>
              <a:rPr lang="ru-RU" sz="2400" dirty="0"/>
              <a:t> — укрупненный унифицированный узел машины или прибора, который обладает следующими свойствами:</a:t>
            </a:r>
          </a:p>
          <a:p>
            <a:r>
              <a:rPr lang="ru-RU" sz="2400" dirty="0"/>
              <a:t> отделимостью и полной взаимозаменяемостью;</a:t>
            </a:r>
          </a:p>
          <a:p>
            <a:r>
              <a:rPr lang="ru-RU" sz="2400" dirty="0"/>
              <a:t> завершенностью в функциональном отношении. </a:t>
            </a:r>
          </a:p>
          <a:p>
            <a:r>
              <a:rPr lang="ru-RU" sz="2400" dirty="0"/>
              <a:t> завершенностью в конструктивном </a:t>
            </a:r>
            <a:r>
              <a:rPr lang="ru-RU" sz="2400" dirty="0" smtClean="0"/>
              <a:t>исполнении;</a:t>
            </a:r>
            <a:endParaRPr lang="ru-RU" sz="2400" dirty="0"/>
          </a:p>
          <a:p>
            <a:r>
              <a:rPr lang="ru-RU" sz="2400" dirty="0"/>
              <a:t> наличием стандартных конструктивных, габаритных и присоединительных размеров, допускающих надежную и быструю сборку.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5493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 настоящее время </a:t>
            </a:r>
            <a:r>
              <a:rPr lang="ru-RU" sz="2400" dirty="0"/>
              <a:t>на повестке дня стоит переход к производству техники на базе крупных агрегатов — модулей. </a:t>
            </a:r>
            <a:r>
              <a:rPr lang="ru-RU" sz="2400" i="1" u="sng" dirty="0">
                <a:solidFill>
                  <a:srgbClr val="CC3300"/>
                </a:solidFill>
              </a:rPr>
              <a:t>Модульное формирование техники </a:t>
            </a:r>
            <a:r>
              <a:rPr lang="ru-RU" sz="2400" dirty="0"/>
              <a:t>(МФТ) стало особым стратегическим направлением развития технических систем и является высшей формой стандартизации.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5822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Процесс стандартизации параметрического ряда </a:t>
            </a:r>
            <a:r>
              <a:rPr lang="ru-RU" sz="2400" dirty="0"/>
              <a:t>— </a:t>
            </a:r>
            <a:r>
              <a:rPr lang="ru-RU" sz="2400" b="1" dirty="0">
                <a:solidFill>
                  <a:srgbClr val="C00000"/>
                </a:solidFill>
              </a:rPr>
              <a:t>параметрическая стандартизация </a:t>
            </a:r>
            <a:r>
              <a:rPr lang="ru-RU" sz="2400" dirty="0"/>
              <a:t>— заключается в выборе и обосновании целесообразной номенклатуры и численных значений параметров. Решается эта задача с помощью математических методов. Для этого используют систему и ряды предпочтительных чисел.</a:t>
            </a:r>
          </a:p>
          <a:p>
            <a:pPr marL="0" indent="0">
              <a:buNone/>
            </a:pPr>
            <a:endParaRPr lang="ru-RU" sz="2400" dirty="0"/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1871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Ряды предпочтительных чисел</a:t>
            </a:r>
            <a:r>
              <a:rPr lang="ru-RU" sz="2400" dirty="0"/>
              <a:t>. Стандартизуемые показатели номенклатуры изделий обычно имеют числовое выражение и образуют в определенных диапазонах последовательность чисел. </a:t>
            </a:r>
            <a:endParaRPr lang="ru-RU" sz="2400" dirty="0" smtClean="0"/>
          </a:p>
          <a:p>
            <a:r>
              <a:rPr lang="ru-RU" sz="2400" dirty="0" smtClean="0"/>
              <a:t>В </a:t>
            </a:r>
            <a:r>
              <a:rPr lang="ru-RU" sz="2400" dirty="0"/>
              <a:t>результате стандартизации всю совокупность показателей представляют в виде математических рядов, что способствует сокращению номенклатуры изделий, экономии ресурсов и т. д.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0697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Контрольные вопросы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96544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Что такое стандартизация? Опишите цель и основные результаты деятельности по стандартизации?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Что является предметом стандартизации?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Дайте определение понятия области стандартизации.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Какие бывают уровни стандартизации?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Что такое косвенное применение международного стандарта?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Кратко опишите ответственность за нарушение обязательных требований стандартов.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Каких тем касаются вопросы применения нормативных документов в России?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Опишите характер требований нормативных документов.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Перечислите виды нормативных документов.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Дайте определение Государственным стандартам.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Что является объектом Технических условий?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С какой целью разрабатываются Основополагающие стандарты?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Что устанавливают Стандарты на продукцию (услуги)?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Какие требования устанавливают Стандарты на работы (процессы)?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Что такое Стандарты на методы контроля?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925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SHSPRING_BG_AUDIO_DURATION_TAG" val="0.0000000"/>
  <p:tag name="ISPRING_SCORM_RATE_SLIDES" val="1"/>
  <p:tag name="ISPRING_SCORM_RATE_QUIZZES" val="0"/>
  <p:tag name="ISPRING_SCORM_PASSING_SCORE" val="100.0000000000"/>
  <p:tag name="ISPRING_RESOURCE_PATHS_HASH_2" val="8f3571ce39b3f58705913dda136e321dbfd3"/>
  <p:tag name="GENSWF_OUTPUT_FILE_NAME" val="06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Стандартизация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и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3 Методы стандартизации"/>
  <p:tag name="GENSWF_ADVANCE_TIME" val="0.00"/>
  <p:tag name="ISPRING_SLIDE_INDENT_LEVEL" val="0"/>
  <p:tag name="ISPRING_PRESENTER_ID" val="None"/>
  <p:tag name="ISPRING_CUSTOM_TIMING_USED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113</TotalTime>
  <Words>1855</Words>
  <Application>Microsoft Office PowerPoint</Application>
  <PresentationFormat>Экран (4:3)</PresentationFormat>
  <Paragraphs>191</Paragraphs>
  <Slides>46</Slides>
  <Notes>46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Поток</vt:lpstr>
      <vt:lpstr>Презентация PowerPoint</vt:lpstr>
      <vt:lpstr>Содержание</vt:lpstr>
      <vt:lpstr>6.Стандартизация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6. Стандартизация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6. Стандартизация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вопросы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AMFIT</dc:creator>
  <cp:lastModifiedBy>AMFIT</cp:lastModifiedBy>
  <cp:revision>16</cp:revision>
  <dcterms:created xsi:type="dcterms:W3CDTF">2013-11-27T01:11:23Z</dcterms:created>
  <dcterms:modified xsi:type="dcterms:W3CDTF">2013-11-30T12:06:29Z</dcterms:modified>
</cp:coreProperties>
</file>