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  <p:sldMasterId id="2147484057" r:id="rId2"/>
  </p:sldMasterIdLst>
  <p:sldIdLst>
    <p:sldId id="275" r:id="rId3"/>
    <p:sldId id="276" r:id="rId4"/>
    <p:sldId id="259" r:id="rId5"/>
    <p:sldId id="263" r:id="rId6"/>
    <p:sldId id="264" r:id="rId7"/>
    <p:sldId id="265" r:id="rId8"/>
    <p:sldId id="266" r:id="rId9"/>
    <p:sldId id="269" r:id="rId10"/>
    <p:sldId id="277" r:id="rId11"/>
    <p:sldId id="279" r:id="rId12"/>
    <p:sldId id="280" r:id="rId13"/>
    <p:sldId id="281" r:id="rId14"/>
    <p:sldId id="282" r:id="rId15"/>
    <p:sldId id="27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6734"/>
    <a:srgbClr val="FFDB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 varScale="1">
        <p:scale>
          <a:sx n="89" d="100"/>
          <a:sy n="89" d="100"/>
        </p:scale>
        <p:origin x="-102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B5DD3FA-5427-43CD-9898-F7D75FEE7D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53101E8-B68B-477E-B8B6-E44C113910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EC34955-A0BD-4C91-88BB-BCE6230DF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BE79892-0FF5-4DAE-AA98-0977B0E1F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A506ECF-9AFB-4B91-A38C-030BE95D9C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F1C3A52-9001-4CB8-852C-FB4544FB4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696A2B-922E-41E4-BE88-A5B364016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59BE77-6B86-4257-AA96-D969F9DB7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6F0524CD-4307-40CD-A029-48320E3F9849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F2F5328-065A-4033-A9E3-768122F6DAB1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95239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7A2A68-7346-4D77-8913-F91D52BB65C5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6B9C8-A5C4-45C6-B3E9-4F4244A9B7D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726217-54E4-4B31-9529-2A607D94F7E9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FF4D3-9D90-4579-9953-B29F0709FA7F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C81E15-FC09-4CFE-A161-A503F5E72BE2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67EE3-C865-45C8-B707-391A2F14C17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72C93B-1B07-441F-A049-34D5159DE780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0E477-D6D3-4263-BFEC-28CAE3529BD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7FE76-ADB6-4125-93A0-C12DD5D5A9B1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B881D-C5E4-44C4-B325-7A2091639EAF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32F7DA-30E0-4891-A552-8D74F2B5ED86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D8D2D-CFF0-4D8B-A65C-0B056A23C66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8E1392-66D9-4D96-86C0-881ED43BD514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2DF79-322D-4D15-B6BC-0083BA4414A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4C30B-CB25-4BA8-BB9A-2D18633DA91E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F27F2-EDB2-483B-9C2E-871B2807F73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CC16F2-2A03-4215-AA91-1CFE40D4DFE5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B6987-B1AE-4331-92F6-2FEC1B380A4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49EA1B-CF58-45D3-AB17-587CEF7C66A4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39E8F-6507-49B9-A62B-5B8C76D1819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38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638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 smtClean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4141299-D73B-4332-8D7E-C1CE4D9AF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D8AFB9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DE6C36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DE6C36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fld id="{3A94BFFB-79D3-4EA5-8D7B-07854CF32471}" type="datetimeFigureOut">
              <a:rPr lang="ru-RU"/>
              <a:pPr/>
              <a:t>26.05.2013</a:t>
            </a:fld>
            <a:endParaRPr lang="ru-RU" altLang="en-US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17073FCD-11FA-4FE5-A097-056668FED8E1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9421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421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800">
                <a:solidFill>
                  <a:srgbClr val="C26734"/>
                </a:solidFill>
                <a:latin typeface="Comic Sans MS" pitchFamily="66" charset="0"/>
              </a:rPr>
              <a:t>Академический колледж ВГУЭС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Преподаватель Гурский О.Г.</a:t>
            </a:r>
          </a:p>
          <a:p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 sz="3900">
                <a:solidFill>
                  <a:srgbClr val="C26734"/>
                </a:solidFill>
                <a:latin typeface="Comic Sans MS" pitchFamily="66" charset="0"/>
              </a:rPr>
              <a:t>АКСИОМЫ СТЕРЕОМЕТРИИ</a:t>
            </a:r>
          </a:p>
        </p:txBody>
      </p:sp>
      <p:pic>
        <p:nvPicPr>
          <p:cNvPr id="46084" name="Picture 4" descr="Эмблема-вгу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  <p:pic>
        <p:nvPicPr>
          <p:cNvPr id="46085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3213100"/>
            <a:ext cx="310356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>
                <a:solidFill>
                  <a:srgbClr val="C26734"/>
                </a:solidFill>
                <a:latin typeface="Comic Sans MS" pitchFamily="66" charset="0"/>
              </a:rPr>
              <a:t>СТЕРЕОМЕТРИЯ</a:t>
            </a:r>
            <a:r>
              <a:rPr lang="ru-RU">
                <a:solidFill>
                  <a:srgbClr val="C26734"/>
                </a:solidFill>
                <a:latin typeface="Comic Sans MS" pitchFamily="66" charset="0"/>
              </a:rPr>
              <a:t> -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ЭТО РАЗДЕЛ ГЕОМЕТРИИ, В КОТОРОМ ИЗУЧАЮТСЯ СВОЙСТВА ФИГУР  В ПРОСТРАНСТВЕ.</a:t>
            </a:r>
          </a:p>
          <a:p>
            <a:r>
              <a:rPr lang="ru-RU"/>
              <a:t>СЛОВО «</a:t>
            </a:r>
            <a:r>
              <a:rPr lang="ru-RU" i="1"/>
              <a:t>СТЕРЕОМЕТРИЯ»</a:t>
            </a:r>
            <a:r>
              <a:rPr lang="ru-RU"/>
              <a:t> ПРОИСХОДИТ ОТ ГРЕЧЕСКИХ СЛОВ «</a:t>
            </a:r>
            <a:r>
              <a:rPr lang="ru-RU" i="1"/>
              <a:t>СТЕРЕОС» - </a:t>
            </a:r>
            <a:r>
              <a:rPr lang="ru-RU"/>
              <a:t>ОБЪЕМНЫЙ,</a:t>
            </a:r>
            <a:r>
              <a:rPr lang="ru-RU" i="1"/>
              <a:t> </a:t>
            </a:r>
            <a:r>
              <a:rPr lang="ru-RU"/>
              <a:t>ПРОСТРАНСТВЕННЫЙ И</a:t>
            </a:r>
            <a:r>
              <a:rPr lang="ru-RU" i="1"/>
              <a:t>  «МЕТРЕО» - </a:t>
            </a:r>
            <a:r>
              <a:rPr lang="ru-RU"/>
              <a:t>ИЗМЕРЯТЬ</a:t>
            </a:r>
            <a:r>
              <a:rPr lang="ru-RU" i="1"/>
              <a:t>.</a:t>
            </a:r>
            <a:endParaRPr lang="ru-RU"/>
          </a:p>
        </p:txBody>
      </p:sp>
      <p:pic>
        <p:nvPicPr>
          <p:cNvPr id="89095" name="Picture 7" descr="Эмблема-вгу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7525" y="277813"/>
            <a:ext cx="7523163" cy="1139825"/>
          </a:xfrm>
        </p:spPr>
        <p:txBody>
          <a:bodyPr bIns="91440" anchor="b">
            <a:normAutofit/>
          </a:bodyPr>
          <a:lstStyle/>
          <a:p>
            <a:pPr algn="ctr"/>
            <a:r>
              <a:rPr lang="ru-RU" sz="3200" b="1">
                <a:solidFill>
                  <a:srgbClr val="984204"/>
                </a:solidFill>
                <a:latin typeface="Comic Sans MS" pitchFamily="66" charset="0"/>
              </a:rPr>
              <a:t>ОСНОВНЫМИ ФИГУРАМИ В ПРОСТРАНСТВЕ ЯВЛЯЮТСЯ</a:t>
            </a:r>
          </a:p>
        </p:txBody>
      </p:sp>
      <p:graphicFrame>
        <p:nvGraphicFramePr>
          <p:cNvPr id="3097" name="Object 2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491038" y="3794125"/>
          <a:ext cx="161925" cy="142875"/>
        </p:xfrm>
        <a:graphic>
          <a:graphicData uri="http://schemas.openxmlformats.org/presentationml/2006/ole">
            <p:oleObj spid="_x0000_s1047" name="Формула" r:id="rId3" imgW="152334" imgH="139639" progId="Equation.3">
              <p:embed/>
            </p:oleObj>
          </a:graphicData>
        </a:graphic>
      </p:graphicFrame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1403350" y="2924175"/>
            <a:ext cx="144463" cy="144463"/>
          </a:xfrm>
          <a:prstGeom prst="ellipse">
            <a:avLst/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597025" y="2133600"/>
            <a:ext cx="53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rgbClr val="000000"/>
                </a:solidFill>
                <a:latin typeface="Georgia" pitchFamily="18" charset="0"/>
              </a:rPr>
              <a:t>А</a:t>
            </a: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411163" y="3573463"/>
            <a:ext cx="2447925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ru-RU" sz="3200" i="1">
                <a:solidFill>
                  <a:srgbClr val="852F74"/>
                </a:solidFill>
                <a:latin typeface="Georgia" pitchFamily="18" charset="0"/>
              </a:rPr>
              <a:t>Точка</a:t>
            </a:r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V="1">
            <a:off x="2854325" y="3446463"/>
            <a:ext cx="2808288" cy="1081087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756025" y="3243263"/>
            <a:ext cx="4524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0000"/>
                </a:solidFill>
                <a:latin typeface="Georgia" pitchFamily="18" charset="0"/>
              </a:rPr>
              <a:t>а</a:t>
            </a: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2617788" y="4527550"/>
            <a:ext cx="26050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ru-RU" sz="3200" i="1">
                <a:solidFill>
                  <a:srgbClr val="852F74"/>
                </a:solidFill>
                <a:latin typeface="Georgia" pitchFamily="18" charset="0"/>
              </a:rPr>
              <a:t>Прямая</a:t>
            </a:r>
          </a:p>
        </p:txBody>
      </p:sp>
      <p:sp>
        <p:nvSpPr>
          <p:cNvPr id="1057" name="Text Box 18"/>
          <p:cNvSpPr txBox="1">
            <a:spLocks noChangeArrowheads="1"/>
          </p:cNvSpPr>
          <p:nvPr/>
        </p:nvSpPr>
        <p:spPr bwMode="auto">
          <a:xfrm>
            <a:off x="7524750" y="36449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05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5724525" y="3933825"/>
            <a:ext cx="25923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ru-RU" sz="3200" i="1">
                <a:solidFill>
                  <a:srgbClr val="852F74"/>
                </a:solidFill>
                <a:latin typeface="Georgia" pitchFamily="18" charset="0"/>
              </a:rPr>
              <a:t>Плоскость</a:t>
            </a:r>
          </a:p>
        </p:txBody>
      </p:sp>
      <p:sp>
        <p:nvSpPr>
          <p:cNvPr id="3096" name="AutoShape 24"/>
          <p:cNvSpPr>
            <a:spLocks noChangeArrowheads="1"/>
          </p:cNvSpPr>
          <p:nvPr/>
        </p:nvSpPr>
        <p:spPr bwMode="auto">
          <a:xfrm>
            <a:off x="6011863" y="1773238"/>
            <a:ext cx="2817812" cy="1438275"/>
          </a:xfrm>
          <a:prstGeom prst="parallelogram">
            <a:avLst>
              <a:gd name="adj" fmla="val 42911"/>
            </a:avLst>
          </a:prstGeom>
          <a:solidFill>
            <a:srgbClr val="FFDB93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68" name="Picture 44" descr="Эмблема-вгуэ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24577"/>
          <p:cNvSpPr>
            <a:spLocks noGrp="1"/>
          </p:cNvSpPr>
          <p:nvPr>
            <p:ph type="title" idx="4294967295"/>
          </p:nvPr>
        </p:nvSpPr>
        <p:spPr>
          <a:xfrm>
            <a:off x="479425" y="274638"/>
            <a:ext cx="8556625" cy="1143000"/>
          </a:xfrm>
        </p:spPr>
        <p:txBody>
          <a:bodyPr bIns="91440" anchor="b">
            <a:normAutofit/>
          </a:bodyPr>
          <a:lstStyle/>
          <a:p>
            <a:pPr algn="ctr"/>
            <a:r>
              <a:rPr lang="ru-RU" sz="4800">
                <a:solidFill>
                  <a:srgbClr val="C26734"/>
                </a:solidFill>
                <a:latin typeface="Comic Sans MS" pitchFamily="66" charset="0"/>
              </a:rPr>
              <a:t>Аксиомы геометрии</a:t>
            </a:r>
          </a:p>
        </p:txBody>
      </p:sp>
      <p:sp>
        <p:nvSpPr>
          <p:cNvPr id="19458" name="Shape 24578"/>
          <p:cNvSpPr>
            <a:spLocks noGrp="1"/>
          </p:cNvSpPr>
          <p:nvPr>
            <p:ph type="body" idx="4294967295"/>
          </p:nvPr>
        </p:nvSpPr>
        <p:spPr>
          <a:xfrm>
            <a:off x="539750" y="1268413"/>
            <a:ext cx="7859713" cy="4395787"/>
          </a:xfrm>
        </p:spPr>
        <p:txBody>
          <a:bodyPr/>
          <a:lstStyle/>
          <a:p>
            <a:pPr marL="0" indent="0" algn="ctr" defTabSz="179388">
              <a:buFontTx/>
              <a:buNone/>
            </a:pPr>
            <a:endParaRPr lang="ru-RU" sz="2800" b="1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24580" name="TextBox 24579"/>
          <p:cNvSpPr txBox="1">
            <a:spLocks noChangeArrowheads="1"/>
          </p:cNvSpPr>
          <p:nvPr/>
        </p:nvSpPr>
        <p:spPr bwMode="auto">
          <a:xfrm>
            <a:off x="479425" y="1268413"/>
            <a:ext cx="7920038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800" b="1">
              <a:solidFill>
                <a:srgbClr val="000000"/>
              </a:solidFill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4000">
                <a:cs typeface="Arial" charset="0"/>
              </a:rPr>
              <a:t>представляют собой исходные  положения научной теории, принимаемое без доказательства. В аксиомах выражены свойства основных геометрических понятий.</a:t>
            </a:r>
          </a:p>
          <a:p>
            <a:pPr algn="ctr">
              <a:spcBef>
                <a:spcPct val="50000"/>
              </a:spcBef>
            </a:pPr>
            <a:endParaRPr lang="ru-RU" sz="2000" b="1">
              <a:solidFill>
                <a:srgbClr val="000000"/>
              </a:solidFill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endParaRPr lang="ru-RU" sz="2000" b="1">
              <a:solidFill>
                <a:srgbClr val="000000"/>
              </a:solidFill>
              <a:latin typeface="Georgia" pitchFamily="18" charset="0"/>
            </a:endParaRPr>
          </a:p>
        </p:txBody>
      </p:sp>
      <p:pic>
        <p:nvPicPr>
          <p:cNvPr id="19461" name="Picture 5" descr="Эмблема-вгу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1" name="Line 25"/>
          <p:cNvSpPr>
            <a:spLocks noChangeShapeType="1"/>
          </p:cNvSpPr>
          <p:nvPr/>
        </p:nvSpPr>
        <p:spPr bwMode="auto">
          <a:xfrm>
            <a:off x="2778125" y="5124450"/>
            <a:ext cx="1944688" cy="863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11188" y="188913"/>
            <a:ext cx="71294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i="1">
                <a:solidFill>
                  <a:srgbClr val="C26734"/>
                </a:solidFill>
                <a:latin typeface="Comic Sans MS" pitchFamily="66" charset="0"/>
              </a:rPr>
              <a:t>АКСИОМЫ стереометрии</a:t>
            </a:r>
            <a:r>
              <a:rPr lang="ru-RU" sz="4000" b="1" i="1">
                <a:solidFill>
                  <a:srgbClr val="B23B7E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20483" name="Line 13"/>
          <p:cNvSpPr>
            <a:spLocks noChangeShapeType="1"/>
          </p:cNvSpPr>
          <p:nvPr/>
        </p:nvSpPr>
        <p:spPr bwMode="auto">
          <a:xfrm>
            <a:off x="1763713" y="908050"/>
            <a:ext cx="53292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919163" y="1341438"/>
            <a:ext cx="6913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C26734"/>
                </a:solidFill>
                <a:cs typeface="Arial" charset="0"/>
              </a:rPr>
              <a:t>А1</a:t>
            </a:r>
            <a:r>
              <a:rPr lang="ru-RU" sz="2000" b="1">
                <a:cs typeface="Arial" charset="0"/>
              </a:rPr>
              <a:t>. Через любые три точки, не лежащие на одной прямой, проходит плоскость, и притом только одна.</a:t>
            </a:r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4357688" y="3001963"/>
            <a:ext cx="71437" cy="71437"/>
          </a:xfrm>
          <a:prstGeom prst="ellipse">
            <a:avLst/>
          </a:prstGeom>
          <a:solidFill>
            <a:srgbClr val="993300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4913313" y="2428875"/>
            <a:ext cx="71437" cy="71438"/>
          </a:xfrm>
          <a:prstGeom prst="ellipse">
            <a:avLst/>
          </a:prstGeom>
          <a:solidFill>
            <a:srgbClr val="993300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3679825" y="2500313"/>
            <a:ext cx="71438" cy="71437"/>
          </a:xfrm>
          <a:prstGeom prst="ellipse">
            <a:avLst/>
          </a:prstGeom>
          <a:solidFill>
            <a:srgbClr val="993300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865188" y="3716338"/>
            <a:ext cx="7127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C26734"/>
                </a:solidFill>
                <a:cs typeface="Arial" charset="0"/>
              </a:rPr>
              <a:t>А2</a:t>
            </a:r>
            <a:r>
              <a:rPr lang="ru-RU" sz="2000" b="1">
                <a:cs typeface="Arial" charset="0"/>
              </a:rPr>
              <a:t>. Если две точки прямой лежат в плоскости, то все точки прямой лежат в этой плоскости.</a:t>
            </a:r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3219450" y="5286375"/>
            <a:ext cx="142875" cy="144463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4248150" y="5734050"/>
            <a:ext cx="144463" cy="142875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" name="Параллелограмм 1"/>
          <p:cNvSpPr/>
          <p:nvPr/>
        </p:nvSpPr>
        <p:spPr>
          <a:xfrm>
            <a:off x="2432050" y="2047875"/>
            <a:ext cx="3219450" cy="1525588"/>
          </a:xfrm>
          <a:prstGeom prst="parallelogram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араллелограмм 2"/>
          <p:cNvSpPr/>
          <p:nvPr/>
        </p:nvSpPr>
        <p:spPr>
          <a:xfrm>
            <a:off x="2432050" y="4737100"/>
            <a:ext cx="3003550" cy="1417638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19450" y="2076450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mbria" pitchFamily="18" charset="0"/>
              </a:rPr>
              <a:t>А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73650" y="2076450"/>
            <a:ext cx="4079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Perpetua" pitchFamily="18" charset="0"/>
              </a:rPr>
              <a:t>B</a:t>
            </a:r>
            <a:endParaRPr lang="ru-RU" sz="3200">
              <a:latin typeface="Cambria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492625" y="2970213"/>
            <a:ext cx="404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Perpetua" pitchFamily="18" charset="0"/>
              </a:rPr>
              <a:t>C</a:t>
            </a:r>
            <a:endParaRPr lang="ru-RU" sz="3200">
              <a:latin typeface="Cambria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2325" y="4826000"/>
            <a:ext cx="3635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Perpetua" pitchFamily="18" charset="0"/>
              </a:rPr>
              <a:t>A</a:t>
            </a:r>
            <a:endParaRPr lang="ru-RU" sz="2400">
              <a:latin typeface="Cambr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464050" y="5399088"/>
            <a:ext cx="3508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Perpetua" pitchFamily="18" charset="0"/>
              </a:rPr>
              <a:t>B</a:t>
            </a:r>
            <a:endParaRPr lang="ru-RU" sz="2400">
              <a:latin typeface="Cambria" pitchFamily="18" charset="0"/>
            </a:endParaRPr>
          </a:p>
        </p:txBody>
      </p:sp>
      <p:sp>
        <p:nvSpPr>
          <p:cNvPr id="11" name="Text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4358" y="5734050"/>
            <a:ext cx="460382" cy="46166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</a:rPr>
              <a:t> </a:t>
            </a:r>
          </a:p>
        </p:txBody>
      </p:sp>
      <p:pic>
        <p:nvPicPr>
          <p:cNvPr id="20502" name="Picture 22" descr="Эмблема-вгуэ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1" grpId="0" animBg="1"/>
      <p:bldP spid="29698" grpId="0" autoUpdateAnimBg="0"/>
      <p:bldP spid="29712" grpId="0" autoUpdateAnimBg="0"/>
      <p:bldP spid="29713" grpId="0" animBg="1" autoUpdateAnimBg="0"/>
      <p:bldP spid="29714" grpId="0" animBg="1" autoUpdateAnimBg="0"/>
      <p:bldP spid="29715" grpId="0" animBg="1" autoUpdateAnimBg="0"/>
      <p:bldP spid="29717" grpId="0" autoUpdateAnimBg="0"/>
      <p:bldP spid="29718" grpId="0" animBg="1" autoUpdateAnimBg="0"/>
      <p:bldP spid="29719" grpId="0" animBg="1" autoUpdateAnimBg="0"/>
      <p:bldP spid="2" grpId="0" animBg="1" autoUpdateAnimBg="0"/>
      <p:bldP spid="3" grpId="0" animBg="1" autoUpdateAnimBg="0"/>
      <p:bldP spid="5" grpId="0" autoUpdateAnimBg="0"/>
      <p:bldP spid="6" grpId="0" autoUpdateAnimBg="0"/>
      <p:bldP spid="7" grpId="0" autoUpdateAnimBg="0"/>
      <p:bldP spid="9" grpId="0" autoUpdateAnimBg="0"/>
      <p:bldP spid="1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"/>
          <p:cNvSpPr txBox="1">
            <a:spLocks noChangeArrowheads="1"/>
          </p:cNvSpPr>
          <p:nvPr/>
        </p:nvSpPr>
        <p:spPr bwMode="auto">
          <a:xfrm>
            <a:off x="250825" y="620713"/>
            <a:ext cx="856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539750" y="765175"/>
            <a:ext cx="712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793750" y="361950"/>
            <a:ext cx="8208963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C26734"/>
                </a:solidFill>
                <a:cs typeface="Arial" charset="0"/>
              </a:rPr>
              <a:t>А3</a:t>
            </a:r>
            <a:r>
              <a:rPr lang="ru-RU" sz="2400">
                <a:cs typeface="Arial" charset="0"/>
              </a:rPr>
              <a:t>. </a:t>
            </a:r>
            <a:r>
              <a:rPr lang="ru-RU" sz="2000" b="1">
                <a:cs typeface="Arial" charset="0"/>
              </a:rPr>
              <a:t>Если две плоскости имеют общую точку, то  они имеют общую прямую, на которой лежат все общие точки этих  плоскостей</a:t>
            </a:r>
            <a:r>
              <a:rPr lang="ru-RU" sz="2000" b="1">
                <a:solidFill>
                  <a:srgbClr val="7030A0"/>
                </a:solidFill>
                <a:cs typeface="Arial" charset="0"/>
              </a:rPr>
              <a:t>.</a:t>
            </a:r>
            <a:r>
              <a:rPr lang="ru-RU" sz="2400">
                <a:solidFill>
                  <a:srgbClr val="7030A0"/>
                </a:solidFill>
                <a:cs typeface="Arial" charset="0"/>
              </a:rPr>
              <a:t>                                    </a:t>
            </a:r>
          </a:p>
          <a:p>
            <a:pPr>
              <a:spcBef>
                <a:spcPct val="50000"/>
              </a:spcBef>
            </a:pPr>
            <a:endParaRPr lang="ru-RU" sz="2400" b="1" i="1">
              <a:solidFill>
                <a:srgbClr val="333399"/>
              </a:solidFill>
              <a:latin typeface="Cambria" pitchFamily="18" charset="0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1908175" y="4292600"/>
            <a:ext cx="5111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V="1">
            <a:off x="7019925" y="2708275"/>
            <a:ext cx="1152525" cy="1584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H="1">
            <a:off x="5867400" y="2708275"/>
            <a:ext cx="23050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>
            <a:off x="3995738" y="2708275"/>
            <a:ext cx="187166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2771775" y="2708275"/>
            <a:ext cx="12239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>
            <a:off x="1908175" y="2708275"/>
            <a:ext cx="863600" cy="1584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5" name="Freeform 11"/>
          <p:cNvSpPr>
            <a:spLocks/>
          </p:cNvSpPr>
          <p:nvPr/>
        </p:nvSpPr>
        <p:spPr bwMode="auto">
          <a:xfrm>
            <a:off x="4010025" y="1541463"/>
            <a:ext cx="1827213" cy="401637"/>
          </a:xfrm>
          <a:custGeom>
            <a:avLst/>
            <a:gdLst>
              <a:gd name="T0" fmla="*/ 1827213 w 1160"/>
              <a:gd name="T1" fmla="*/ 0 h 291"/>
              <a:gd name="T2" fmla="*/ 0 w 1160"/>
              <a:gd name="T3" fmla="*/ 400983 h 291"/>
              <a:gd name="T4" fmla="*/ 0 60000 65536"/>
              <a:gd name="T5" fmla="*/ 0 60000 65536"/>
              <a:gd name="T6" fmla="*/ 0 w 1160"/>
              <a:gd name="T7" fmla="*/ 0 h 291"/>
              <a:gd name="T8" fmla="*/ 1160 w 1160"/>
              <a:gd name="T9" fmla="*/ 291 h 2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60" h="291">
                <a:moveTo>
                  <a:pt x="1160" y="0"/>
                </a:moveTo>
                <a:lnTo>
                  <a:pt x="0" y="291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3995738" y="1943100"/>
            <a:ext cx="71437" cy="4294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7" name="Freeform 13"/>
          <p:cNvSpPr>
            <a:spLocks/>
          </p:cNvSpPr>
          <p:nvPr/>
        </p:nvSpPr>
        <p:spPr bwMode="auto">
          <a:xfrm>
            <a:off x="4067175" y="5426075"/>
            <a:ext cx="1876425" cy="811213"/>
          </a:xfrm>
          <a:custGeom>
            <a:avLst/>
            <a:gdLst>
              <a:gd name="T0" fmla="*/ 0 w 1182"/>
              <a:gd name="T1" fmla="*/ 811213 h 511"/>
              <a:gd name="T2" fmla="*/ 1876425 w 1182"/>
              <a:gd name="T3" fmla="*/ 0 h 511"/>
              <a:gd name="T4" fmla="*/ 0 60000 65536"/>
              <a:gd name="T5" fmla="*/ 0 60000 65536"/>
              <a:gd name="T6" fmla="*/ 0 w 1182"/>
              <a:gd name="T7" fmla="*/ 0 h 511"/>
              <a:gd name="T8" fmla="*/ 1182 w 1182"/>
              <a:gd name="T9" fmla="*/ 511 h 51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2" h="511">
                <a:moveTo>
                  <a:pt x="0" y="511"/>
                </a:moveTo>
                <a:lnTo>
                  <a:pt x="1182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8" name="Freeform 14"/>
          <p:cNvSpPr>
            <a:spLocks/>
          </p:cNvSpPr>
          <p:nvPr/>
        </p:nvSpPr>
        <p:spPr bwMode="auto">
          <a:xfrm>
            <a:off x="5942013" y="4294188"/>
            <a:ext cx="17462" cy="1176337"/>
          </a:xfrm>
          <a:custGeom>
            <a:avLst/>
            <a:gdLst>
              <a:gd name="T0" fmla="*/ 17462 w 11"/>
              <a:gd name="T1" fmla="*/ 1176337 h 741"/>
              <a:gd name="T2" fmla="*/ 0 w 11"/>
              <a:gd name="T3" fmla="*/ 0 h 741"/>
              <a:gd name="T4" fmla="*/ 0 60000 65536"/>
              <a:gd name="T5" fmla="*/ 0 60000 65536"/>
              <a:gd name="T6" fmla="*/ 0 w 11"/>
              <a:gd name="T7" fmla="*/ 0 h 741"/>
              <a:gd name="T8" fmla="*/ 11 w 11"/>
              <a:gd name="T9" fmla="*/ 741 h 7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" h="741">
                <a:moveTo>
                  <a:pt x="11" y="74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9" name="Freeform 15"/>
          <p:cNvSpPr>
            <a:spLocks/>
          </p:cNvSpPr>
          <p:nvPr/>
        </p:nvSpPr>
        <p:spPr bwMode="auto">
          <a:xfrm>
            <a:off x="5913438" y="2651125"/>
            <a:ext cx="26987" cy="1641475"/>
          </a:xfrm>
          <a:custGeom>
            <a:avLst/>
            <a:gdLst>
              <a:gd name="T0" fmla="*/ 26987 w 17"/>
              <a:gd name="T1" fmla="*/ 1641475 h 1034"/>
              <a:gd name="T2" fmla="*/ 0 w 17"/>
              <a:gd name="T3" fmla="*/ 0 h 1034"/>
              <a:gd name="T4" fmla="*/ 0 60000 65536"/>
              <a:gd name="T5" fmla="*/ 0 60000 65536"/>
              <a:gd name="T6" fmla="*/ 0 w 17"/>
              <a:gd name="T7" fmla="*/ 0 h 1034"/>
              <a:gd name="T8" fmla="*/ 17 w 17"/>
              <a:gd name="T9" fmla="*/ 1034 h 1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" h="1034">
                <a:moveTo>
                  <a:pt x="17" y="1034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0" name="Freeform 16"/>
          <p:cNvSpPr>
            <a:spLocks/>
          </p:cNvSpPr>
          <p:nvPr/>
        </p:nvSpPr>
        <p:spPr bwMode="auto">
          <a:xfrm>
            <a:off x="5853113" y="1541463"/>
            <a:ext cx="46037" cy="1166812"/>
          </a:xfrm>
          <a:custGeom>
            <a:avLst/>
            <a:gdLst>
              <a:gd name="T0" fmla="*/ 45719 w 10"/>
              <a:gd name="T1" fmla="*/ 1166020 h 892"/>
              <a:gd name="T2" fmla="*/ 0 w 10"/>
              <a:gd name="T3" fmla="*/ 0 h 892"/>
              <a:gd name="T4" fmla="*/ 0 60000 65536"/>
              <a:gd name="T5" fmla="*/ 0 60000 65536"/>
              <a:gd name="T6" fmla="*/ 0 w 10"/>
              <a:gd name="T7" fmla="*/ 0 h 892"/>
              <a:gd name="T8" fmla="*/ 10 w 10"/>
              <a:gd name="T9" fmla="*/ 892 h 8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892">
                <a:moveTo>
                  <a:pt x="10" y="892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 flipH="1">
            <a:off x="4067175" y="2708275"/>
            <a:ext cx="1800225" cy="1584325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4859338" y="3429000"/>
            <a:ext cx="142875" cy="142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1522" name="TextBox 1"/>
          <p:cNvSpPr txBox="1">
            <a:spLocks noChangeArrowheads="1"/>
          </p:cNvSpPr>
          <p:nvPr/>
        </p:nvSpPr>
        <p:spPr bwMode="auto">
          <a:xfrm>
            <a:off x="4535488" y="2967038"/>
            <a:ext cx="361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Perpetua" pitchFamily="18" charset="0"/>
              </a:rPr>
              <a:t>A</a:t>
            </a:r>
            <a:endParaRPr lang="ru-RU" sz="2400">
              <a:latin typeface="Cambria" pitchFamily="18" charset="0"/>
            </a:endParaRP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407018" y="4964410"/>
            <a:ext cx="460382" cy="46166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</a:rPr>
              <a:t> </a:t>
            </a: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09789" y="3662064"/>
            <a:ext cx="461986" cy="461665"/>
          </a:xfrm>
          <a:prstGeom prst="rect">
            <a:avLst/>
          </a:prstGeom>
          <a:blipFill rotWithShape="1">
            <a:blip r:embed="rId3"/>
            <a:stretch>
              <a:fillRect l="-3947" r="-2632" b="-1866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</a:rPr>
              <a:t> </a:t>
            </a:r>
          </a:p>
        </p:txBody>
      </p:sp>
      <p:pic>
        <p:nvPicPr>
          <p:cNvPr id="21526" name="Picture 22" descr="Эмблема-вгуэ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  <p:bldP spid="31758" grpId="0" animBg="1"/>
      <p:bldP spid="31759" grpId="0" animBg="1"/>
      <p:bldP spid="31760" grpId="0" animBg="1"/>
      <p:bldP spid="31761" grpId="0" animBg="1"/>
      <p:bldP spid="317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23850" y="260350"/>
            <a:ext cx="81359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C26734"/>
                </a:solidFill>
                <a:latin typeface="Comic Sans MS" pitchFamily="66" charset="0"/>
                <a:cs typeface="Arial" charset="0"/>
              </a:rPr>
              <a:t>Аксиомы стереометрии описывают:</a:t>
            </a:r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946150" y="4149725"/>
            <a:ext cx="142875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1520825" y="4906963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1782763" y="4005263"/>
            <a:ext cx="142875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476375" y="981075"/>
            <a:ext cx="75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  <a:latin typeface="Cambria" pitchFamily="18" charset="0"/>
              </a:rPr>
              <a:t>А1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284663" y="90805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  <a:latin typeface="Cambria" pitchFamily="18" charset="0"/>
              </a:rPr>
              <a:t>А2</a:t>
            </a:r>
            <a:r>
              <a:rPr lang="ru-RU" sz="2400">
                <a:solidFill>
                  <a:srgbClr val="000000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6948488" y="884238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  <a:latin typeface="Cambria" pitchFamily="18" charset="0"/>
              </a:rPr>
              <a:t>А3 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685800" y="3681413"/>
            <a:ext cx="43497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Cambria" pitchFamily="18" charset="0"/>
              </a:rPr>
              <a:t>А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2011363" y="3825875"/>
            <a:ext cx="433387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Cambria" pitchFamily="18" charset="0"/>
              </a:rPr>
              <a:t>В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758950" y="4887913"/>
            <a:ext cx="50482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Cambria" pitchFamily="18" charset="0"/>
              </a:rPr>
              <a:t>С</a:t>
            </a:r>
          </a:p>
        </p:txBody>
      </p:sp>
      <p:sp>
        <p:nvSpPr>
          <p:cNvPr id="22539" name="Text Box 13"/>
          <p:cNvSpPr txBox="1">
            <a:spLocks noChangeArrowheads="1"/>
          </p:cNvSpPr>
          <p:nvPr/>
        </p:nvSpPr>
        <p:spPr bwMode="auto">
          <a:xfrm>
            <a:off x="395288" y="4797425"/>
            <a:ext cx="5080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993300"/>
                </a:solidFill>
                <a:latin typeface="Symbol" pitchFamily="18" charset="2"/>
              </a:rPr>
              <a:t>b</a:t>
            </a:r>
          </a:p>
          <a:p>
            <a:pPr>
              <a:spcBef>
                <a:spcPct val="50000"/>
              </a:spcBef>
            </a:pPr>
            <a:endParaRPr lang="ru-RU" sz="2000" b="1">
              <a:solidFill>
                <a:srgbClr val="993300"/>
              </a:solidFill>
              <a:latin typeface="Symbol" pitchFamily="18" charset="2"/>
            </a:endParaRP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152400" y="1365250"/>
            <a:ext cx="2736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2060"/>
                </a:solidFill>
                <a:cs typeface="Arial" charset="0"/>
              </a:rPr>
              <a:t>Способ задания плоскости</a:t>
            </a:r>
          </a:p>
        </p:txBody>
      </p:sp>
      <p:sp>
        <p:nvSpPr>
          <p:cNvPr id="22541" name="Rectangle 15"/>
          <p:cNvSpPr>
            <a:spLocks noChangeArrowheads="1"/>
          </p:cNvSpPr>
          <p:nvPr/>
        </p:nvSpPr>
        <p:spPr bwMode="auto">
          <a:xfrm>
            <a:off x="3348038" y="4979988"/>
            <a:ext cx="323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00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4284663" y="4652963"/>
            <a:ext cx="142875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4572000" y="3429000"/>
            <a:ext cx="142875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4859338" y="3284538"/>
            <a:ext cx="649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Cambria" pitchFamily="18" charset="0"/>
              </a:rPr>
              <a:t>А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4643438" y="4581525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Cambria" pitchFamily="18" charset="0"/>
              </a:rPr>
              <a:t>В</a:t>
            </a:r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 flipH="1">
            <a:off x="4210050" y="3176588"/>
            <a:ext cx="504825" cy="2087562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4" name="Text Box 22"/>
          <p:cNvSpPr txBox="1">
            <a:spLocks noChangeArrowheads="1"/>
          </p:cNvSpPr>
          <p:nvPr/>
        </p:nvSpPr>
        <p:spPr bwMode="auto">
          <a:xfrm>
            <a:off x="2771775" y="1341438"/>
            <a:ext cx="37449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2060"/>
                </a:solidFill>
                <a:cs typeface="Arial" charset="0"/>
              </a:rPr>
              <a:t>Взаимное расположение прямой и плоскости</a:t>
            </a:r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>
            <a:off x="6948488" y="3141663"/>
            <a:ext cx="215900" cy="32400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 flipV="1">
            <a:off x="6084888" y="5013325"/>
            <a:ext cx="2519362" cy="7143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 flipV="1">
            <a:off x="6084888" y="4221163"/>
            <a:ext cx="503237" cy="863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6588125" y="4221163"/>
            <a:ext cx="431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7092950" y="4221163"/>
            <a:ext cx="935038" cy="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8027988" y="4221163"/>
            <a:ext cx="846137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 flipV="1">
            <a:off x="8604250" y="4256088"/>
            <a:ext cx="287338" cy="7572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 flipH="1" flipV="1">
            <a:off x="7885113" y="2420938"/>
            <a:ext cx="142875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>
            <a:off x="8027988" y="4221163"/>
            <a:ext cx="73025" cy="792162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8101013" y="5013325"/>
            <a:ext cx="71437" cy="7921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5" name="Line 33"/>
          <p:cNvSpPr>
            <a:spLocks noChangeShapeType="1"/>
          </p:cNvSpPr>
          <p:nvPr/>
        </p:nvSpPr>
        <p:spPr bwMode="auto">
          <a:xfrm flipV="1">
            <a:off x="7164388" y="5805488"/>
            <a:ext cx="1008062" cy="5762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6" name="Line 34"/>
          <p:cNvSpPr>
            <a:spLocks noChangeShapeType="1"/>
          </p:cNvSpPr>
          <p:nvPr/>
        </p:nvSpPr>
        <p:spPr bwMode="auto">
          <a:xfrm flipV="1">
            <a:off x="6948488" y="2420938"/>
            <a:ext cx="936625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7" name="Line 35"/>
          <p:cNvSpPr>
            <a:spLocks noChangeShapeType="1"/>
          </p:cNvSpPr>
          <p:nvPr/>
        </p:nvSpPr>
        <p:spPr bwMode="auto">
          <a:xfrm flipV="1">
            <a:off x="7092950" y="4221163"/>
            <a:ext cx="935038" cy="86360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61" name="Text Box 36"/>
          <p:cNvSpPr txBox="1">
            <a:spLocks noChangeArrowheads="1"/>
          </p:cNvSpPr>
          <p:nvPr/>
        </p:nvSpPr>
        <p:spPr bwMode="auto">
          <a:xfrm>
            <a:off x="7164388" y="5661025"/>
            <a:ext cx="5048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Symbol" pitchFamily="18" charset="2"/>
              </a:rPr>
              <a:t>a</a:t>
            </a:r>
          </a:p>
          <a:p>
            <a:pPr>
              <a:spcBef>
                <a:spcPct val="50000"/>
              </a:spcBef>
            </a:pPr>
            <a:endParaRPr lang="ru-RU" sz="2000" b="1">
              <a:solidFill>
                <a:srgbClr val="000000"/>
              </a:solidFill>
              <a:latin typeface="Symbol" pitchFamily="18" charset="2"/>
            </a:endParaRPr>
          </a:p>
        </p:txBody>
      </p:sp>
      <p:sp>
        <p:nvSpPr>
          <p:cNvPr id="22562" name="Text Box 37"/>
          <p:cNvSpPr txBox="1">
            <a:spLocks noChangeArrowheads="1"/>
          </p:cNvSpPr>
          <p:nvPr/>
        </p:nvSpPr>
        <p:spPr bwMode="auto">
          <a:xfrm>
            <a:off x="8459788" y="422116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33830" name="Text Box 38"/>
          <p:cNvSpPr txBox="1">
            <a:spLocks noChangeArrowheads="1"/>
          </p:cNvSpPr>
          <p:nvPr/>
        </p:nvSpPr>
        <p:spPr bwMode="auto">
          <a:xfrm>
            <a:off x="6335713" y="1341438"/>
            <a:ext cx="23399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2060"/>
                </a:solidFill>
                <a:cs typeface="Arial" charset="0"/>
              </a:rPr>
              <a:t>Взаимное расположение плоскостей</a:t>
            </a:r>
          </a:p>
        </p:txBody>
      </p:sp>
      <p:sp>
        <p:nvSpPr>
          <p:cNvPr id="33831" name="Oval 39"/>
          <p:cNvSpPr>
            <a:spLocks noChangeArrowheads="1"/>
          </p:cNvSpPr>
          <p:nvPr/>
        </p:nvSpPr>
        <p:spPr bwMode="auto">
          <a:xfrm>
            <a:off x="7451725" y="4581525"/>
            <a:ext cx="142875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" name="Параллелограмм 1"/>
          <p:cNvSpPr/>
          <p:nvPr/>
        </p:nvSpPr>
        <p:spPr>
          <a:xfrm>
            <a:off x="323850" y="3141663"/>
            <a:ext cx="2447925" cy="2232025"/>
          </a:xfrm>
          <a:prstGeom prst="parallelogram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араллелограмм 2"/>
          <p:cNvSpPr/>
          <p:nvPr/>
        </p:nvSpPr>
        <p:spPr>
          <a:xfrm>
            <a:off x="3203575" y="3141663"/>
            <a:ext cx="2538413" cy="2266950"/>
          </a:xfrm>
          <a:prstGeom prst="parallelogram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3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nimBg="1"/>
      <p:bldP spid="33796" grpId="0" animBg="1"/>
      <p:bldP spid="33797" grpId="0" animBg="1"/>
      <p:bldP spid="33801" grpId="0"/>
      <p:bldP spid="33802" grpId="0"/>
      <p:bldP spid="33803" grpId="0"/>
      <p:bldP spid="33808" grpId="0" animBg="1"/>
      <p:bldP spid="33809" grpId="0" animBg="1"/>
      <p:bldP spid="33811" grpId="0"/>
      <p:bldP spid="33813" grpId="0" animBg="1"/>
      <p:bldP spid="33815" grpId="0" animBg="1"/>
      <p:bldP spid="33816" grpId="0" animBg="1"/>
      <p:bldP spid="33817" grpId="0" animBg="1"/>
      <p:bldP spid="33818" grpId="0" animBg="1"/>
      <p:bldP spid="33819" grpId="0" animBg="1"/>
      <p:bldP spid="33820" grpId="0" animBg="1"/>
      <p:bldP spid="33821" grpId="0" animBg="1"/>
      <p:bldP spid="33822" grpId="0" animBg="1"/>
      <p:bldP spid="33823" grpId="0" animBg="1"/>
      <p:bldP spid="33824" grpId="0" animBg="1"/>
      <p:bldP spid="33825" grpId="0" animBg="1"/>
      <p:bldP spid="33826" grpId="0" animBg="1"/>
      <p:bldP spid="33827" grpId="0" animBg="1"/>
      <p:bldP spid="33831" grpId="0" animBg="1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333375"/>
            <a:ext cx="8208963" cy="1143000"/>
          </a:xfrm>
        </p:spPr>
        <p:txBody>
          <a:bodyPr bIns="91440" anchor="b">
            <a:normAutofit/>
          </a:bodyPr>
          <a:lstStyle/>
          <a:p>
            <a:pPr algn="ctr"/>
            <a:r>
              <a:rPr lang="ru-RU" b="1">
                <a:solidFill>
                  <a:srgbClr val="C26734"/>
                </a:solidFill>
                <a:latin typeface="Comic Sans MS" pitchFamily="66" charset="0"/>
              </a:rPr>
              <a:t>Следствия из аксиом</a:t>
            </a:r>
          </a:p>
        </p:txBody>
      </p:sp>
      <p:graphicFrame>
        <p:nvGraphicFramePr>
          <p:cNvPr id="25650" name="Group 50"/>
          <p:cNvGraphicFramePr>
            <a:graphicFrameLocks noGrp="1"/>
          </p:cNvGraphicFramePr>
          <p:nvPr/>
        </p:nvGraphicFramePr>
        <p:xfrm>
          <a:off x="107950" y="1484313"/>
          <a:ext cx="9036050" cy="5280025"/>
        </p:xfrm>
        <a:graphic>
          <a:graphicData uri="http://schemas.openxmlformats.org/drawingml/2006/table">
            <a:tbl>
              <a:tblPr/>
              <a:tblGrid>
                <a:gridCol w="1528763"/>
                <a:gridCol w="3914775"/>
                <a:gridCol w="3592512"/>
              </a:tblGrid>
              <a:tr h="2520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2051050" y="2239963"/>
            <a:ext cx="3024188" cy="1584325"/>
          </a:xfrm>
          <a:prstGeom prst="parallelogram">
            <a:avLst>
              <a:gd name="adj" fmla="val 4772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 flipV="1">
            <a:off x="2700338" y="2451100"/>
            <a:ext cx="1728787" cy="792163"/>
          </a:xfrm>
          <a:prstGeom prst="lin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335" name="Oval 23"/>
          <p:cNvSpPr>
            <a:spLocks noChangeArrowheads="1"/>
          </p:cNvSpPr>
          <p:nvPr/>
        </p:nvSpPr>
        <p:spPr bwMode="auto">
          <a:xfrm>
            <a:off x="4067175" y="3357563"/>
            <a:ext cx="71438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3336" name="AutoShape 24"/>
          <p:cNvSpPr>
            <a:spLocks noChangeArrowheads="1"/>
          </p:cNvSpPr>
          <p:nvPr/>
        </p:nvSpPr>
        <p:spPr bwMode="auto">
          <a:xfrm>
            <a:off x="2339975" y="4724400"/>
            <a:ext cx="3024188" cy="1441450"/>
          </a:xfrm>
          <a:prstGeom prst="parallelogram">
            <a:avLst>
              <a:gd name="adj" fmla="val 4772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 flipV="1">
            <a:off x="3059113" y="5013325"/>
            <a:ext cx="1728787" cy="792163"/>
          </a:xfrm>
          <a:prstGeom prst="lin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338" name="Oval 26"/>
          <p:cNvSpPr>
            <a:spLocks noChangeArrowheads="1"/>
          </p:cNvSpPr>
          <p:nvPr/>
        </p:nvSpPr>
        <p:spPr bwMode="auto">
          <a:xfrm>
            <a:off x="3851275" y="5373688"/>
            <a:ext cx="71438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 flipH="1" flipV="1">
            <a:off x="3348038" y="4868863"/>
            <a:ext cx="1081087" cy="1079500"/>
          </a:xfrm>
          <a:prstGeom prst="lin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340" name="Text Box 28"/>
          <p:cNvSpPr txBox="1">
            <a:spLocks noChangeArrowheads="1"/>
          </p:cNvSpPr>
          <p:nvPr/>
        </p:nvSpPr>
        <p:spPr bwMode="auto">
          <a:xfrm>
            <a:off x="5556250" y="2190750"/>
            <a:ext cx="28321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>
                <a:latin typeface="Corbel" pitchFamily="34" charset="0"/>
              </a:rPr>
              <a:t>Через прямую и не лежащую на ней точку проходит плоскость, и притом только одна.</a:t>
            </a:r>
            <a:endParaRPr lang="ru-RU" sz="2000">
              <a:latin typeface="Corbel" pitchFamily="34" charset="0"/>
            </a:endParaRPr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5556250" y="4206875"/>
            <a:ext cx="297656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>
                <a:latin typeface="Corbel" pitchFamily="34" charset="0"/>
              </a:rPr>
              <a:t>Через две пересекающиеся прямые проходит плоскость, и притом только одна.</a:t>
            </a:r>
            <a:endParaRPr lang="ru-RU" sz="2000">
              <a:latin typeface="Corbel" pitchFamily="34" charset="0"/>
            </a:endParaRPr>
          </a:p>
        </p:txBody>
      </p:sp>
      <p:pic>
        <p:nvPicPr>
          <p:cNvPr id="25651" name="Picture 51" descr="Эмблема-вгу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7813"/>
            <a:ext cx="7931150" cy="1139825"/>
          </a:xfrm>
        </p:spPr>
        <p:txBody>
          <a:bodyPr/>
          <a:lstStyle/>
          <a:p>
            <a:pPr algn="ctr"/>
            <a:r>
              <a:rPr lang="ru-RU" sz="3800" b="1">
                <a:solidFill>
                  <a:srgbClr val="C26734"/>
                </a:solidFill>
                <a:latin typeface="Comic Sans MS" pitchFamily="66" charset="0"/>
              </a:rPr>
              <a:t>Вопросы для самопроверки</a:t>
            </a:r>
            <a:r>
              <a:rPr lang="ru-RU" sz="3800">
                <a:solidFill>
                  <a:srgbClr val="984204"/>
                </a:solidFill>
              </a:rPr>
              <a:t> </a:t>
            </a:r>
            <a:br>
              <a:rPr lang="ru-RU" sz="3800">
                <a:solidFill>
                  <a:srgbClr val="984204"/>
                </a:solidFill>
              </a:rPr>
            </a:br>
            <a:endParaRPr lang="ru-RU" sz="3800">
              <a:solidFill>
                <a:srgbClr val="984204"/>
              </a:solidFill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49500"/>
            <a:ext cx="8229600" cy="3781425"/>
          </a:xfrm>
        </p:spPr>
        <p:txBody>
          <a:bodyPr/>
          <a:lstStyle/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sz="2700">
                <a:cs typeface="Arial" charset="0"/>
              </a:rPr>
              <a:t>1. Назовите  основные  </a:t>
            </a:r>
            <a:r>
              <a:rPr lang="ru-RU" sz="2800">
                <a:cs typeface="Arial" charset="0"/>
              </a:rPr>
              <a:t>ф</a:t>
            </a:r>
            <a:r>
              <a:rPr lang="ru-RU" sz="2700">
                <a:cs typeface="Arial" charset="0"/>
              </a:rPr>
              <a:t>игуры</a:t>
            </a:r>
            <a:r>
              <a:rPr lang="ru-RU" sz="2800">
                <a:cs typeface="Arial" charset="0"/>
              </a:rPr>
              <a:t>в пространстве</a:t>
            </a:r>
            <a:r>
              <a:rPr lang="ru-RU" sz="2700">
                <a:cs typeface="Arial" charset="0"/>
              </a:rPr>
              <a:t>.</a:t>
            </a: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sz="2800">
                <a:cs typeface="Arial" charset="0"/>
              </a:rPr>
              <a:t>2. </a:t>
            </a:r>
            <a:r>
              <a:rPr lang="ru-RU" sz="2700">
                <a:cs typeface="Arial" charset="0"/>
              </a:rPr>
              <a:t>Сформулируйте  аксиому  А</a:t>
            </a:r>
            <a:r>
              <a:rPr lang="ru-RU" sz="2700" baseline="-25000">
                <a:cs typeface="Arial" charset="0"/>
              </a:rPr>
              <a:t>1.</a:t>
            </a: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sz="2800">
                <a:cs typeface="Arial" charset="0"/>
              </a:rPr>
              <a:t>3. Сформулируйте  аксиому  А</a:t>
            </a:r>
            <a:r>
              <a:rPr lang="ru-RU" sz="2700" baseline="-25000">
                <a:cs typeface="Arial" charset="0"/>
              </a:rPr>
              <a:t>2.</a:t>
            </a: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sz="2700">
                <a:cs typeface="Arial" charset="0"/>
              </a:rPr>
              <a:t>4. Сформулируйте  аксиому   А</a:t>
            </a:r>
            <a:r>
              <a:rPr lang="ru-RU" sz="2700" baseline="-25000">
                <a:cs typeface="Arial" charset="0"/>
              </a:rPr>
              <a:t>3.</a:t>
            </a: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sz="2700">
                <a:cs typeface="Arial" charset="0"/>
              </a:rPr>
              <a:t>5. Сколько  может  быть  общих  точек  у  прямой  и  плоскости?</a:t>
            </a: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sz="2700">
                <a:cs typeface="Arial" charset="0"/>
              </a:rPr>
              <a:t>6. Могут  ли  прямая  и  плоскость  иметь  одну  общую  точку?</a:t>
            </a: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endParaRPr lang="ru-RU" sz="2700">
              <a:cs typeface="Arial" charset="0"/>
            </a:endParaRPr>
          </a:p>
          <a:p>
            <a:pPr>
              <a:lnSpc>
                <a:spcPct val="90000"/>
              </a:lnSpc>
              <a:buClrTx/>
              <a:buSzTx/>
              <a:buFontTx/>
              <a:buNone/>
            </a:pPr>
            <a:endParaRPr lang="ru-RU" sz="2800">
              <a:cs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</p:txBody>
      </p:sp>
      <p:pic>
        <p:nvPicPr>
          <p:cNvPr id="96260" name="Picture 4" descr="Эмблема-вгу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  <p:pic>
        <p:nvPicPr>
          <p:cNvPr id="96261" name="Picture 2" descr="OW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8591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80" name="Picture 32" descr="OW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15859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5288" y="2708275"/>
            <a:ext cx="3240087" cy="2787650"/>
            <a:chOff x="2928" y="2160"/>
            <a:chExt cx="1824" cy="1536"/>
          </a:xfrm>
        </p:grpSpPr>
        <p:sp>
          <p:nvSpPr>
            <p:cNvPr id="98308" name="Line 10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8309" name="Freeform 11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256 h 1824"/>
                <a:gd name="T2" fmla="*/ 42 w 1248"/>
                <a:gd name="T3" fmla="*/ 388 h 1824"/>
                <a:gd name="T4" fmla="*/ 75 w 1248"/>
                <a:gd name="T5" fmla="*/ 0 h 1824"/>
                <a:gd name="T6" fmla="*/ 0 w 1248"/>
                <a:gd name="T7" fmla="*/ 256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8310" name="Freeform 12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55661" name="Text Box 13"/>
          <p:cNvSpPr txBox="1">
            <a:spLocks noChangeArrowheads="1"/>
          </p:cNvSpPr>
          <p:nvPr/>
        </p:nvSpPr>
        <p:spPr bwMode="auto">
          <a:xfrm>
            <a:off x="1116013" y="53736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В</a:t>
            </a:r>
          </a:p>
        </p:txBody>
      </p:sp>
      <p:sp>
        <p:nvSpPr>
          <p:cNvPr id="155662" name="Text Box 14"/>
          <p:cNvSpPr txBox="1">
            <a:spLocks noChangeArrowheads="1"/>
          </p:cNvSpPr>
          <p:nvPr/>
        </p:nvSpPr>
        <p:spPr bwMode="auto">
          <a:xfrm>
            <a:off x="179388" y="4005263"/>
            <a:ext cx="407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/>
              <a:t>А</a:t>
            </a:r>
          </a:p>
        </p:txBody>
      </p:sp>
      <p:sp>
        <p:nvSpPr>
          <p:cNvPr id="155663" name="Text Box 15"/>
          <p:cNvSpPr txBox="1">
            <a:spLocks noChangeArrowheads="1"/>
          </p:cNvSpPr>
          <p:nvPr/>
        </p:nvSpPr>
        <p:spPr bwMode="auto">
          <a:xfrm>
            <a:off x="3563938" y="43656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С</a:t>
            </a:r>
          </a:p>
        </p:txBody>
      </p:sp>
      <p:sp>
        <p:nvSpPr>
          <p:cNvPr id="155665" name="Text Box 17"/>
          <p:cNvSpPr txBox="1">
            <a:spLocks noChangeArrowheads="1"/>
          </p:cNvSpPr>
          <p:nvPr/>
        </p:nvSpPr>
        <p:spPr bwMode="auto">
          <a:xfrm>
            <a:off x="3276600" y="36449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М</a:t>
            </a:r>
          </a:p>
        </p:txBody>
      </p:sp>
      <p:sp>
        <p:nvSpPr>
          <p:cNvPr id="155666" name="Text Box 18"/>
          <p:cNvSpPr txBox="1">
            <a:spLocks noChangeArrowheads="1"/>
          </p:cNvSpPr>
          <p:nvPr/>
        </p:nvSpPr>
        <p:spPr bwMode="auto">
          <a:xfrm>
            <a:off x="179388" y="501332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  Р</a:t>
            </a:r>
          </a:p>
        </p:txBody>
      </p:sp>
      <p:sp>
        <p:nvSpPr>
          <p:cNvPr id="155667" name="Oval 19"/>
          <p:cNvSpPr>
            <a:spLocks noChangeArrowheads="1"/>
          </p:cNvSpPr>
          <p:nvPr/>
        </p:nvSpPr>
        <p:spPr bwMode="auto">
          <a:xfrm>
            <a:off x="684213" y="4868863"/>
            <a:ext cx="98425" cy="936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Rage Italic" pitchFamily="66" charset="0"/>
            </a:endParaRPr>
          </a:p>
        </p:txBody>
      </p:sp>
      <p:sp>
        <p:nvSpPr>
          <p:cNvPr id="155668" name="Oval 20"/>
          <p:cNvSpPr>
            <a:spLocks noChangeArrowheads="1"/>
          </p:cNvSpPr>
          <p:nvPr/>
        </p:nvSpPr>
        <p:spPr bwMode="auto">
          <a:xfrm>
            <a:off x="3203575" y="4076700"/>
            <a:ext cx="96838" cy="936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Rage Italic" pitchFamily="66" charset="0"/>
            </a:endParaRPr>
          </a:p>
        </p:txBody>
      </p:sp>
      <p:sp>
        <p:nvSpPr>
          <p:cNvPr id="155669" name="Oval 21"/>
          <p:cNvSpPr>
            <a:spLocks noChangeArrowheads="1"/>
          </p:cNvSpPr>
          <p:nvPr/>
        </p:nvSpPr>
        <p:spPr bwMode="auto">
          <a:xfrm>
            <a:off x="2411413" y="4941888"/>
            <a:ext cx="96837" cy="952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Rage Italic" pitchFamily="66" charset="0"/>
            </a:endParaRPr>
          </a:p>
        </p:txBody>
      </p:sp>
      <p:sp>
        <p:nvSpPr>
          <p:cNvPr id="155655" name="Text Box 7"/>
          <p:cNvSpPr txBox="1">
            <a:spLocks noChangeArrowheads="1"/>
          </p:cNvSpPr>
          <p:nvPr/>
        </p:nvSpPr>
        <p:spPr bwMode="auto">
          <a:xfrm>
            <a:off x="1835150" y="22764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S</a:t>
            </a:r>
            <a:endParaRPr lang="ru-RU" sz="2400" b="1" i="1"/>
          </a:p>
        </p:txBody>
      </p:sp>
      <p:sp>
        <p:nvSpPr>
          <p:cNvPr id="155674" name="Text Box 26"/>
          <p:cNvSpPr txBox="1">
            <a:spLocks noChangeArrowheads="1"/>
          </p:cNvSpPr>
          <p:nvPr/>
        </p:nvSpPr>
        <p:spPr bwMode="auto">
          <a:xfrm>
            <a:off x="2411413" y="5084763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К</a:t>
            </a:r>
          </a:p>
        </p:txBody>
      </p:sp>
      <p:sp>
        <p:nvSpPr>
          <p:cNvPr id="155675" name="Line 27"/>
          <p:cNvSpPr>
            <a:spLocks noChangeShapeType="1"/>
          </p:cNvSpPr>
          <p:nvPr/>
        </p:nvSpPr>
        <p:spPr bwMode="auto">
          <a:xfrm flipH="1">
            <a:off x="684213" y="2781300"/>
            <a:ext cx="1295400" cy="2160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76" name="Line 28"/>
          <p:cNvSpPr>
            <a:spLocks noChangeShapeType="1"/>
          </p:cNvSpPr>
          <p:nvPr/>
        </p:nvSpPr>
        <p:spPr bwMode="auto">
          <a:xfrm>
            <a:off x="1979613" y="2708275"/>
            <a:ext cx="504825" cy="2305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77" name="Line 29"/>
          <p:cNvSpPr>
            <a:spLocks noChangeShapeType="1"/>
          </p:cNvSpPr>
          <p:nvPr/>
        </p:nvSpPr>
        <p:spPr bwMode="auto">
          <a:xfrm flipV="1">
            <a:off x="468313" y="4508500"/>
            <a:ext cx="3167062" cy="433388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78" name="Rectangle 30"/>
          <p:cNvSpPr>
            <a:spLocks noGrp="1" noChangeArrowheads="1"/>
          </p:cNvSpPr>
          <p:nvPr>
            <p:ph type="title" idx="4294967295"/>
          </p:nvPr>
        </p:nvSpPr>
        <p:spPr>
          <a:xfrm>
            <a:off x="2555875" y="476250"/>
            <a:ext cx="6346825" cy="1084263"/>
          </a:xfrm>
        </p:spPr>
        <p:txBody>
          <a:bodyPr/>
          <a:lstStyle/>
          <a:p>
            <a:r>
              <a:rPr lang="ru-RU" sz="5400" b="1" i="1">
                <a:solidFill>
                  <a:srgbClr val="C26734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155681" name="Rectangle 3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211638" y="2133600"/>
            <a:ext cx="4752975" cy="2303463"/>
          </a:xfrm>
        </p:spPr>
        <p:txBody>
          <a:bodyPr/>
          <a:lstStyle/>
          <a:p>
            <a:pPr marL="419100" indent="-4191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Monotype Corsiva" pitchFamily="66" charset="0"/>
              </a:rPr>
              <a:t>   </a:t>
            </a:r>
            <a:r>
              <a:rPr lang="ru-RU" sz="3200" b="1"/>
              <a:t>По рисунку ответьте на </a:t>
            </a:r>
            <a:r>
              <a:rPr lang="en-US" sz="3200" b="1"/>
              <a:t>    </a:t>
            </a:r>
            <a:r>
              <a:rPr lang="ru-RU" sz="3200" b="1"/>
              <a:t>вопросы.</a:t>
            </a:r>
          </a:p>
          <a:p>
            <a:pPr marL="419100" indent="-4191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i="1"/>
              <a:t>   </a:t>
            </a:r>
            <a:r>
              <a:rPr lang="ru-RU" sz="2800" b="1" i="1"/>
              <a:t>1.Каким плоскостям </a:t>
            </a:r>
            <a:r>
              <a:rPr lang="en-US" sz="2800" b="1" i="1"/>
              <a:t> </a:t>
            </a:r>
            <a:r>
              <a:rPr lang="ru-RU" sz="2800" b="1" i="1"/>
              <a:t>принадлежит точки</a:t>
            </a:r>
            <a:endParaRPr lang="en-US" sz="2800" b="1" i="1"/>
          </a:p>
          <a:p>
            <a:pPr marL="419100" indent="-419100">
              <a:lnSpc>
                <a:spcPct val="90000"/>
              </a:lnSpc>
              <a:buFont typeface="Wingdings" pitchFamily="2" charset="2"/>
              <a:buNone/>
            </a:pPr>
            <a:endParaRPr lang="ru-RU" sz="2800" b="1" i="1"/>
          </a:p>
          <a:p>
            <a:pPr marL="419100" indent="-419100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>
                <a:solidFill>
                  <a:srgbClr val="0000CC"/>
                </a:solidFill>
                <a:latin typeface="Monotype Corsiva" pitchFamily="66" charset="0"/>
              </a:rPr>
              <a:t>       </a:t>
            </a:r>
            <a:endParaRPr lang="ru-RU" sz="4400" b="1" i="1">
              <a:solidFill>
                <a:srgbClr val="CC3300"/>
              </a:solidFill>
              <a:latin typeface="Monotype Corsiva" pitchFamily="66" charset="0"/>
            </a:endParaRPr>
          </a:p>
          <a:p>
            <a:pPr marL="419100" indent="-419100"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i="1">
                <a:latin typeface="Monotype Corsiva" pitchFamily="66" charset="0"/>
              </a:rPr>
              <a:t>                                                         </a:t>
            </a:r>
            <a:endParaRPr lang="ru-RU" sz="260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4643438" y="4292600"/>
            <a:ext cx="6651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А;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5724525" y="4292600"/>
            <a:ext cx="788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М;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7019925" y="4221163"/>
            <a:ext cx="688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К;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5292725" y="5013325"/>
            <a:ext cx="5762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C26734"/>
                </a:solidFill>
                <a:latin typeface="Monotype Corsiva" pitchFamily="66" charset="0"/>
              </a:rPr>
              <a:t>S;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6516688" y="5013325"/>
            <a:ext cx="698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C26734"/>
                </a:solidFill>
                <a:latin typeface="Monotype Corsiva" pitchFamily="66" charset="0"/>
              </a:rPr>
              <a:t>P</a:t>
            </a:r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?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pic>
        <p:nvPicPr>
          <p:cNvPr id="98331" name="Picture 27" descr="Эмблема-вгуэ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OW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15859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9331" name="Group 3"/>
          <p:cNvGrpSpPr>
            <a:grpSpLocks/>
          </p:cNvGrpSpPr>
          <p:nvPr/>
        </p:nvGrpSpPr>
        <p:grpSpPr bwMode="auto">
          <a:xfrm>
            <a:off x="395288" y="2708275"/>
            <a:ext cx="3240087" cy="2787650"/>
            <a:chOff x="2928" y="2160"/>
            <a:chExt cx="1824" cy="1536"/>
          </a:xfrm>
        </p:grpSpPr>
        <p:sp>
          <p:nvSpPr>
            <p:cNvPr id="99332" name="Line 4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9333" name="Freeform 5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256 h 1824"/>
                <a:gd name="T2" fmla="*/ 42 w 1248"/>
                <a:gd name="T3" fmla="*/ 388 h 1824"/>
                <a:gd name="T4" fmla="*/ 75 w 1248"/>
                <a:gd name="T5" fmla="*/ 0 h 1824"/>
                <a:gd name="T6" fmla="*/ 0 w 1248"/>
                <a:gd name="T7" fmla="*/ 256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9334" name="Freeform 6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1116013" y="53736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В</a:t>
            </a: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179388" y="4005263"/>
            <a:ext cx="407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/>
              <a:t>А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3563938" y="43656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С</a:t>
            </a:r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3276600" y="36449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М</a:t>
            </a:r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179388" y="501332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  Р</a:t>
            </a: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auto">
          <a:xfrm>
            <a:off x="684213" y="4868863"/>
            <a:ext cx="98425" cy="936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Rage Italic" pitchFamily="66" charset="0"/>
            </a:endParaRPr>
          </a:p>
        </p:txBody>
      </p:sp>
      <p:sp>
        <p:nvSpPr>
          <p:cNvPr id="99341" name="Oval 13"/>
          <p:cNvSpPr>
            <a:spLocks noChangeArrowheads="1"/>
          </p:cNvSpPr>
          <p:nvPr/>
        </p:nvSpPr>
        <p:spPr bwMode="auto">
          <a:xfrm>
            <a:off x="3203575" y="4076700"/>
            <a:ext cx="96838" cy="936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Rage Italic" pitchFamily="66" charset="0"/>
            </a:endParaRPr>
          </a:p>
        </p:txBody>
      </p:sp>
      <p:sp>
        <p:nvSpPr>
          <p:cNvPr id="99342" name="Oval 14"/>
          <p:cNvSpPr>
            <a:spLocks noChangeArrowheads="1"/>
          </p:cNvSpPr>
          <p:nvPr/>
        </p:nvSpPr>
        <p:spPr bwMode="auto">
          <a:xfrm>
            <a:off x="2411413" y="4941888"/>
            <a:ext cx="96837" cy="952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Rage Italic" pitchFamily="66" charset="0"/>
            </a:endParaRPr>
          </a:p>
        </p:txBody>
      </p:sp>
      <p:sp>
        <p:nvSpPr>
          <p:cNvPr id="99343" name="Text Box 15"/>
          <p:cNvSpPr txBox="1">
            <a:spLocks noChangeArrowheads="1"/>
          </p:cNvSpPr>
          <p:nvPr/>
        </p:nvSpPr>
        <p:spPr bwMode="auto">
          <a:xfrm>
            <a:off x="1835150" y="22764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S</a:t>
            </a:r>
            <a:endParaRPr lang="ru-RU" sz="2400" b="1" i="1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2411413" y="5084763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К</a:t>
            </a:r>
          </a:p>
        </p:txBody>
      </p:sp>
      <p:sp>
        <p:nvSpPr>
          <p:cNvPr id="99345" name="Line 17"/>
          <p:cNvSpPr>
            <a:spLocks noChangeShapeType="1"/>
          </p:cNvSpPr>
          <p:nvPr/>
        </p:nvSpPr>
        <p:spPr bwMode="auto">
          <a:xfrm flipH="1">
            <a:off x="684213" y="2781300"/>
            <a:ext cx="1295400" cy="2160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1979613" y="2781300"/>
            <a:ext cx="504825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 flipV="1">
            <a:off x="468313" y="4508500"/>
            <a:ext cx="3167062" cy="433388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9348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2555875" y="476250"/>
            <a:ext cx="6346825" cy="1084263"/>
          </a:xfrm>
        </p:spPr>
        <p:txBody>
          <a:bodyPr/>
          <a:lstStyle/>
          <a:p>
            <a:r>
              <a:rPr lang="ru-RU" sz="5400" b="1" i="1">
                <a:solidFill>
                  <a:srgbClr val="C26734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170005" name="Rectangle 21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211638" y="2133600"/>
            <a:ext cx="4752975" cy="2303463"/>
          </a:xfrm>
        </p:spPr>
        <p:txBody>
          <a:bodyPr/>
          <a:lstStyle/>
          <a:p>
            <a:pPr marL="419100" indent="-419100">
              <a:buFont typeface="Wingdings" pitchFamily="2" charset="2"/>
              <a:buNone/>
            </a:pPr>
            <a:r>
              <a:rPr lang="ru-RU" sz="3200" b="1" i="1"/>
              <a:t>2. Вне каких плоскостей</a:t>
            </a:r>
          </a:p>
          <a:p>
            <a:pPr marL="419100" indent="-419100">
              <a:buFont typeface="Wingdings" pitchFamily="2" charset="2"/>
              <a:buNone/>
            </a:pPr>
            <a:r>
              <a:rPr lang="ru-RU" sz="3200" b="1" i="1"/>
              <a:t>          лежат точки</a:t>
            </a:r>
            <a:endParaRPr lang="en-US" sz="3200" b="1" i="1"/>
          </a:p>
          <a:p>
            <a:pPr marL="419100" indent="-419100">
              <a:buFont typeface="Wingdings" pitchFamily="2" charset="2"/>
              <a:buNone/>
            </a:pPr>
            <a:endParaRPr lang="ru-RU" sz="3200" b="1" i="1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4067175" y="4724400"/>
            <a:ext cx="788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М;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5076825" y="4724400"/>
            <a:ext cx="688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К;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084888" y="4724400"/>
            <a:ext cx="6651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А;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6875463" y="4724400"/>
            <a:ext cx="6492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>
                <a:solidFill>
                  <a:srgbClr val="C26734"/>
                </a:solidFill>
                <a:latin typeface="Monotype Corsiva" pitchFamily="66" charset="0"/>
              </a:rPr>
              <a:t>P</a:t>
            </a:r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;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7812088" y="4652963"/>
            <a:ext cx="654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C26734"/>
                </a:solidFill>
                <a:latin typeface="Monotype Corsiva" pitchFamily="66" charset="0"/>
              </a:rPr>
              <a:t>S</a:t>
            </a:r>
            <a:r>
              <a:rPr lang="ru-RU" sz="4400" b="1" i="1">
                <a:solidFill>
                  <a:srgbClr val="C26734"/>
                </a:solidFill>
                <a:latin typeface="Monotype Corsiva" pitchFamily="66" charset="0"/>
              </a:rPr>
              <a:t>?</a:t>
            </a:r>
            <a:endParaRPr lang="ru-RU" sz="4400">
              <a:solidFill>
                <a:srgbClr val="C26734"/>
              </a:solidFill>
              <a:latin typeface="Rage Italic" pitchFamily="66" charset="0"/>
            </a:endParaRPr>
          </a:p>
        </p:txBody>
      </p:sp>
      <p:pic>
        <p:nvPicPr>
          <p:cNvPr id="99355" name="Picture 27" descr="Эмблема-вгуэ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8650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0338" y="620713"/>
            <a:ext cx="5781675" cy="1439862"/>
          </a:xfrm>
        </p:spPr>
        <p:txBody>
          <a:bodyPr/>
          <a:lstStyle/>
          <a:p>
            <a:r>
              <a:rPr lang="ru-RU" sz="5400" b="1" i="1">
                <a:solidFill>
                  <a:srgbClr val="C26734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2205038"/>
            <a:ext cx="7634287" cy="4175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50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500" b="1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50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>
                <a:cs typeface="Times New Roman" pitchFamily="18" charset="0"/>
              </a:rPr>
              <a:t>Могут ли две различные плоскости </a:t>
            </a:r>
          </a:p>
          <a:p>
            <a:pPr>
              <a:buFont typeface="Wingdings" pitchFamily="2" charset="2"/>
              <a:buNone/>
            </a:pPr>
            <a:r>
              <a:rPr lang="ru-RU" sz="2400" b="1">
                <a:cs typeface="Times New Roman" pitchFamily="18" charset="0"/>
              </a:rPr>
              <a:t>                иметь только одну общую точку?</a:t>
            </a:r>
          </a:p>
          <a:p>
            <a:pPr>
              <a:buFont typeface="Wingdings" pitchFamily="2" charset="2"/>
              <a:buNone/>
            </a:pPr>
            <a:endParaRPr lang="ru-RU" sz="2400" b="1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b="1">
                <a:cs typeface="Times New Roman" pitchFamily="18" charset="0"/>
              </a:rPr>
              <a:t>   2. Каково взаимное расположение двух прямых </a:t>
            </a:r>
          </a:p>
          <a:p>
            <a:pPr>
              <a:buFont typeface="Wingdings" pitchFamily="2" charset="2"/>
              <a:buNone/>
            </a:pPr>
            <a:r>
              <a:rPr lang="ru-RU" sz="2400" b="1">
                <a:cs typeface="Times New Roman" pitchFamily="18" charset="0"/>
              </a:rPr>
              <a:t>пространстве, если они имеют две общие точки?</a:t>
            </a:r>
          </a:p>
          <a:p>
            <a:pPr>
              <a:buFont typeface="Wingdings" pitchFamily="2" charset="2"/>
              <a:buNone/>
            </a:pPr>
            <a:endParaRPr lang="ru-RU" sz="2400" b="1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b="1">
                <a:cs typeface="Times New Roman" pitchFamily="18" charset="0"/>
              </a:rPr>
              <a:t>  3. Могут ли две различные прямые в пространстве</a:t>
            </a:r>
          </a:p>
          <a:p>
            <a:pPr>
              <a:buFont typeface="Wingdings" pitchFamily="2" charset="2"/>
              <a:buNone/>
            </a:pPr>
            <a:r>
              <a:rPr lang="ru-RU" sz="2400" b="1">
                <a:cs typeface="Times New Roman" pitchFamily="18" charset="0"/>
              </a:rPr>
              <a:t>иметь более одной общей точки?</a:t>
            </a:r>
          </a:p>
          <a:p>
            <a:pPr>
              <a:buFont typeface="Wingdings" pitchFamily="2" charset="2"/>
              <a:buNone/>
            </a:pPr>
            <a:endParaRPr lang="ru-RU" sz="2500" b="1"/>
          </a:p>
        </p:txBody>
      </p:sp>
      <p:pic>
        <p:nvPicPr>
          <p:cNvPr id="100357" name="Picture 5" descr="OW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825" y="115888"/>
            <a:ext cx="1557338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8" name="Picture 6" descr="Эмблема-вгуэ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55875" y="836613"/>
            <a:ext cx="5975350" cy="1295400"/>
          </a:xfrm>
        </p:spPr>
        <p:txBody>
          <a:bodyPr/>
          <a:lstStyle/>
          <a:p>
            <a:r>
              <a:rPr lang="ru-RU" sz="5400" b="1" i="1">
                <a:solidFill>
                  <a:srgbClr val="C26734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3357563"/>
            <a:ext cx="7993062" cy="25209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Столяр проверяет, лежат ли ножки стула в одной плоскости, при помощи двух нитей. Объясните, как он это делает.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pic>
        <p:nvPicPr>
          <p:cNvPr id="101380" name="Picture 4" descr="OW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476250"/>
            <a:ext cx="16795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5" descr="Эмблема-вгуэ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47974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rgbClr val="C26734"/>
                </a:solidFill>
              </a:rPr>
              <a:t>Рекомендуемая литература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500"/>
              </a:spcBef>
              <a:buFont typeface="Arial" charset="0"/>
              <a:buChar char="•"/>
            </a:pPr>
            <a:r>
              <a:rPr lang="ru-RU" sz="2400"/>
              <a:t>Геометрия: Учебник/Л.С.Атанасян, В.Ф.Бутузов и др. М.: Просвещение, 2011. – С. 206.</a:t>
            </a:r>
          </a:p>
          <a:p>
            <a:pPr>
              <a:spcBef>
                <a:spcPts val="500"/>
              </a:spcBef>
              <a:buFont typeface="Arial" charset="0"/>
              <a:buChar char="•"/>
            </a:pPr>
            <a:r>
              <a:rPr lang="ru-RU" sz="2400"/>
              <a:t>Геометрия: Учебник/А.В.Погорелов. М.: Просвещение, 2011.</a:t>
            </a:r>
          </a:p>
          <a:p>
            <a:pPr>
              <a:spcBef>
                <a:spcPts val="500"/>
              </a:spcBef>
              <a:buFont typeface="Arial" charset="0"/>
              <a:buChar char="•"/>
            </a:pPr>
            <a:r>
              <a:rPr lang="ru-RU" sz="2400"/>
              <a:t>Геометрия: Дидактические материалы/Б.Г.Зив. М.: Просвещение, 2010. </a:t>
            </a:r>
          </a:p>
          <a:p>
            <a:pPr>
              <a:spcBef>
                <a:spcPts val="500"/>
              </a:spcBef>
              <a:buFont typeface="Arial" charset="0"/>
              <a:buChar char="•"/>
            </a:pPr>
            <a:r>
              <a:rPr lang="ru-RU" sz="2400"/>
              <a:t>Геометрия: Методические рекомендации/А.Н.Земляков. М.: Просвещение, 2011. </a:t>
            </a:r>
          </a:p>
          <a:p>
            <a:pPr>
              <a:spcBef>
                <a:spcPts val="500"/>
              </a:spcBef>
              <a:buFont typeface="Arial" charset="0"/>
              <a:buChar char="•"/>
            </a:pPr>
            <a:endParaRPr lang="ru-RU" sz="2400"/>
          </a:p>
          <a:p>
            <a:endParaRPr lang="ru-RU" sz="2400"/>
          </a:p>
        </p:txBody>
      </p:sp>
      <p:pic>
        <p:nvPicPr>
          <p:cNvPr id="97284" name="Picture 4" descr="Эмблема-вгу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962525"/>
            <a:ext cx="895350" cy="1895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357</Words>
  <Application>Microsoft Office PowerPoint</Application>
  <PresentationFormat>Экран (4:3)</PresentationFormat>
  <Paragraphs>117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14</vt:i4>
      </vt:variant>
      <vt:variant>
        <vt:lpstr>Шаблон оформления</vt:lpstr>
      </vt:variant>
      <vt:variant>
        <vt:i4>10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39" baseType="lpstr">
      <vt:lpstr>Cambria</vt:lpstr>
      <vt:lpstr>Arial</vt:lpstr>
      <vt:lpstr>Calibri</vt:lpstr>
      <vt:lpstr>Wingdings 2</vt:lpstr>
      <vt:lpstr>Garamond</vt:lpstr>
      <vt:lpstr>Times New Roman</vt:lpstr>
      <vt:lpstr>Wingdings</vt:lpstr>
      <vt:lpstr>Perpetua</vt:lpstr>
      <vt:lpstr>Comic Sans MS</vt:lpstr>
      <vt:lpstr>Georgia</vt:lpstr>
      <vt:lpstr>Symbol</vt:lpstr>
      <vt:lpstr>Corbel</vt:lpstr>
      <vt:lpstr>Rage Italic</vt:lpstr>
      <vt:lpstr>Monotype Corsiva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Край</vt:lpstr>
      <vt:lpstr>Формула</vt:lpstr>
      <vt:lpstr>Академический колледж ВГУЭС</vt:lpstr>
      <vt:lpstr>СТЕРЕОМЕТРИЯ -</vt:lpstr>
      <vt:lpstr>ОСНОВНЫМИ ФИГУРАМИ В ПРОСТРАНСТВЕ ЯВЛЯЮТСЯ</vt:lpstr>
      <vt:lpstr>Аксиомы геометрии</vt:lpstr>
      <vt:lpstr>Слайд 5</vt:lpstr>
      <vt:lpstr>Слайд 6</vt:lpstr>
      <vt:lpstr>Слайд 7</vt:lpstr>
      <vt:lpstr>Следствия из аксиом</vt:lpstr>
      <vt:lpstr>Вопросы для самопроверки  </vt:lpstr>
      <vt:lpstr>Решение задач</vt:lpstr>
      <vt:lpstr>Решение задач</vt:lpstr>
      <vt:lpstr>Решение задач</vt:lpstr>
      <vt:lpstr>Решение задач</vt:lpstr>
      <vt:lpstr>Рекомендуемая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801146</dc:creator>
  <cp:lastModifiedBy>Дмитрий</cp:lastModifiedBy>
  <cp:revision>46</cp:revision>
  <dcterms:created xsi:type="dcterms:W3CDTF">2012-01-18T15:09:39Z</dcterms:created>
  <dcterms:modified xsi:type="dcterms:W3CDTF">2013-05-26T04:18:32Z</dcterms:modified>
</cp:coreProperties>
</file>