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68DAD-DF5F-4A3F-88A9-F8B89C4821CC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89E37-BBCA-443C-AD00-379EF791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0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929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935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710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503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94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620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458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83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586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628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91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889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603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57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626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931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086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732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666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8F7A50-B5A6-4C38-B4D0-F2D032255017}" type="datetimeFigureOut">
              <a:rPr lang="ru-RU" smtClean="0"/>
              <a:t>27.11.2013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стандартизация и сертификация»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</a:t>
            </a:r>
            <a:r>
              <a:rPr lang="ru-RU" sz="4100" b="1" dirty="0" smtClean="0">
                <a:solidFill>
                  <a:schemeClr val="bg1"/>
                </a:solidFill>
              </a:rPr>
              <a:t>«</a:t>
            </a:r>
            <a:r>
              <a:rPr lang="ru-RU" sz="4100" b="1" dirty="0" smtClean="0">
                <a:solidFill>
                  <a:schemeClr val="bg1"/>
                </a:solidFill>
              </a:rPr>
              <a:t>Техническое регулирование</a:t>
            </a:r>
            <a:r>
              <a:rPr lang="ru-RU" sz="4100" b="1" dirty="0" smtClean="0">
                <a:solidFill>
                  <a:schemeClr val="bg1"/>
                </a:solidFill>
              </a:rPr>
              <a:t>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34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5.Техническое регулирование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Сферы </a:t>
            </a:r>
            <a:r>
              <a:rPr lang="ru-RU" sz="3200" dirty="0" smtClean="0"/>
              <a:t>технического регулирования. Технические регламенты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3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Федеральный закон </a:t>
            </a:r>
            <a:r>
              <a:rPr lang="ru-RU" sz="2400" dirty="0"/>
              <a:t>«О техническом регулировании» определил новую систему установления и применения требований к продукции, процессам производства, работам и услугам. </a:t>
            </a:r>
            <a:endParaRPr lang="ru-RU" sz="2400" dirty="0" smtClean="0"/>
          </a:p>
          <a:p>
            <a:r>
              <a:rPr lang="ru-RU" sz="2400" dirty="0" smtClean="0">
                <a:solidFill>
                  <a:schemeClr val="accent5"/>
                </a:solidFill>
              </a:rPr>
              <a:t>Закон </a:t>
            </a:r>
            <a:r>
              <a:rPr lang="ru-RU" sz="2400" dirty="0">
                <a:solidFill>
                  <a:schemeClr val="accent5"/>
                </a:solidFill>
              </a:rPr>
              <a:t>отменяет действие законов </a:t>
            </a:r>
            <a:r>
              <a:rPr lang="ru-RU" sz="2400" dirty="0"/>
              <a:t>«О стандартизации» и «О сертификации продукции и услуг» и ряда других нормативных актов.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0468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Федеральный закон Российской Федерации </a:t>
            </a:r>
            <a:r>
              <a:rPr lang="ru-RU" sz="2400" dirty="0"/>
              <a:t>«О техническом регулировании» является фундаментом, на основе которого построены и техническое регулирование, и стандартизация, и подтверждение соответствия (куда, как одна из форм подтверждения соответствия, входит сертификация).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настоящем </a:t>
            </a:r>
            <a:r>
              <a:rPr lang="ru-RU" sz="2400" dirty="0" smtClean="0"/>
              <a:t>в законе </a:t>
            </a:r>
            <a:r>
              <a:rPr lang="ru-RU" sz="2400" dirty="0"/>
              <a:t>описаны и трактуются многие основные положения в этих взаимосвязанных областях.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0273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Техническое регулирование </a:t>
            </a:r>
            <a:r>
              <a:rPr lang="ru-RU" sz="2400" dirty="0"/>
              <a:t>— правовое регулирование отношений в области установления, применения и исполнения обязательных требований к продукции, процессам производства, эксплуатации, хранения, </a:t>
            </a:r>
            <a:r>
              <a:rPr lang="ru-RU" sz="2400" dirty="0" smtClean="0"/>
              <a:t>перевозки, </a:t>
            </a:r>
            <a:r>
              <a:rPr lang="ru-RU" sz="2400" dirty="0"/>
              <a:t>а также в области установления и применения на добровольной основе требований к продукции, процессам производства, эксплуатации, хранения, </a:t>
            </a:r>
            <a:r>
              <a:rPr lang="ru-RU" sz="2400" dirty="0" smtClean="0"/>
              <a:t>перевозки, </a:t>
            </a:r>
            <a:r>
              <a:rPr lang="ru-RU" sz="2400" dirty="0"/>
              <a:t>выполнению работ или оказанию услуг и правовое регулирование отношений в области оценки соответствия.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603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Технический регламент </a:t>
            </a:r>
            <a:r>
              <a:rPr lang="ru-RU" sz="2400" dirty="0"/>
              <a:t>— документ, который принят международным договором Российской Федерации, </a:t>
            </a:r>
            <a:r>
              <a:rPr lang="ru-RU" sz="2400" dirty="0" smtClean="0"/>
              <a:t>или </a:t>
            </a:r>
            <a:r>
              <a:rPr lang="ru-RU" sz="2400" dirty="0"/>
              <a:t>Указом Президента Российской Федерации, или Постановлением Правительства Российской Федерации, и устанавливает обязательные для применения и использования требования к объектам технического регулирования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7035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1. </a:t>
            </a:r>
            <a:r>
              <a:rPr lang="ru-RU" sz="2400" dirty="0" smtClean="0">
                <a:solidFill>
                  <a:schemeClr val="accent5"/>
                </a:solidFill>
              </a:rPr>
              <a:t>Технические </a:t>
            </a:r>
            <a:r>
              <a:rPr lang="ru-RU" sz="2400" dirty="0">
                <a:solidFill>
                  <a:schemeClr val="accent5"/>
                </a:solidFill>
              </a:rPr>
              <a:t>регламенты принимаются </a:t>
            </a:r>
            <a:r>
              <a:rPr lang="ru-RU" sz="2400" dirty="0"/>
              <a:t>в целях: защиты жизни или здоровья граждан, имущества физических или юридических лиц, государственного или муниципального имущества; охраны окружающей среды, жизни или здоровья животных и растений; предупреждения действий, вводящих в заблуждение приобретателей.</a:t>
            </a:r>
          </a:p>
          <a:p>
            <a:r>
              <a:rPr lang="ru-RU" sz="2400" dirty="0" smtClean="0"/>
              <a:t>2. </a:t>
            </a:r>
            <a:r>
              <a:rPr lang="ru-RU" sz="2400" b="1" dirty="0" smtClean="0">
                <a:solidFill>
                  <a:srgbClr val="C00000"/>
                </a:solidFill>
              </a:rPr>
              <a:t>Принятие </a:t>
            </a:r>
            <a:r>
              <a:rPr lang="ru-RU" sz="2400" b="1" dirty="0">
                <a:solidFill>
                  <a:srgbClr val="C00000"/>
                </a:solidFill>
              </a:rPr>
              <a:t>технических регламентов в иных целях не допускается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309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Содержащиеся в технических регламентах </a:t>
            </a:r>
            <a:r>
              <a:rPr lang="ru-RU" sz="2400" dirty="0"/>
              <a:t>обязательные требования к продукции, процессам производства, эксплуатации, правилам и формам оценки соответствия, требования к терминологии, упаковке, маркировке или этикеткам и правилам их нанесения являются исчерпывающими, имеют прямое действие на всей территории Российской </a:t>
            </a:r>
            <a:r>
              <a:rPr lang="ru-RU" sz="2400" dirty="0" smtClean="0"/>
              <a:t>Федерации.</a:t>
            </a:r>
          </a:p>
          <a:p>
            <a:r>
              <a:rPr lang="ru-RU" sz="2400" dirty="0" smtClean="0">
                <a:solidFill>
                  <a:schemeClr val="accent5"/>
                </a:solidFill>
              </a:rPr>
              <a:t>Не </a:t>
            </a:r>
            <a:r>
              <a:rPr lang="ru-RU" sz="2400" dirty="0">
                <a:solidFill>
                  <a:schemeClr val="accent5"/>
                </a:solidFill>
              </a:rPr>
              <a:t>включенные в технические регламенты </a:t>
            </a:r>
            <a:r>
              <a:rPr lang="ru-RU" sz="2400" dirty="0"/>
              <a:t>требования не могут носить обязательный характер.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374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/>
              <a:t>Виды технических регламентов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В Российской Федерации действуют</a:t>
            </a:r>
            <a:r>
              <a:rPr lang="ru-RU" sz="2400" dirty="0"/>
              <a:t>:</a:t>
            </a:r>
          </a:p>
          <a:p>
            <a:pPr marL="0" indent="0">
              <a:buNone/>
            </a:pPr>
            <a:r>
              <a:rPr lang="ru-RU" sz="2400" dirty="0"/>
              <a:t> - общие технические регламенты;</a:t>
            </a:r>
          </a:p>
          <a:p>
            <a:pPr marL="0" indent="0">
              <a:buNone/>
            </a:pPr>
            <a:r>
              <a:rPr lang="ru-RU" sz="2400" dirty="0"/>
              <a:t> - специальные технические регламенты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Требования </a:t>
            </a:r>
            <a:r>
              <a:rPr lang="ru-RU" sz="2400" dirty="0"/>
              <a:t>общего технического регламента обязательны для применения и соблюдения в отношении любых видов продукции, процессов производства, эксплуатации, хранения, перевозки, реализации и утилизации.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3973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5"/>
                </a:solidFill>
              </a:rPr>
              <a:t>Общие технические регламенты принимаются по вопросам</a:t>
            </a:r>
            <a:r>
              <a:rPr lang="ru-RU" dirty="0"/>
              <a:t>:</a:t>
            </a:r>
          </a:p>
          <a:p>
            <a:r>
              <a:rPr lang="ru-RU" dirty="0"/>
              <a:t>безопасной эксплуатации и утилизации машин и оборудования;</a:t>
            </a:r>
          </a:p>
          <a:p>
            <a:r>
              <a:rPr lang="ru-RU" dirty="0"/>
              <a:t> безопасной эксплуатации зданий, строений, сооружений и безопасного использования прилегающих к ним территорий;</a:t>
            </a:r>
          </a:p>
          <a:p>
            <a:r>
              <a:rPr lang="ru-RU" dirty="0"/>
              <a:t> пожарной безопасности;</a:t>
            </a:r>
          </a:p>
          <a:p>
            <a:r>
              <a:rPr lang="ru-RU" dirty="0"/>
              <a:t> биологической безопасности;</a:t>
            </a:r>
          </a:p>
          <a:p>
            <a:r>
              <a:rPr lang="ru-RU" dirty="0"/>
              <a:t> электромагнитной совместимости;</a:t>
            </a:r>
          </a:p>
          <a:p>
            <a:r>
              <a:rPr lang="ru-RU" dirty="0"/>
              <a:t> экологической безопасности;</a:t>
            </a:r>
          </a:p>
          <a:p>
            <a:r>
              <a:rPr lang="ru-RU" dirty="0"/>
              <a:t> ядерной и радиационной безопасности.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5955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Специальные технические регламенты </a:t>
            </a:r>
            <a:r>
              <a:rPr lang="ru-RU" sz="2400" dirty="0"/>
              <a:t>устанавливают требования только к тем отдельным видам продукции, процессам производства, эксплуатации, хранения, перевозки, реализации и утилизации, в отношении которых цели, определенные настоящим Федеральным законом для принятия технических регламентов, не обеспечиваются требованиями общих технических регламентов.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992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Государственный контроль </a:t>
            </a:r>
            <a:r>
              <a:rPr lang="ru-RU" sz="2400" dirty="0"/>
              <a:t>(надзор) за соблюдением требований технических регламентов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Контроль (надзор) за соблюдением требований технических регламентов </a:t>
            </a:r>
            <a:r>
              <a:rPr lang="ru-RU" sz="2400" dirty="0"/>
              <a:t>— проверка выполнения юридическим лицом или индивидуальным предпринимателем требований технических регламентов к продукции, процессам производства, эксплуатации, хранения, перевозки, реализации и утилизации и принятие мер по результатам проверки.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911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Государственный контроль </a:t>
            </a:r>
            <a:r>
              <a:rPr lang="ru-RU" sz="2400" dirty="0"/>
              <a:t>(надзор) за соблюдением требований технических регламентов осуществляется:</a:t>
            </a:r>
          </a:p>
          <a:p>
            <a:r>
              <a:rPr lang="ru-RU" sz="2400" dirty="0"/>
              <a:t> федеральными органами исполнительной власти;</a:t>
            </a:r>
          </a:p>
          <a:p>
            <a:r>
              <a:rPr lang="ru-RU" sz="2400" dirty="0"/>
              <a:t> органами исполнительной власти субъектов </a:t>
            </a:r>
            <a:r>
              <a:rPr lang="ru-RU" sz="2400" dirty="0" smtClean="0"/>
              <a:t> Российской </a:t>
            </a:r>
            <a:r>
              <a:rPr lang="ru-RU" sz="2400" dirty="0"/>
              <a:t>Федерации;</a:t>
            </a:r>
          </a:p>
          <a:p>
            <a:r>
              <a:rPr lang="ru-RU" sz="2400" dirty="0"/>
              <a:t> подведомственными им государственными учреждениями, уполномоченными на проведение государственного контроля (надзора)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7007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Органы государственного контроля </a:t>
            </a:r>
            <a:r>
              <a:rPr lang="ru-RU" sz="2400" dirty="0"/>
              <a:t>(надзора) имеют право:</a:t>
            </a:r>
          </a:p>
          <a:p>
            <a:r>
              <a:rPr lang="ru-RU" sz="2400" dirty="0"/>
              <a:t> требовать от изготовителя (продавца, лица, выполняющего функции иностранного изготовителя) </a:t>
            </a:r>
            <a:r>
              <a:rPr lang="ru-RU" sz="2400" dirty="0" smtClean="0"/>
              <a:t>предъявления </a:t>
            </a:r>
            <a:r>
              <a:rPr lang="ru-RU" sz="2400" dirty="0"/>
              <a:t>декларации о соответствии или сертификата соответствия, подтверждающих </a:t>
            </a:r>
            <a:r>
              <a:rPr lang="ru-RU" sz="2400" dirty="0" smtClean="0"/>
              <a:t>соответствие </a:t>
            </a:r>
            <a:r>
              <a:rPr lang="ru-RU" sz="2400" dirty="0"/>
              <a:t>продукции требованиям технических </a:t>
            </a:r>
            <a:r>
              <a:rPr lang="ru-RU" sz="2400" dirty="0" err="1" smtClean="0"/>
              <a:t>ов</a:t>
            </a:r>
            <a:endParaRPr lang="ru-RU" sz="2400" dirty="0"/>
          </a:p>
          <a:p>
            <a:r>
              <a:rPr lang="ru-RU" sz="2400" dirty="0"/>
              <a:t>выдавать предписания об устранении нарушений требований технических регламентов в срок, установленный с учетом характера нарушения;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203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Принимать </a:t>
            </a:r>
            <a:r>
              <a:rPr lang="ru-RU" sz="2400" dirty="0"/>
              <a:t>мотивированные решения о запрете передачи продукции, а также о полном или частичном приостановлении процессов производства, эксплуатации, хранения, перевозки, реализации и </a:t>
            </a:r>
            <a:r>
              <a:rPr lang="ru-RU" sz="2400" dirty="0" smtClean="0"/>
              <a:t>утилизации</a:t>
            </a:r>
            <a:r>
              <a:rPr lang="ru-RU" sz="2400" dirty="0"/>
              <a:t>.</a:t>
            </a:r>
            <a:endParaRPr lang="ru-RU" sz="2400" dirty="0" smtClean="0"/>
          </a:p>
          <a:p>
            <a:r>
              <a:rPr lang="ru-RU" sz="2400" dirty="0" smtClean="0"/>
              <a:t>Приостанавливать </a:t>
            </a:r>
            <a:r>
              <a:rPr lang="ru-RU" sz="2400" dirty="0"/>
              <a:t>или прекращать действие декларации о соответствии или сертификата соответствия;</a:t>
            </a:r>
          </a:p>
          <a:p>
            <a:r>
              <a:rPr lang="ru-RU" sz="2400" dirty="0" smtClean="0"/>
              <a:t>Привлекать </a:t>
            </a:r>
            <a:r>
              <a:rPr lang="ru-RU" sz="2400" dirty="0"/>
              <a:t>изготовителя (исполнителя, продавца, лицо, выполняющее функции иностранного изготовителя) к </a:t>
            </a:r>
            <a:r>
              <a:rPr lang="ru-RU" sz="2400" dirty="0" smtClean="0"/>
              <a:t>ответственности.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580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5"/>
                </a:solidFill>
              </a:rPr>
              <a:t>Органы государственного контроля </a:t>
            </a:r>
            <a:r>
              <a:rPr lang="ru-RU" dirty="0"/>
              <a:t>(надзора) обязаны:</a:t>
            </a:r>
          </a:p>
          <a:p>
            <a:r>
              <a:rPr lang="ru-RU" dirty="0"/>
              <a:t> проводить в ходе мероприятий но государственному контролю (надзору) за соблюдением требований технических регламентов разъяснительную работу по применению законодательства Российской Федерации о техническом регулировании, информировать о существующих технических регламентах;</a:t>
            </a:r>
          </a:p>
          <a:p>
            <a:r>
              <a:rPr lang="ru-RU" dirty="0"/>
              <a:t> соблюдать коммерческую и иную охраняемую законом тайну;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457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 принимать на основании результатов мероприятий по государственному контролю (надзору) за соблюдением требований технических регламентов меры по устранению последствий нарушений требований технических регламентов;</a:t>
            </a:r>
          </a:p>
          <a:p>
            <a:r>
              <a:rPr lang="ru-RU" sz="2400" dirty="0"/>
              <a:t> направлять информацию о несоответствии продукции требованиям технических регламентов в соответствии с положениями настоящего Федерального закона;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1606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Органы государственного контроля </a:t>
            </a:r>
            <a:r>
              <a:rPr lang="ru-RU" sz="2400" dirty="0"/>
              <a:t>(надзора) и их должностные лица в случае ненадлежащего исполнения своих служебных обязанностей </a:t>
            </a:r>
            <a:r>
              <a:rPr lang="ru-RU" sz="2400" dirty="0" smtClean="0"/>
              <a:t>несут </a:t>
            </a:r>
            <a:r>
              <a:rPr lang="ru-RU" sz="2400" dirty="0"/>
              <a:t>ответственность в соответствии с законодательством Российской Федерации. О мерах, принятых в отношении </a:t>
            </a:r>
            <a:r>
              <a:rPr lang="ru-RU" sz="2400" dirty="0" smtClean="0"/>
              <a:t>виновных, органы </a:t>
            </a:r>
            <a:r>
              <a:rPr lang="ru-RU" sz="2400" dirty="0"/>
              <a:t>государственного контроля (надзора) в течение месяца обязаны сообщить юридическому лицу и (или) индивидуальному предпринимателю, права и законные интересы которых нарушены.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55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Изготовитель</a:t>
            </a:r>
            <a:r>
              <a:rPr lang="ru-RU" sz="2400" dirty="0"/>
              <a:t> (исполнитель, продавец или лицо, представляющее иностранного изготовителя) несет ответственность за: нарушение требовании технических регламентов; вред, причиненный другим лицам, их имуществу и окружающей среде.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Виновник причиненного вреда обязан возместить причиненный вред и принять меры для недопущения причинения вреда в будущем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7364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Контрольные вопросы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Какие законы Российской Федерации заменил Федеральный закон РФ «О техническом регулировании»?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Укажите области распространения технического регулирования?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В каких случаях технический регламент вводится в действие указом Президента или постановлением Правительства РФ?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Укажите цели принятия технических регламентов?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Кто осуществляет государственный контроль (надзор) за соблюдением требований технических регламентов?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Перечислите права органов государственного контроля (надзора)?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367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82422e3314a37cbadfee43f04c1c4da3581442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</TotalTime>
  <Words>962</Words>
  <Application>Microsoft Office PowerPoint</Application>
  <PresentationFormat>Экран (4:3)</PresentationFormat>
  <Paragraphs>98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Презентация PowerPoint</vt:lpstr>
      <vt:lpstr>5.Техническое регулирование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6</cp:revision>
  <dcterms:created xsi:type="dcterms:W3CDTF">2013-11-26T13:02:11Z</dcterms:created>
  <dcterms:modified xsi:type="dcterms:W3CDTF">2013-11-26T13:22:31Z</dcterms:modified>
</cp:coreProperties>
</file>