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2" r:id="rId3"/>
    <p:sldId id="259" r:id="rId4"/>
    <p:sldId id="263" r:id="rId5"/>
    <p:sldId id="258" r:id="rId6"/>
    <p:sldId id="260" r:id="rId7"/>
    <p:sldId id="261"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84" r:id="rId23"/>
    <p:sldId id="278" r:id="rId24"/>
    <p:sldId id="279" r:id="rId25"/>
    <p:sldId id="280" r:id="rId26"/>
    <p:sldId id="282" r:id="rId27"/>
    <p:sldId id="283" r:id="rId28"/>
    <p:sldId id="281" r:id="rId29"/>
    <p:sldId id="257" r:id="rId30"/>
    <p:sldId id="285"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6A83"/>
    <a:srgbClr val="AE1E1E"/>
    <a:srgbClr val="445164"/>
    <a:srgbClr val="3B465B"/>
    <a:srgbClr val="45536B"/>
    <a:srgbClr val="323C48"/>
    <a:srgbClr val="50617C"/>
    <a:srgbClr val="546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2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0A0F64-E57A-43EC-ABEF-FED05D6E4878}" type="datetimeFigureOut">
              <a:rPr lang="ru-RU" smtClean="0"/>
              <a:t>11.01.2021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4E868-0255-43AF-8BC2-A0447AA37243}" type="slidenum">
              <a:rPr lang="ru-RU" smtClean="0"/>
              <a:t>‹#›</a:t>
            </a:fld>
            <a:endParaRPr lang="ru-RU"/>
          </a:p>
        </p:txBody>
      </p:sp>
    </p:spTree>
    <p:extLst>
      <p:ext uri="{BB962C8B-B14F-4D97-AF65-F5344CB8AC3E}">
        <p14:creationId xmlns:p14="http://schemas.microsoft.com/office/powerpoint/2010/main" val="2847341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374E868-0255-43AF-8BC2-A0447AA37243}" type="slidenum">
              <a:rPr lang="ru-RU" smtClean="0"/>
              <a:t>3</a:t>
            </a:fld>
            <a:endParaRPr lang="ru-RU"/>
          </a:p>
        </p:txBody>
      </p:sp>
    </p:spTree>
    <p:extLst>
      <p:ext uri="{BB962C8B-B14F-4D97-AF65-F5344CB8AC3E}">
        <p14:creationId xmlns:p14="http://schemas.microsoft.com/office/powerpoint/2010/main" val="3870962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374E868-0255-43AF-8BC2-A0447AA37243}" type="slidenum">
              <a:rPr lang="ru-RU" smtClean="0"/>
              <a:t>10</a:t>
            </a:fld>
            <a:endParaRPr lang="ru-RU"/>
          </a:p>
        </p:txBody>
      </p:sp>
    </p:spTree>
    <p:extLst>
      <p:ext uri="{BB962C8B-B14F-4D97-AF65-F5344CB8AC3E}">
        <p14:creationId xmlns:p14="http://schemas.microsoft.com/office/powerpoint/2010/main" val="2700165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40AE019-E7F8-4870-99D3-C818DCFC1A6A}" type="datetime1">
              <a:rPr lang="ru-RU" smtClean="0"/>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360654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03E031-D710-45B9-8922-64305034B0E6}" type="datetime1">
              <a:rPr lang="ru-RU" smtClean="0"/>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3820808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11A37EF-8775-4802-80C2-403BE70D7939}" type="datetime1">
              <a:rPr lang="ru-RU" smtClean="0"/>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403775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9526F2F-3E4C-4E44-94B5-31375792A18D}" type="datetime1">
              <a:rPr lang="ru-RU" smtClean="0"/>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3757223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9CFF6D2-0880-404C-9921-BA9F8A3D029F}" type="datetime1">
              <a:rPr lang="ru-RU" smtClean="0"/>
              <a:t>11.01.2021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80699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B3E5763-8123-471D-A88A-A6173404B96E}" type="datetime1">
              <a:rPr lang="ru-RU" smtClean="0"/>
              <a:t>11.01.2021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76848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D5787EE-3B7B-4016-9681-58645BC8EE88}" type="datetime1">
              <a:rPr lang="ru-RU" smtClean="0"/>
              <a:t>11.01.2021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1586742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E9FC07E-918D-41BD-B06C-51DA8A1BEF4C}" type="datetime1">
              <a:rPr lang="ru-RU" smtClean="0"/>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360410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34B0F61-CD04-4D1B-8FD7-52D3C6ED9A45}" type="datetime1">
              <a:rPr lang="ru-RU" smtClean="0"/>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715038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BCE4AC-65FC-4A92-9A74-F7BD75DB21CF}" type="datetime1">
              <a:rPr lang="ru-RU" smtClean="0"/>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2360342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B8BB3A-A5C3-434F-9AD9-3FB0B7E9A35B}" type="datetime1">
              <a:rPr lang="ru-RU" smtClean="0"/>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BF71F3-E7E6-49AF-A056-E1EA35AB0349}" type="slidenum">
              <a:rPr lang="ru-RU" smtClean="0"/>
              <a:t>‹#›</a:t>
            </a:fld>
            <a:endParaRPr lang="ru-RU"/>
          </a:p>
        </p:txBody>
      </p:sp>
    </p:spTree>
    <p:extLst>
      <p:ext uri="{BB962C8B-B14F-4D97-AF65-F5344CB8AC3E}">
        <p14:creationId xmlns:p14="http://schemas.microsoft.com/office/powerpoint/2010/main" val="322625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336F4-9DE5-43D4-9180-1C4A23CE42FF}" type="datetime1">
              <a:rPr lang="ru-RU" smtClean="0"/>
              <a:t>11.01.2021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F71F3-E7E6-49AF-A056-E1EA35AB0349}" type="slidenum">
              <a:rPr lang="ru-RU" smtClean="0"/>
              <a:t>‹#›</a:t>
            </a:fld>
            <a:endParaRPr lang="ru-RU"/>
          </a:p>
        </p:txBody>
      </p:sp>
    </p:spTree>
    <p:extLst>
      <p:ext uri="{BB962C8B-B14F-4D97-AF65-F5344CB8AC3E}">
        <p14:creationId xmlns:p14="http://schemas.microsoft.com/office/powerpoint/2010/main" val="367386449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8533" y="413014"/>
            <a:ext cx="9403645" cy="1261884"/>
          </a:xfrm>
          <a:prstGeom prst="rect">
            <a:avLst/>
          </a:prstGeom>
        </p:spPr>
        <p:txBody>
          <a:bodyPr wrap="square">
            <a:spAutoFit/>
          </a:bodyPr>
          <a:lstStyle/>
          <a:p>
            <a:pPr algn="ctr"/>
            <a:r>
              <a:rPr lang="ru-RU" sz="3200" dirty="0" smtClean="0"/>
              <a:t>Дипломатическая и консульская служба</a:t>
            </a:r>
            <a:r>
              <a:rPr lang="ru-RU" dirty="0" smtClean="0"/>
              <a:t/>
            </a:r>
            <a:br>
              <a:rPr lang="ru-RU" dirty="0" smtClean="0"/>
            </a:br>
            <a:r>
              <a:rPr lang="ru-RU" sz="2400" dirty="0" smtClean="0"/>
              <a:t>тема </a:t>
            </a:r>
            <a:r>
              <a:rPr lang="en-US" sz="2400" dirty="0" smtClean="0"/>
              <a:t>7</a:t>
            </a:r>
            <a:r>
              <a:rPr lang="ru-RU" sz="2400" dirty="0" smtClean="0"/>
              <a:t> «Консульская служба в системе МИД РФ» </a:t>
            </a:r>
            <a:br>
              <a:rPr lang="ru-RU" sz="2400" dirty="0" smtClean="0"/>
            </a:br>
            <a:r>
              <a:rPr lang="ru-RU" sz="2000" dirty="0" smtClean="0"/>
              <a:t>Лекция 1</a:t>
            </a:r>
            <a:r>
              <a:rPr lang="en-US" sz="2000" dirty="0" smtClean="0"/>
              <a:t>6</a:t>
            </a:r>
            <a:r>
              <a:rPr lang="ru-RU" sz="2000" dirty="0" smtClean="0"/>
              <a:t> «Иммунитеты и привилегии консульств и консульских должностных лиц»</a:t>
            </a:r>
            <a:endParaRPr lang="ru-RU" sz="2000" dirty="0"/>
          </a:p>
        </p:txBody>
      </p:sp>
      <p:pic>
        <p:nvPicPr>
          <p:cNvPr id="3" name="Рисунок 2"/>
          <p:cNvPicPr>
            <a:picLocks noChangeAspect="1"/>
          </p:cNvPicPr>
          <p:nvPr/>
        </p:nvPicPr>
        <p:blipFill>
          <a:blip r:embed="rId2"/>
          <a:stretch>
            <a:fillRect/>
          </a:stretch>
        </p:blipFill>
        <p:spPr>
          <a:xfrm>
            <a:off x="4212172" y="2005460"/>
            <a:ext cx="3767655" cy="2847079"/>
          </a:xfrm>
          <a:prstGeom prst="rect">
            <a:avLst/>
          </a:prstGeom>
        </p:spPr>
      </p:pic>
      <p:sp>
        <p:nvSpPr>
          <p:cNvPr id="4" name="Прямоугольник 3"/>
          <p:cNvSpPr/>
          <p:nvPr/>
        </p:nvSpPr>
        <p:spPr>
          <a:xfrm>
            <a:off x="1952977" y="5181418"/>
            <a:ext cx="8026400" cy="1323439"/>
          </a:xfrm>
          <a:prstGeom prst="rect">
            <a:avLst/>
          </a:prstGeom>
        </p:spPr>
        <p:txBody>
          <a:bodyPr wrap="square">
            <a:spAutoFit/>
          </a:bodyPr>
          <a:lstStyle/>
          <a:p>
            <a:pPr algn="ctr"/>
            <a:r>
              <a:rPr lang="ru-RU" sz="2000" dirty="0" smtClean="0"/>
              <a:t>Для специальности: 41.03.05 «Международные отношения» </a:t>
            </a:r>
            <a:br>
              <a:rPr lang="ru-RU" sz="2000" dirty="0" smtClean="0"/>
            </a:br>
            <a:r>
              <a:rPr lang="ru-RU" sz="2000" dirty="0" smtClean="0"/>
              <a:t>Институт права ВГУЭС, Кафедра международных отношений и права</a:t>
            </a:r>
            <a:br>
              <a:rPr lang="ru-RU" sz="2000" dirty="0" smtClean="0"/>
            </a:br>
            <a:r>
              <a:rPr lang="ru-RU" sz="2000" dirty="0" smtClean="0"/>
              <a:t>Сост. ст. преподаватель кафедры Абашева Е. А.</a:t>
            </a:r>
          </a:p>
          <a:p>
            <a:pPr algn="ctr"/>
            <a:r>
              <a:rPr lang="ru-RU" sz="2000" dirty="0" smtClean="0"/>
              <a:t>Владивосток, 2020</a:t>
            </a:r>
            <a:endParaRPr lang="ru-RU" sz="2000" dirty="0"/>
          </a:p>
        </p:txBody>
      </p:sp>
      <p:sp>
        <p:nvSpPr>
          <p:cNvPr id="5" name="Номер слайда 4"/>
          <p:cNvSpPr>
            <a:spLocks noGrp="1"/>
          </p:cNvSpPr>
          <p:nvPr>
            <p:ph type="sldNum" sz="quarter" idx="12"/>
          </p:nvPr>
        </p:nvSpPr>
        <p:spPr/>
        <p:txBody>
          <a:bodyPr/>
          <a:lstStyle/>
          <a:p>
            <a:fld id="{16BF71F3-E7E6-49AF-A056-E1EA35AB0349}" type="slidenum">
              <a:rPr lang="ru-RU" smtClean="0"/>
              <a:t>1</a:t>
            </a:fld>
            <a:endParaRPr lang="ru-RU"/>
          </a:p>
        </p:txBody>
      </p:sp>
    </p:spTree>
    <p:extLst>
      <p:ext uri="{BB962C8B-B14F-4D97-AF65-F5344CB8AC3E}">
        <p14:creationId xmlns:p14="http://schemas.microsoft.com/office/powerpoint/2010/main" val="173388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645" y="414657"/>
            <a:ext cx="6999111" cy="3231654"/>
          </a:xfrm>
          <a:prstGeom prst="rect">
            <a:avLst/>
          </a:prstGeom>
        </p:spPr>
        <p:txBody>
          <a:bodyPr wrap="square">
            <a:spAutoFit/>
          </a:bodyPr>
          <a:lstStyle/>
          <a:p>
            <a:r>
              <a:rPr lang="ru-RU" sz="2000" dirty="0"/>
              <a:t>№ </a:t>
            </a:r>
            <a:r>
              <a:rPr lang="ru-RU" sz="2000" dirty="0" smtClean="0"/>
              <a:t>154-ФЗ </a:t>
            </a:r>
          </a:p>
          <a:p>
            <a:r>
              <a:rPr lang="ru-RU" sz="2400" b="1" dirty="0" smtClean="0">
                <a:ln>
                  <a:solidFill>
                    <a:schemeClr val="accent6">
                      <a:lumMod val="50000"/>
                    </a:schemeClr>
                  </a:solidFill>
                </a:ln>
                <a:solidFill>
                  <a:schemeClr val="accent6">
                    <a:lumMod val="60000"/>
                    <a:lumOff val="40000"/>
                  </a:schemeClr>
                </a:solidFill>
              </a:rPr>
              <a:t>Консульский </a:t>
            </a:r>
            <a:r>
              <a:rPr lang="ru-RU" sz="2400" b="1" dirty="0">
                <a:ln>
                  <a:solidFill>
                    <a:schemeClr val="accent6">
                      <a:lumMod val="50000"/>
                    </a:schemeClr>
                  </a:solidFill>
                </a:ln>
                <a:solidFill>
                  <a:schemeClr val="accent6">
                    <a:lumMod val="60000"/>
                    <a:lumOff val="40000"/>
                  </a:schemeClr>
                </a:solidFill>
              </a:rPr>
              <a:t>устав Российской </a:t>
            </a:r>
            <a:r>
              <a:rPr lang="ru-RU" sz="2400" b="1" dirty="0" smtClean="0">
                <a:ln>
                  <a:solidFill>
                    <a:schemeClr val="accent6">
                      <a:lumMod val="50000"/>
                    </a:schemeClr>
                  </a:solidFill>
                </a:ln>
                <a:solidFill>
                  <a:schemeClr val="accent6">
                    <a:lumMod val="60000"/>
                    <a:lumOff val="40000"/>
                  </a:schemeClr>
                </a:solidFill>
              </a:rPr>
              <a:t>Федерации</a:t>
            </a:r>
            <a:r>
              <a:rPr lang="ru-RU" sz="2000" dirty="0" smtClean="0"/>
              <a:t>: </a:t>
            </a:r>
          </a:p>
          <a:p>
            <a:endParaRPr lang="ru-RU" sz="2000" dirty="0" smtClean="0"/>
          </a:p>
          <a:p>
            <a:r>
              <a:rPr lang="ru-RU" sz="2000" dirty="0" smtClean="0"/>
              <a:t>«</a:t>
            </a:r>
            <a:r>
              <a:rPr lang="ru-RU" sz="2000" dirty="0"/>
              <a:t>консульская </a:t>
            </a:r>
            <a:r>
              <a:rPr lang="ru-RU" sz="2000" dirty="0" smtClean="0"/>
              <a:t>деятельность осуществляется </a:t>
            </a:r>
            <a:r>
              <a:rPr lang="ru-RU" sz="2000" dirty="0"/>
              <a:t>в целях </a:t>
            </a:r>
            <a:endParaRPr lang="ru-RU" sz="2000" dirty="0" smtClean="0"/>
          </a:p>
          <a:p>
            <a:endParaRPr lang="ru-RU" sz="2000" dirty="0" smtClean="0"/>
          </a:p>
          <a:p>
            <a:pPr marL="457200" indent="-457200">
              <a:buClr>
                <a:schemeClr val="accent4">
                  <a:lumMod val="60000"/>
                  <a:lumOff val="40000"/>
                </a:schemeClr>
              </a:buClr>
              <a:buFont typeface="+mj-lt"/>
              <a:buAutoNum type="arabicParenR"/>
            </a:pPr>
            <a:r>
              <a:rPr lang="ru-RU" sz="2000" dirty="0" smtClean="0"/>
              <a:t>защиты </a:t>
            </a:r>
            <a:r>
              <a:rPr lang="ru-RU" sz="2000" dirty="0"/>
              <a:t>прав и интересов Российской </a:t>
            </a:r>
            <a:r>
              <a:rPr lang="ru-RU" sz="2000" dirty="0" smtClean="0"/>
              <a:t>Федерации, </a:t>
            </a:r>
          </a:p>
          <a:p>
            <a:pPr marL="457200" indent="-457200">
              <a:buClr>
                <a:schemeClr val="accent4">
                  <a:lumMod val="60000"/>
                  <a:lumOff val="40000"/>
                </a:schemeClr>
              </a:buClr>
              <a:buFont typeface="+mj-lt"/>
              <a:buAutoNum type="arabicParenR"/>
            </a:pPr>
            <a:r>
              <a:rPr lang="ru-RU" sz="2000" dirty="0" smtClean="0"/>
              <a:t>принятия </a:t>
            </a:r>
            <a:r>
              <a:rPr lang="ru-RU" sz="2000" dirty="0"/>
              <a:t>Российской Федерацией мер к тому, чтобы граждане </a:t>
            </a:r>
            <a:r>
              <a:rPr lang="ru-RU" sz="2000" dirty="0" smtClean="0"/>
              <a:t>РФ </a:t>
            </a:r>
            <a:r>
              <a:rPr lang="ru-RU" sz="2000" dirty="0"/>
              <a:t>и российские юридические лица пользовались за </a:t>
            </a:r>
            <a:r>
              <a:rPr lang="ru-RU" sz="2000" dirty="0" smtClean="0"/>
              <a:t>пределами Российской </a:t>
            </a:r>
            <a:r>
              <a:rPr lang="ru-RU" sz="2000" dirty="0"/>
              <a:t>Федерации правами, установленными </a:t>
            </a:r>
            <a:endParaRPr lang="ru-RU" sz="2000" dirty="0" smtClean="0"/>
          </a:p>
        </p:txBody>
      </p:sp>
      <p:pic>
        <p:nvPicPr>
          <p:cNvPr id="6" name="Рисунок 5"/>
          <p:cNvPicPr>
            <a:picLocks noChangeAspect="1"/>
          </p:cNvPicPr>
          <p:nvPr/>
        </p:nvPicPr>
        <p:blipFill>
          <a:blip r:embed="rId2"/>
          <a:stretch>
            <a:fillRect/>
          </a:stretch>
        </p:blipFill>
        <p:spPr>
          <a:xfrm>
            <a:off x="7946911" y="1127617"/>
            <a:ext cx="2981202" cy="38042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p:cNvSpPr txBox="1"/>
          <p:nvPr/>
        </p:nvSpPr>
        <p:spPr>
          <a:xfrm>
            <a:off x="2743202" y="3657600"/>
            <a:ext cx="4515554" cy="2862322"/>
          </a:xfrm>
          <a:prstGeom prst="rect">
            <a:avLst/>
          </a:prstGeom>
          <a:noFill/>
        </p:spPr>
        <p:txBody>
          <a:bodyPr wrap="square" rtlCol="0">
            <a:spAutoFit/>
          </a:bodyPr>
          <a:lstStyle/>
          <a:p>
            <a:pPr marL="342900" indent="-342900">
              <a:buClr>
                <a:schemeClr val="accent4">
                  <a:lumMod val="60000"/>
                  <a:lumOff val="40000"/>
                </a:schemeClr>
              </a:buClr>
              <a:buFont typeface="Wingdings" panose="05000000000000000000" pitchFamily="2" charset="2"/>
              <a:buChar char="§"/>
            </a:pPr>
            <a:r>
              <a:rPr lang="ru-RU" sz="2000" dirty="0"/>
              <a:t>Конституцией </a:t>
            </a:r>
            <a:r>
              <a:rPr lang="ru-RU" sz="2000" dirty="0" smtClean="0"/>
              <a:t>РФ, </a:t>
            </a:r>
            <a:endParaRPr lang="ru-RU" sz="2000" dirty="0"/>
          </a:p>
          <a:p>
            <a:pPr marL="342900" indent="-342900">
              <a:buClr>
                <a:schemeClr val="accent4">
                  <a:lumMod val="60000"/>
                  <a:lumOff val="40000"/>
                </a:schemeClr>
              </a:buClr>
              <a:buFont typeface="Wingdings" panose="05000000000000000000" pitchFamily="2" charset="2"/>
              <a:buChar char="§"/>
            </a:pPr>
            <a:r>
              <a:rPr lang="ru-RU" sz="2000" dirty="0"/>
              <a:t>общепризнанными принципами и нормами международного права, </a:t>
            </a:r>
          </a:p>
          <a:p>
            <a:pPr marL="342900" indent="-342900">
              <a:buClr>
                <a:schemeClr val="accent4">
                  <a:lumMod val="60000"/>
                  <a:lumOff val="40000"/>
                </a:schemeClr>
              </a:buClr>
              <a:buFont typeface="Wingdings" panose="05000000000000000000" pitchFamily="2" charset="2"/>
              <a:buChar char="§"/>
            </a:pPr>
            <a:r>
              <a:rPr lang="ru-RU" sz="2000" dirty="0"/>
              <a:t>международными договорами, участниками которых являются </a:t>
            </a:r>
            <a:r>
              <a:rPr lang="ru-RU" sz="2000" dirty="0" smtClean="0"/>
              <a:t>РФ </a:t>
            </a:r>
            <a:r>
              <a:rPr lang="ru-RU" sz="2000" dirty="0"/>
              <a:t>и государство пребывания,</a:t>
            </a:r>
          </a:p>
          <a:p>
            <a:pPr marL="342900" indent="-342900">
              <a:buClr>
                <a:schemeClr val="accent4">
                  <a:lumMod val="60000"/>
                  <a:lumOff val="40000"/>
                </a:schemeClr>
              </a:buClr>
              <a:buFont typeface="Wingdings" panose="05000000000000000000" pitchFamily="2" charset="2"/>
              <a:buChar char="§"/>
            </a:pPr>
            <a:r>
              <a:rPr lang="ru-RU" sz="2000" dirty="0"/>
              <a:t> законодательством </a:t>
            </a:r>
            <a:r>
              <a:rPr lang="ru-RU" sz="2000" dirty="0" smtClean="0"/>
              <a:t>РФ </a:t>
            </a:r>
            <a:endParaRPr lang="ru-RU" sz="2000" dirty="0"/>
          </a:p>
          <a:p>
            <a:pPr marL="342900" indent="-342900">
              <a:buClr>
                <a:schemeClr val="accent4">
                  <a:lumMod val="60000"/>
                  <a:lumOff val="40000"/>
                </a:schemeClr>
              </a:buClr>
              <a:buFont typeface="Wingdings" panose="05000000000000000000" pitchFamily="2" charset="2"/>
              <a:buChar char="§"/>
            </a:pPr>
            <a:r>
              <a:rPr lang="ru-RU" sz="2000" dirty="0"/>
              <a:t>законодательством государства пребывания</a:t>
            </a:r>
            <a:r>
              <a:rPr lang="ru-RU" sz="2000" dirty="0" smtClean="0"/>
              <a:t>»</a:t>
            </a:r>
            <a:endParaRPr lang="ru-RU" sz="2000" dirty="0"/>
          </a:p>
        </p:txBody>
      </p:sp>
      <p:sp>
        <p:nvSpPr>
          <p:cNvPr id="3" name="Номер слайда 2"/>
          <p:cNvSpPr>
            <a:spLocks noGrp="1"/>
          </p:cNvSpPr>
          <p:nvPr>
            <p:ph type="sldNum" sz="quarter" idx="12"/>
          </p:nvPr>
        </p:nvSpPr>
        <p:spPr/>
        <p:txBody>
          <a:bodyPr/>
          <a:lstStyle/>
          <a:p>
            <a:fld id="{16BF71F3-E7E6-49AF-A056-E1EA35AB0349}" type="slidenum">
              <a:rPr lang="ru-RU" smtClean="0"/>
              <a:t>2</a:t>
            </a:fld>
            <a:endParaRPr lang="ru-RU"/>
          </a:p>
        </p:txBody>
      </p:sp>
    </p:spTree>
    <p:extLst>
      <p:ext uri="{BB962C8B-B14F-4D97-AF65-F5344CB8AC3E}">
        <p14:creationId xmlns:p14="http://schemas.microsoft.com/office/powerpoint/2010/main" val="3377046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538" y="846357"/>
            <a:ext cx="4628443" cy="1400383"/>
          </a:xfrm>
          <a:prstGeom prst="rect">
            <a:avLst/>
          </a:prstGeom>
        </p:spPr>
        <p:txBody>
          <a:bodyPr wrap="square">
            <a:spAutoFit/>
          </a:bodyPr>
          <a:lstStyle/>
          <a:p>
            <a:r>
              <a:rPr lang="ru-RU" sz="2100" dirty="0"/>
              <a:t>Для успешной работы в стране пребывания консульское учреждение наделяется соответствующими </a:t>
            </a:r>
            <a:r>
              <a:rPr lang="ru-RU" sz="2200" b="1" dirty="0">
                <a:solidFill>
                  <a:schemeClr val="accent4">
                    <a:lumMod val="40000"/>
                    <a:lumOff val="60000"/>
                  </a:schemeClr>
                </a:solidFill>
                <a:effectLst>
                  <a:outerShdw blurRad="38100" dist="38100" dir="2700000" algn="tl">
                    <a:srgbClr val="000000">
                      <a:alpha val="43137"/>
                    </a:srgbClr>
                  </a:outerShdw>
                </a:effectLst>
              </a:rPr>
              <a:t>привилегиями</a:t>
            </a:r>
            <a:r>
              <a:rPr lang="ru-RU" sz="2100" dirty="0"/>
              <a:t> и </a:t>
            </a:r>
            <a:r>
              <a:rPr lang="ru-RU" sz="2200" b="1" dirty="0" smtClean="0">
                <a:solidFill>
                  <a:schemeClr val="accent4">
                    <a:lumMod val="40000"/>
                    <a:lumOff val="60000"/>
                  </a:schemeClr>
                </a:solidFill>
                <a:effectLst>
                  <a:outerShdw blurRad="38100" dist="38100" dir="2700000" algn="tl">
                    <a:srgbClr val="000000">
                      <a:alpha val="43137"/>
                    </a:srgbClr>
                  </a:outerShdw>
                </a:effectLst>
              </a:rPr>
              <a:t>иммунитетами.</a:t>
            </a:r>
            <a:endParaRPr lang="ru-RU" sz="2200" b="1" dirty="0">
              <a:solidFill>
                <a:schemeClr val="accent4">
                  <a:lumMod val="40000"/>
                  <a:lumOff val="60000"/>
                </a:schemeClr>
              </a:solidFill>
              <a:effectLst>
                <a:outerShdw blurRad="38100" dist="38100" dir="2700000" algn="tl">
                  <a:srgbClr val="000000">
                    <a:alpha val="43137"/>
                  </a:srgbClr>
                </a:outerShdw>
              </a:effectLst>
            </a:endParaRPr>
          </a:p>
        </p:txBody>
      </p:sp>
      <p:sp>
        <p:nvSpPr>
          <p:cNvPr id="5" name="Прямоугольник 4"/>
          <p:cNvSpPr/>
          <p:nvPr/>
        </p:nvSpPr>
        <p:spPr>
          <a:xfrm>
            <a:off x="6493198" y="118533"/>
            <a:ext cx="5224669" cy="670256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dirty="0"/>
          </a:p>
        </p:txBody>
      </p:sp>
      <p:pic>
        <p:nvPicPr>
          <p:cNvPr id="7" name="Рисунок 6"/>
          <p:cNvPicPr>
            <a:picLocks noChangeAspect="1"/>
          </p:cNvPicPr>
          <p:nvPr/>
        </p:nvPicPr>
        <p:blipFill>
          <a:blip r:embed="rId3"/>
          <a:stretch>
            <a:fillRect/>
          </a:stretch>
        </p:blipFill>
        <p:spPr>
          <a:xfrm>
            <a:off x="7605999" y="2040094"/>
            <a:ext cx="2633023" cy="1974768"/>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hardEdge"/>
          </a:sp3d>
        </p:spPr>
      </p:pic>
      <p:sp>
        <p:nvSpPr>
          <p:cNvPr id="8" name="TextBox 7"/>
          <p:cNvSpPr txBox="1"/>
          <p:nvPr/>
        </p:nvSpPr>
        <p:spPr>
          <a:xfrm>
            <a:off x="6777512" y="191189"/>
            <a:ext cx="4940355" cy="1631216"/>
          </a:xfrm>
          <a:prstGeom prst="rect">
            <a:avLst/>
          </a:prstGeom>
          <a:noFill/>
        </p:spPr>
        <p:txBody>
          <a:bodyPr wrap="square" rtlCol="0">
            <a:spAutoFit/>
          </a:bodyPr>
          <a:lstStyle/>
          <a:p>
            <a:r>
              <a:rPr lang="ru-RU" sz="2000" b="1" i="1" u="sng" dirty="0">
                <a:effectLst>
                  <a:outerShdw blurRad="38100" dist="38100" dir="2700000" algn="tl">
                    <a:srgbClr val="000000">
                      <a:alpha val="43137"/>
                    </a:srgbClr>
                  </a:outerShdw>
                </a:effectLst>
              </a:rPr>
              <a:t>Иммунитеты</a:t>
            </a:r>
            <a:r>
              <a:rPr lang="ru-RU" sz="2000" b="1" u="sng" dirty="0">
                <a:effectLst>
                  <a:outerShdw blurRad="38100" dist="38100" dir="2700000" algn="tl">
                    <a:srgbClr val="000000">
                      <a:alpha val="43137"/>
                    </a:srgbClr>
                  </a:outerShdw>
                </a:effectLst>
              </a:rPr>
              <a:t> </a:t>
            </a:r>
            <a:r>
              <a:rPr lang="ru-RU" sz="2000" b="1" dirty="0">
                <a:effectLst>
                  <a:outerShdw blurRad="38100" dist="38100" dir="2700000" algn="tl">
                    <a:srgbClr val="000000">
                      <a:alpha val="43137"/>
                    </a:srgbClr>
                  </a:outerShdw>
                </a:effectLst>
              </a:rPr>
              <a:t>– это освобождение от </a:t>
            </a:r>
            <a:endParaRPr lang="ru-RU" sz="2000" b="1" dirty="0" smtClean="0">
              <a:effectLst>
                <a:outerShdw blurRad="38100" dist="38100" dir="2700000" algn="tl">
                  <a:srgbClr val="000000">
                    <a:alpha val="43137"/>
                  </a:srgbClr>
                </a:outerShdw>
              </a:effectLst>
            </a:endParaRPr>
          </a:p>
          <a:p>
            <a:pPr marL="342900" indent="-342900">
              <a:buClr>
                <a:srgbClr val="00B0F0"/>
              </a:buClr>
              <a:buFont typeface="Wingdings" panose="05000000000000000000" pitchFamily="2" charset="2"/>
              <a:buChar char="§"/>
            </a:pPr>
            <a:r>
              <a:rPr lang="ru-RU" sz="2000" b="1" dirty="0" smtClean="0">
                <a:effectLst>
                  <a:outerShdw blurRad="38100" dist="38100" dir="2700000" algn="tl">
                    <a:srgbClr val="000000">
                      <a:alpha val="43137"/>
                    </a:srgbClr>
                  </a:outerShdw>
                </a:effectLst>
              </a:rPr>
              <a:t>гражданской</a:t>
            </a:r>
            <a:r>
              <a:rPr lang="ru-RU" sz="2000" b="1" dirty="0">
                <a:effectLst>
                  <a:outerShdw blurRad="38100" dist="38100" dir="2700000" algn="tl">
                    <a:srgbClr val="000000">
                      <a:alpha val="43137"/>
                    </a:srgbClr>
                  </a:outerShdw>
                </a:effectLst>
              </a:rPr>
              <a:t>, </a:t>
            </a:r>
            <a:endParaRPr lang="ru-RU" sz="2000" b="1" dirty="0" smtClean="0">
              <a:effectLst>
                <a:outerShdw blurRad="38100" dist="38100" dir="2700000" algn="tl">
                  <a:srgbClr val="000000">
                    <a:alpha val="43137"/>
                  </a:srgbClr>
                </a:outerShdw>
              </a:effectLst>
            </a:endParaRPr>
          </a:p>
          <a:p>
            <a:pPr marL="342900" indent="-342900">
              <a:buClr>
                <a:srgbClr val="00B0F0"/>
              </a:buClr>
              <a:buFont typeface="Wingdings" panose="05000000000000000000" pitchFamily="2" charset="2"/>
              <a:buChar char="§"/>
            </a:pPr>
            <a:r>
              <a:rPr lang="ru-RU" sz="2000" b="1" dirty="0" smtClean="0">
                <a:effectLst>
                  <a:outerShdw blurRad="38100" dist="38100" dir="2700000" algn="tl">
                    <a:srgbClr val="000000">
                      <a:alpha val="43137"/>
                    </a:srgbClr>
                  </a:outerShdw>
                </a:effectLst>
              </a:rPr>
              <a:t>административной </a:t>
            </a:r>
          </a:p>
          <a:p>
            <a:pPr marL="342900" indent="-342900">
              <a:buClr>
                <a:srgbClr val="00B0F0"/>
              </a:buClr>
              <a:buFont typeface="Wingdings" panose="05000000000000000000" pitchFamily="2" charset="2"/>
              <a:buChar char="§"/>
            </a:pPr>
            <a:r>
              <a:rPr lang="ru-RU" sz="2000" b="1" dirty="0" smtClean="0">
                <a:effectLst>
                  <a:outerShdw blurRad="38100" dist="38100" dir="2700000" algn="tl">
                    <a:srgbClr val="000000">
                      <a:alpha val="43137"/>
                    </a:srgbClr>
                  </a:outerShdw>
                </a:effectLst>
              </a:rPr>
              <a:t>уголовной </a:t>
            </a:r>
          </a:p>
          <a:p>
            <a:r>
              <a:rPr lang="ru-RU" sz="2000" b="1" dirty="0" smtClean="0">
                <a:effectLst>
                  <a:outerShdw blurRad="38100" dist="38100" dir="2700000" algn="tl">
                    <a:srgbClr val="000000">
                      <a:alpha val="43137"/>
                    </a:srgbClr>
                  </a:outerShdw>
                </a:effectLst>
              </a:rPr>
              <a:t>юрисдикции государства пребывания.</a:t>
            </a:r>
            <a:endParaRPr lang="ru-RU" sz="2000" b="1" dirty="0">
              <a:effectLst>
                <a:outerShdw blurRad="38100" dist="38100" dir="2700000" algn="tl">
                  <a:srgbClr val="000000">
                    <a:alpha val="43137"/>
                  </a:srgbClr>
                </a:outerShdw>
              </a:effectLst>
            </a:endParaRPr>
          </a:p>
        </p:txBody>
      </p:sp>
      <p:sp>
        <p:nvSpPr>
          <p:cNvPr id="9" name="TextBox 8"/>
          <p:cNvSpPr txBox="1"/>
          <p:nvPr/>
        </p:nvSpPr>
        <p:spPr>
          <a:xfrm>
            <a:off x="6680510" y="4014862"/>
            <a:ext cx="4850043" cy="2554545"/>
          </a:xfrm>
          <a:prstGeom prst="rect">
            <a:avLst/>
          </a:prstGeom>
          <a:noFill/>
        </p:spPr>
        <p:txBody>
          <a:bodyPr wrap="square" rtlCol="0">
            <a:spAutoFit/>
          </a:bodyPr>
          <a:lstStyle/>
          <a:p>
            <a:r>
              <a:rPr lang="ru-RU" sz="2000" b="1" i="1" u="sng" dirty="0">
                <a:effectLst>
                  <a:outerShdw blurRad="38100" dist="38100" dir="2700000" algn="tl">
                    <a:srgbClr val="000000">
                      <a:alpha val="43137"/>
                    </a:srgbClr>
                  </a:outerShdw>
                </a:effectLst>
              </a:rPr>
              <a:t>Привилегии</a:t>
            </a:r>
            <a:r>
              <a:rPr lang="ru-RU" sz="2000" b="1" dirty="0">
                <a:effectLst>
                  <a:outerShdw blurRad="38100" dist="38100" dir="2700000" algn="tl">
                    <a:srgbClr val="000000">
                      <a:alpha val="43137"/>
                    </a:srgbClr>
                  </a:outerShdw>
                </a:effectLst>
              </a:rPr>
              <a:t> – это </a:t>
            </a:r>
          </a:p>
          <a:p>
            <a:pPr marL="342900" indent="-342900">
              <a:buClr>
                <a:srgbClr val="00B0F0"/>
              </a:buClr>
              <a:buFont typeface="Wingdings" panose="05000000000000000000" pitchFamily="2" charset="2"/>
              <a:buChar char="§"/>
            </a:pPr>
            <a:r>
              <a:rPr lang="ru-RU" sz="2000" b="1" dirty="0" smtClean="0">
                <a:effectLst>
                  <a:outerShdw blurRad="38100" dist="38100" dir="2700000" algn="tl">
                    <a:srgbClr val="000000">
                      <a:alpha val="43137"/>
                    </a:srgbClr>
                  </a:outerShdw>
                </a:effectLst>
              </a:rPr>
              <a:t>льготы </a:t>
            </a:r>
          </a:p>
          <a:p>
            <a:pPr marL="342900" indent="-342900">
              <a:buClr>
                <a:srgbClr val="00B0F0"/>
              </a:buClr>
              <a:buFont typeface="Wingdings" panose="05000000000000000000" pitchFamily="2" charset="2"/>
              <a:buChar char="§"/>
            </a:pPr>
            <a:r>
              <a:rPr lang="ru-RU" sz="2000" b="1" dirty="0" smtClean="0">
                <a:effectLst>
                  <a:outerShdw blurRad="38100" dist="38100" dir="2700000" algn="tl">
                    <a:srgbClr val="000000">
                      <a:alpha val="43137"/>
                    </a:srgbClr>
                  </a:outerShdw>
                </a:effectLst>
              </a:rPr>
              <a:t>преимущества</a:t>
            </a:r>
            <a:r>
              <a:rPr lang="ru-RU" sz="2000" b="1" dirty="0">
                <a:effectLst>
                  <a:outerShdw blurRad="38100" dist="38100" dir="2700000" algn="tl">
                    <a:srgbClr val="000000">
                      <a:alpha val="43137"/>
                    </a:srgbClr>
                  </a:outerShdw>
                </a:effectLst>
              </a:rPr>
              <a:t>, </a:t>
            </a:r>
            <a:endParaRPr lang="ru-RU" sz="2000" b="1" dirty="0" smtClean="0">
              <a:effectLst>
                <a:outerShdw blurRad="38100" dist="38100" dir="2700000" algn="tl">
                  <a:srgbClr val="000000">
                    <a:alpha val="43137"/>
                  </a:srgbClr>
                </a:outerShdw>
              </a:effectLst>
            </a:endParaRPr>
          </a:p>
          <a:p>
            <a:r>
              <a:rPr lang="ru-RU" sz="2000" b="1" dirty="0" smtClean="0">
                <a:effectLst>
                  <a:outerShdw blurRad="38100" dist="38100" dir="2700000" algn="tl">
                    <a:srgbClr val="000000">
                      <a:alpha val="43137"/>
                    </a:srgbClr>
                  </a:outerShdw>
                </a:effectLst>
              </a:rPr>
              <a:t>которые </a:t>
            </a:r>
            <a:r>
              <a:rPr lang="ru-RU" sz="2000" b="1" dirty="0">
                <a:effectLst>
                  <a:outerShdw blurRad="38100" dist="38100" dir="2700000" algn="tl">
                    <a:srgbClr val="000000">
                      <a:alpha val="43137"/>
                    </a:srgbClr>
                  </a:outerShdw>
                </a:effectLst>
              </a:rPr>
              <a:t>предоставляются не столько в силу обязанности, вытекающей из международного права, сколько в порядке так называемой </a:t>
            </a:r>
            <a:r>
              <a:rPr lang="ru-RU" sz="2000" i="1" dirty="0">
                <a:ln>
                  <a:solidFill>
                    <a:schemeClr val="tx1"/>
                  </a:solidFill>
                </a:ln>
                <a:solidFill>
                  <a:srgbClr val="00B0F0"/>
                </a:solidFill>
                <a:effectLst>
                  <a:outerShdw blurRad="38100" dist="38100" dir="2700000" algn="tl">
                    <a:srgbClr val="000000">
                      <a:alpha val="43137"/>
                    </a:srgbClr>
                  </a:outerShdw>
                </a:effectLst>
              </a:rPr>
              <a:t>международной вежливости и взаимности</a:t>
            </a:r>
            <a:r>
              <a:rPr lang="ru-RU" sz="2000" b="1" dirty="0">
                <a:effectLst>
                  <a:outerShdw blurRad="38100" dist="38100" dir="2700000" algn="tl">
                    <a:srgbClr val="000000">
                      <a:alpha val="43137"/>
                    </a:srgbClr>
                  </a:outerShdw>
                </a:effectLst>
              </a:rPr>
              <a:t>.</a:t>
            </a:r>
          </a:p>
        </p:txBody>
      </p:sp>
      <p:sp>
        <p:nvSpPr>
          <p:cNvPr id="4" name="Прямоугольник 3"/>
          <p:cNvSpPr/>
          <p:nvPr/>
        </p:nvSpPr>
        <p:spPr>
          <a:xfrm>
            <a:off x="857538" y="4322638"/>
            <a:ext cx="4663569" cy="1938992"/>
          </a:xfrm>
          <a:prstGeom prst="rect">
            <a:avLst/>
          </a:prstGeom>
        </p:spPr>
        <p:txBody>
          <a:bodyPr wrap="square">
            <a:spAutoFit/>
          </a:bodyPr>
          <a:lstStyle/>
          <a:p>
            <a:r>
              <a:rPr lang="ru-RU" sz="2000" i="1" dirty="0">
                <a:effectLst>
                  <a:outerShdw blurRad="38100" dist="38100" dir="2700000" algn="tl">
                    <a:srgbClr val="000000">
                      <a:alpha val="43137"/>
                    </a:srgbClr>
                  </a:outerShdw>
                </a:effectLst>
              </a:rPr>
              <a:t>Как известно, термин «иммунитет» происходит от латинского “</a:t>
            </a:r>
            <a:r>
              <a:rPr lang="ru-RU" sz="2000" i="1" dirty="0" err="1">
                <a:effectLst>
                  <a:outerShdw blurRad="38100" dist="38100" dir="2700000" algn="tl">
                    <a:srgbClr val="000000">
                      <a:alpha val="43137"/>
                    </a:srgbClr>
                  </a:outerShdw>
                </a:effectLst>
              </a:rPr>
              <a:t>immunitas</a:t>
            </a:r>
            <a:r>
              <a:rPr lang="ru-RU" sz="2000" i="1" dirty="0">
                <a:effectLst>
                  <a:outerShdw blurRad="38100" dist="38100" dir="2700000" algn="tl">
                    <a:srgbClr val="000000">
                      <a:alpha val="43137"/>
                    </a:srgbClr>
                  </a:outerShdw>
                </a:effectLst>
              </a:rPr>
              <a:t>”,</a:t>
            </a:r>
          </a:p>
          <a:p>
            <a:r>
              <a:rPr lang="ru-RU" sz="2000" i="1" dirty="0">
                <a:effectLst>
                  <a:outerShdw blurRad="38100" dist="38100" dir="2700000" algn="tl">
                    <a:srgbClr val="000000">
                      <a:alpha val="43137"/>
                    </a:srgbClr>
                  </a:outerShdw>
                </a:effectLst>
              </a:rPr>
              <a:t>что означает «освобождение, избавление от чего-либо». </a:t>
            </a:r>
            <a:endParaRPr lang="en-US" sz="2000" i="1" dirty="0" smtClean="0">
              <a:effectLst>
                <a:outerShdw blurRad="38100" dist="38100" dir="2700000" algn="tl">
                  <a:srgbClr val="000000">
                    <a:alpha val="43137"/>
                  </a:srgbClr>
                </a:outerShdw>
              </a:effectLst>
            </a:endParaRPr>
          </a:p>
          <a:p>
            <a:endParaRPr lang="en-US" sz="2000" dirty="0" smtClean="0">
              <a:effectLst>
                <a:outerShdw blurRad="38100" dist="38100" dir="2700000" algn="tl">
                  <a:srgbClr val="000000">
                    <a:alpha val="43137"/>
                  </a:srgbClr>
                </a:outerShdw>
              </a:effectLst>
            </a:endParaRPr>
          </a:p>
        </p:txBody>
      </p:sp>
      <p:sp>
        <p:nvSpPr>
          <p:cNvPr id="3" name="Номер слайда 2"/>
          <p:cNvSpPr>
            <a:spLocks noGrp="1"/>
          </p:cNvSpPr>
          <p:nvPr>
            <p:ph type="sldNum" sz="quarter" idx="12"/>
          </p:nvPr>
        </p:nvSpPr>
        <p:spPr/>
        <p:txBody>
          <a:bodyPr/>
          <a:lstStyle/>
          <a:p>
            <a:fld id="{16BF71F3-E7E6-49AF-A056-E1EA35AB0349}" type="slidenum">
              <a:rPr lang="ru-RU" smtClean="0"/>
              <a:t>3</a:t>
            </a:fld>
            <a:endParaRPr lang="ru-RU"/>
          </a:p>
        </p:txBody>
      </p:sp>
    </p:spTree>
    <p:extLst>
      <p:ext uri="{BB962C8B-B14F-4D97-AF65-F5344CB8AC3E}">
        <p14:creationId xmlns:p14="http://schemas.microsoft.com/office/powerpoint/2010/main" val="2280119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6000" y="835083"/>
            <a:ext cx="10634133" cy="5262979"/>
          </a:xfrm>
          <a:prstGeom prst="rect">
            <a:avLst/>
          </a:prstGeom>
        </p:spPr>
        <p:txBody>
          <a:bodyPr wrap="square">
            <a:spAutoFit/>
          </a:bodyPr>
          <a:lstStyle/>
          <a:p>
            <a:r>
              <a:rPr lang="ru-RU" sz="2400" dirty="0"/>
              <a:t>Между консульскими и дипломатическими привилегиями и иммунитетами существуют определённые различия. </a:t>
            </a:r>
            <a:endParaRPr lang="ru-RU" sz="2400" dirty="0" smtClean="0"/>
          </a:p>
          <a:p>
            <a:endParaRPr lang="ru-RU" sz="2400" dirty="0"/>
          </a:p>
          <a:p>
            <a:r>
              <a:rPr lang="ru-RU" sz="2400" dirty="0"/>
              <a:t>Это объясняется тем, что  дипломатические представительства действуют </a:t>
            </a:r>
            <a:endParaRPr lang="ru-RU" sz="2400" dirty="0" smtClean="0"/>
          </a:p>
          <a:p>
            <a:endParaRPr lang="ru-RU" sz="2400" dirty="0"/>
          </a:p>
          <a:p>
            <a:pPr marL="342900" indent="-342900">
              <a:buClr>
                <a:schemeClr val="accent4">
                  <a:lumMod val="60000"/>
                  <a:lumOff val="40000"/>
                </a:schemeClr>
              </a:buClr>
              <a:buFont typeface="Wingdings" panose="05000000000000000000" pitchFamily="2" charset="2"/>
              <a:buChar char="§"/>
            </a:pPr>
            <a:r>
              <a:rPr lang="ru-RU" sz="2400" dirty="0">
                <a:ln>
                  <a:solidFill>
                    <a:schemeClr val="accent4"/>
                  </a:solidFill>
                </a:ln>
              </a:rPr>
              <a:t>на функциональной основе</a:t>
            </a:r>
            <a:r>
              <a:rPr lang="ru-RU" sz="2400" dirty="0" smtClean="0">
                <a:ln>
                  <a:solidFill>
                    <a:schemeClr val="accent4"/>
                  </a:solidFill>
                </a:ln>
              </a:rPr>
              <a:t>,</a:t>
            </a:r>
          </a:p>
          <a:p>
            <a:pPr>
              <a:buClr>
                <a:schemeClr val="accent4">
                  <a:lumMod val="60000"/>
                  <a:lumOff val="40000"/>
                </a:schemeClr>
              </a:buClr>
            </a:pPr>
            <a:r>
              <a:rPr lang="ru-RU" sz="2400" dirty="0" smtClean="0">
                <a:ln>
                  <a:solidFill>
                    <a:schemeClr val="accent4"/>
                  </a:solidFill>
                </a:ln>
              </a:rPr>
              <a:t> </a:t>
            </a:r>
            <a:endParaRPr lang="ru-RU" sz="2400" dirty="0">
              <a:ln>
                <a:solidFill>
                  <a:schemeClr val="accent4"/>
                </a:solidFill>
              </a:ln>
            </a:endParaRPr>
          </a:p>
          <a:p>
            <a:pPr marL="342900" indent="-342900">
              <a:buClr>
                <a:schemeClr val="accent4">
                  <a:lumMod val="60000"/>
                  <a:lumOff val="40000"/>
                </a:schemeClr>
              </a:buClr>
              <a:buFont typeface="Wingdings" panose="05000000000000000000" pitchFamily="2" charset="2"/>
              <a:buChar char="§"/>
            </a:pPr>
            <a:r>
              <a:rPr lang="ru-RU" sz="2400" dirty="0">
                <a:ln>
                  <a:solidFill>
                    <a:schemeClr val="accent4"/>
                  </a:solidFill>
                </a:ln>
              </a:rPr>
              <a:t>на представительской основе</a:t>
            </a:r>
            <a:r>
              <a:rPr lang="ru-RU" sz="2400" dirty="0"/>
              <a:t>, </a:t>
            </a:r>
            <a:endParaRPr lang="ru-RU" sz="2400" dirty="0" smtClean="0"/>
          </a:p>
          <a:p>
            <a:pPr marL="342900" indent="-342900">
              <a:buClr>
                <a:schemeClr val="accent4">
                  <a:lumMod val="60000"/>
                  <a:lumOff val="40000"/>
                </a:schemeClr>
              </a:buClr>
              <a:buFont typeface="Wingdings" panose="05000000000000000000" pitchFamily="2" charset="2"/>
              <a:buChar char="§"/>
            </a:pPr>
            <a:endParaRPr lang="ru-RU" sz="2400" dirty="0"/>
          </a:p>
          <a:p>
            <a:pPr marL="342900" indent="-342900">
              <a:buClr>
                <a:schemeClr val="accent4">
                  <a:lumMod val="60000"/>
                  <a:lumOff val="40000"/>
                </a:schemeClr>
              </a:buClr>
              <a:buFont typeface="Wingdings" panose="05000000000000000000" pitchFamily="2" charset="2"/>
              <a:buChar char="§"/>
            </a:pPr>
            <a:endParaRPr lang="ru-RU" sz="2400" dirty="0" smtClean="0"/>
          </a:p>
          <a:p>
            <a:r>
              <a:rPr lang="ru-RU" sz="2400" dirty="0" smtClean="0"/>
              <a:t>Определяющим </a:t>
            </a:r>
            <a:r>
              <a:rPr lang="ru-RU" sz="2400" dirty="0"/>
              <a:t>же в отношении консульских привилегий и иммунитетов является </a:t>
            </a:r>
            <a:endParaRPr lang="ru-RU" sz="2400" dirty="0" smtClean="0"/>
          </a:p>
          <a:p>
            <a:endParaRPr lang="ru-RU" sz="2400" dirty="0"/>
          </a:p>
          <a:p>
            <a:pPr marL="342900" indent="-342900">
              <a:buClr>
                <a:schemeClr val="accent4">
                  <a:lumMod val="60000"/>
                  <a:lumOff val="40000"/>
                </a:schemeClr>
              </a:buClr>
              <a:buFont typeface="Wingdings" panose="05000000000000000000" pitchFamily="2" charset="2"/>
              <a:buChar char="§"/>
            </a:pPr>
            <a:r>
              <a:rPr lang="ru-RU" sz="2400" dirty="0">
                <a:ln>
                  <a:solidFill>
                    <a:schemeClr val="accent4"/>
                  </a:solidFill>
                </a:ln>
              </a:rPr>
              <a:t>функциональный подход</a:t>
            </a:r>
          </a:p>
        </p:txBody>
      </p:sp>
      <p:pic>
        <p:nvPicPr>
          <p:cNvPr id="3" name="Рисунок 2"/>
          <p:cNvPicPr>
            <a:picLocks noChangeAspect="1"/>
          </p:cNvPicPr>
          <p:nvPr/>
        </p:nvPicPr>
        <p:blipFill>
          <a:blip r:embed="rId2">
            <a:duotone>
              <a:schemeClr val="accent4">
                <a:shade val="45000"/>
                <a:satMod val="135000"/>
              </a:schemeClr>
              <a:prstClr val="white"/>
            </a:duotone>
          </a:blip>
          <a:stretch>
            <a:fillRect/>
          </a:stretch>
        </p:blipFill>
        <p:spPr>
          <a:xfrm>
            <a:off x="7484948" y="2591994"/>
            <a:ext cx="2415408" cy="18249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Номер слайда 3"/>
          <p:cNvSpPr>
            <a:spLocks noGrp="1"/>
          </p:cNvSpPr>
          <p:nvPr>
            <p:ph type="sldNum" sz="quarter" idx="12"/>
          </p:nvPr>
        </p:nvSpPr>
        <p:spPr/>
        <p:txBody>
          <a:bodyPr/>
          <a:lstStyle/>
          <a:p>
            <a:fld id="{16BF71F3-E7E6-49AF-A056-E1EA35AB0349}" type="slidenum">
              <a:rPr lang="ru-RU" smtClean="0"/>
              <a:t>4</a:t>
            </a:fld>
            <a:endParaRPr lang="ru-RU"/>
          </a:p>
        </p:txBody>
      </p:sp>
    </p:spTree>
    <p:extLst>
      <p:ext uri="{BB962C8B-B14F-4D97-AF65-F5344CB8AC3E}">
        <p14:creationId xmlns:p14="http://schemas.microsoft.com/office/powerpoint/2010/main" val="1576102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955" y="389593"/>
            <a:ext cx="10397067" cy="1708160"/>
          </a:xfrm>
          <a:prstGeom prst="rect">
            <a:avLst/>
          </a:prstGeom>
        </p:spPr>
        <p:txBody>
          <a:bodyPr wrap="square">
            <a:spAutoFit/>
          </a:bodyPr>
          <a:lstStyle/>
          <a:p>
            <a:r>
              <a:rPr lang="ru-RU" sz="2100" dirty="0" smtClean="0"/>
              <a:t>В </a:t>
            </a:r>
            <a:r>
              <a:rPr lang="ru-RU" sz="2100" dirty="0"/>
              <a:t>то время как дипломаты пользуются практически </a:t>
            </a:r>
            <a:r>
              <a:rPr lang="ru-RU" sz="2100" i="1" dirty="0">
                <a:effectLst>
                  <a:outerShdw blurRad="38100" dist="38100" dir="2700000" algn="tl">
                    <a:srgbClr val="000000">
                      <a:alpha val="43137"/>
                    </a:srgbClr>
                  </a:outerShdw>
                </a:effectLst>
              </a:rPr>
              <a:t>одинаковыми иммунитетами </a:t>
            </a:r>
            <a:r>
              <a:rPr lang="ru-RU" sz="2100" dirty="0"/>
              <a:t>во всех государствах, </a:t>
            </a:r>
            <a:endParaRPr lang="ru-RU" sz="2100" dirty="0" smtClean="0"/>
          </a:p>
          <a:p>
            <a:endParaRPr lang="ru-RU" sz="2100" dirty="0"/>
          </a:p>
          <a:p>
            <a:r>
              <a:rPr lang="ru-RU" sz="2100" dirty="0" smtClean="0"/>
              <a:t>прерогативы </a:t>
            </a:r>
            <a:r>
              <a:rPr lang="ru-RU" sz="2100" dirty="0"/>
              <a:t>и иммунитеты консулов определяются </a:t>
            </a:r>
            <a:r>
              <a:rPr lang="ru-RU" sz="2100" i="1" dirty="0">
                <a:solidFill>
                  <a:schemeClr val="accent4">
                    <a:lumMod val="60000"/>
                    <a:lumOff val="40000"/>
                  </a:schemeClr>
                </a:solidFill>
                <a:effectLst>
                  <a:outerShdw blurRad="38100" dist="38100" dir="2700000" algn="tl">
                    <a:srgbClr val="000000">
                      <a:alpha val="43137"/>
                    </a:srgbClr>
                  </a:outerShdw>
                </a:effectLst>
              </a:rPr>
              <a:t>консульскими соглашениями на двусторонней основе</a:t>
            </a:r>
            <a:r>
              <a:rPr lang="ru-RU" sz="2100" dirty="0"/>
              <a:t>.</a:t>
            </a:r>
          </a:p>
        </p:txBody>
      </p:sp>
      <p:pic>
        <p:nvPicPr>
          <p:cNvPr id="3" name="Рисунок 2"/>
          <p:cNvPicPr>
            <a:picLocks noChangeAspect="1"/>
          </p:cNvPicPr>
          <p:nvPr/>
        </p:nvPicPr>
        <p:blipFill>
          <a:blip r:embed="rId2"/>
          <a:stretch>
            <a:fillRect/>
          </a:stretch>
        </p:blipFill>
        <p:spPr>
          <a:xfrm>
            <a:off x="3855510" y="2118350"/>
            <a:ext cx="3713690" cy="24742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Прямоугольник 3"/>
          <p:cNvSpPr/>
          <p:nvPr/>
        </p:nvSpPr>
        <p:spPr>
          <a:xfrm>
            <a:off x="609599" y="5304169"/>
            <a:ext cx="10972800" cy="1200329"/>
          </a:xfrm>
          <a:prstGeom prst="rect">
            <a:avLst/>
          </a:prstGeom>
        </p:spPr>
        <p:txBody>
          <a:bodyPr wrap="square">
            <a:spAutoFit/>
          </a:bodyPr>
          <a:lstStyle/>
          <a:p>
            <a:pPr marL="285750" indent="-285750">
              <a:buClr>
                <a:schemeClr val="accent4"/>
              </a:buClr>
              <a:buFont typeface="Wingdings" panose="05000000000000000000" pitchFamily="2" charset="2"/>
              <a:buChar char="Ø"/>
            </a:pPr>
            <a:r>
              <a:rPr lang="ru-RU" i="1" dirty="0">
                <a:effectLst>
                  <a:outerShdw blurRad="38100" dist="38100" dir="2700000" algn="tl">
                    <a:srgbClr val="000000">
                      <a:alpha val="43137"/>
                    </a:srgbClr>
                  </a:outerShdw>
                </a:effectLst>
              </a:rPr>
              <a:t>Консульский иммунитет является одним из ведущих </a:t>
            </a:r>
            <a:r>
              <a:rPr lang="ru-RU" i="1" dirty="0" smtClean="0">
                <a:effectLst>
                  <a:outerShdw blurRad="38100" dist="38100" dir="2700000" algn="tl">
                    <a:srgbClr val="000000">
                      <a:alpha val="43137"/>
                    </a:srgbClr>
                  </a:outerShdw>
                </a:effectLst>
              </a:rPr>
              <a:t>институтов международного </a:t>
            </a:r>
            <a:r>
              <a:rPr lang="ru-RU" i="1" dirty="0">
                <a:effectLst>
                  <a:outerShdw blurRad="38100" dist="38100" dir="2700000" algn="tl">
                    <a:srgbClr val="000000">
                      <a:alpha val="43137"/>
                    </a:srgbClr>
                  </a:outerShdw>
                </a:effectLst>
              </a:rPr>
              <a:t>права. Нарушение иммунитета представителей </a:t>
            </a:r>
            <a:r>
              <a:rPr lang="ru-RU" i="1" dirty="0" smtClean="0">
                <a:effectLst>
                  <a:outerShdw blurRad="38100" dist="38100" dir="2700000" algn="tl">
                    <a:srgbClr val="000000">
                      <a:alpha val="43137"/>
                    </a:srgbClr>
                  </a:outerShdw>
                </a:effectLst>
              </a:rPr>
              <a:t>иностранного государства </a:t>
            </a:r>
            <a:r>
              <a:rPr lang="ru-RU" i="1" dirty="0">
                <a:effectLst>
                  <a:outerShdw blurRad="38100" dist="38100" dir="2700000" algn="tl">
                    <a:srgbClr val="000000">
                      <a:alpha val="43137"/>
                    </a:srgbClr>
                  </a:outerShdw>
                </a:effectLst>
              </a:rPr>
              <a:t>расценивается как существенное причинение вреда его </a:t>
            </a:r>
            <a:r>
              <a:rPr lang="ru-RU" i="1" dirty="0" smtClean="0">
                <a:effectLst>
                  <a:outerShdw blurRad="38100" dist="38100" dir="2700000" algn="tl">
                    <a:srgbClr val="000000">
                      <a:alpha val="43137"/>
                    </a:srgbClr>
                  </a:outerShdw>
                </a:effectLst>
              </a:rPr>
              <a:t>интересам. Нарушение </a:t>
            </a:r>
            <a:r>
              <a:rPr lang="ru-RU" i="1" dirty="0">
                <a:effectLst>
                  <a:outerShdw blurRad="38100" dist="38100" dir="2700000" algn="tl">
                    <a:srgbClr val="000000">
                      <a:alpha val="43137"/>
                    </a:srgbClr>
                  </a:outerShdw>
                </a:effectLst>
              </a:rPr>
              <a:t>иммунитета способно не только осложнить взаимоотношения </a:t>
            </a:r>
            <a:r>
              <a:rPr lang="ru-RU" i="1" dirty="0" smtClean="0">
                <a:effectLst>
                  <a:outerShdw blurRad="38100" dist="38100" dir="2700000" algn="tl">
                    <a:srgbClr val="000000">
                      <a:alpha val="43137"/>
                    </a:srgbClr>
                  </a:outerShdw>
                </a:effectLst>
              </a:rPr>
              <a:t>между государствами</a:t>
            </a:r>
            <a:r>
              <a:rPr lang="ru-RU" i="1" dirty="0">
                <a:effectLst>
                  <a:outerShdw blurRad="38100" dist="38100" dir="2700000" algn="tl">
                    <a:srgbClr val="000000">
                      <a:alpha val="43137"/>
                    </a:srgbClr>
                  </a:outerShdw>
                </a:effectLst>
              </a:rPr>
              <a:t>, но и нанести ущерб репутации принимающего государства.</a:t>
            </a:r>
          </a:p>
        </p:txBody>
      </p:sp>
      <p:sp>
        <p:nvSpPr>
          <p:cNvPr id="5" name="Номер слайда 4"/>
          <p:cNvSpPr>
            <a:spLocks noGrp="1"/>
          </p:cNvSpPr>
          <p:nvPr>
            <p:ph type="sldNum" sz="quarter" idx="12"/>
          </p:nvPr>
        </p:nvSpPr>
        <p:spPr/>
        <p:txBody>
          <a:bodyPr/>
          <a:lstStyle/>
          <a:p>
            <a:fld id="{16BF71F3-E7E6-49AF-A056-E1EA35AB0349}" type="slidenum">
              <a:rPr lang="ru-RU" smtClean="0"/>
              <a:t>5</a:t>
            </a:fld>
            <a:endParaRPr lang="ru-RU"/>
          </a:p>
        </p:txBody>
      </p:sp>
    </p:spTree>
    <p:extLst>
      <p:ext uri="{BB962C8B-B14F-4D97-AF65-F5344CB8AC3E}">
        <p14:creationId xmlns:p14="http://schemas.microsoft.com/office/powerpoint/2010/main" val="2053819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трелка вниз 7"/>
          <p:cNvSpPr/>
          <p:nvPr/>
        </p:nvSpPr>
        <p:spPr>
          <a:xfrm>
            <a:off x="7683276" y="3053778"/>
            <a:ext cx="484632" cy="515563"/>
          </a:xfrm>
          <a:prstGeom prst="down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3680178" y="3053778"/>
            <a:ext cx="484632" cy="492986"/>
          </a:xfrm>
          <a:prstGeom prst="down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749778" y="707032"/>
            <a:ext cx="8997244" cy="1200329"/>
          </a:xfrm>
          <a:prstGeom prst="rect">
            <a:avLst/>
          </a:prstGeom>
        </p:spPr>
        <p:txBody>
          <a:bodyPr wrap="square">
            <a:spAutoFit/>
          </a:bodyPr>
          <a:lstStyle/>
          <a:p>
            <a:r>
              <a:rPr lang="ru-RU" sz="2400" dirty="0">
                <a:effectLst>
                  <a:outerShdw blurRad="38100" dist="38100" dir="2700000" algn="tl">
                    <a:srgbClr val="000000">
                      <a:alpha val="43137"/>
                    </a:srgbClr>
                  </a:outerShdw>
                </a:effectLst>
              </a:rPr>
              <a:t>По аналогии с дипломатическими, консульские иммунитеты и </a:t>
            </a:r>
            <a:r>
              <a:rPr lang="ru-RU" sz="2400" dirty="0" smtClean="0">
                <a:effectLst>
                  <a:outerShdw blurRad="38100" dist="38100" dir="2700000" algn="tl">
                    <a:srgbClr val="000000">
                      <a:alpha val="43137"/>
                    </a:srgbClr>
                  </a:outerShdw>
                </a:effectLst>
              </a:rPr>
              <a:t>привилегии </a:t>
            </a:r>
            <a:r>
              <a:rPr lang="ru-RU" sz="2400" dirty="0">
                <a:effectLst>
                  <a:outerShdw blurRad="38100" dist="38100" dir="2700000" algn="tl">
                    <a:srgbClr val="000000">
                      <a:alpha val="43137"/>
                    </a:srgbClr>
                  </a:outerShdw>
                </a:effectLst>
              </a:rPr>
              <a:t>принято делить на </a:t>
            </a:r>
            <a:r>
              <a:rPr lang="ru-RU" sz="2400" b="1" i="1" dirty="0">
                <a:solidFill>
                  <a:schemeClr val="accent4">
                    <a:lumMod val="60000"/>
                    <a:lumOff val="40000"/>
                  </a:schemeClr>
                </a:solidFill>
                <a:effectLst>
                  <a:outerShdw blurRad="38100" dist="38100" dir="2700000" algn="tl">
                    <a:srgbClr val="000000">
                      <a:alpha val="43137"/>
                    </a:srgbClr>
                  </a:outerShdw>
                </a:effectLst>
              </a:rPr>
              <a:t>две группы</a:t>
            </a:r>
            <a:r>
              <a:rPr lang="ru-RU" sz="2000" i="1" dirty="0">
                <a:effectLst>
                  <a:outerShdw blurRad="38100" dist="38100" dir="2700000" algn="tl">
                    <a:srgbClr val="000000">
                      <a:alpha val="43137"/>
                    </a:srgbClr>
                  </a:outerShdw>
                </a:effectLst>
              </a:rPr>
              <a:t> (В Венской конвенции 1963 г. консульские иммунитеты и привилегии подразделяются на две </a:t>
            </a:r>
            <a:r>
              <a:rPr lang="ru-RU" sz="2000" i="1" dirty="0" smtClean="0">
                <a:effectLst>
                  <a:outerShdw blurRad="38100" dist="38100" dir="2700000" algn="tl">
                    <a:srgbClr val="000000">
                      <a:alpha val="43137"/>
                    </a:srgbClr>
                  </a:outerShdw>
                </a:effectLst>
              </a:rPr>
              <a:t>категории)</a:t>
            </a:r>
            <a:r>
              <a:rPr lang="ru-RU" sz="2400" dirty="0" smtClean="0">
                <a:effectLst>
                  <a:outerShdw blurRad="38100" dist="38100" dir="2700000" algn="tl">
                    <a:srgbClr val="000000">
                      <a:alpha val="43137"/>
                    </a:srgbClr>
                  </a:outerShdw>
                </a:effectLst>
              </a:rPr>
              <a:t>: </a:t>
            </a:r>
            <a:endParaRPr lang="ru-RU" dirty="0">
              <a:effectLst>
                <a:outerShdw blurRad="38100" dist="38100" dir="2700000" algn="tl">
                  <a:srgbClr val="000000">
                    <a:alpha val="43137"/>
                  </a:srgbClr>
                </a:outerShdw>
              </a:effectLst>
            </a:endParaRPr>
          </a:p>
        </p:txBody>
      </p:sp>
      <p:sp>
        <p:nvSpPr>
          <p:cNvPr id="4" name="Скругленный прямоугольник 3"/>
          <p:cNvSpPr/>
          <p:nvPr/>
        </p:nvSpPr>
        <p:spPr>
          <a:xfrm>
            <a:off x="2088445" y="3691466"/>
            <a:ext cx="3183467" cy="163688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2200" dirty="0" smtClean="0"/>
              <a:t>консульских </a:t>
            </a:r>
            <a:r>
              <a:rPr lang="ru-RU" sz="2200" dirty="0"/>
              <a:t>учреждений</a:t>
            </a:r>
          </a:p>
        </p:txBody>
      </p:sp>
      <p:sp>
        <p:nvSpPr>
          <p:cNvPr id="5" name="Скругленный прямоугольник 4"/>
          <p:cNvSpPr/>
          <p:nvPr/>
        </p:nvSpPr>
        <p:spPr>
          <a:xfrm>
            <a:off x="6468930" y="3691465"/>
            <a:ext cx="3397956" cy="163688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2200" dirty="0" smtClean="0"/>
              <a:t>консульских </a:t>
            </a:r>
            <a:r>
              <a:rPr lang="ru-RU" sz="2200" dirty="0"/>
              <a:t>должностных лиц и других работников консульских учреждений</a:t>
            </a:r>
          </a:p>
        </p:txBody>
      </p:sp>
      <p:sp>
        <p:nvSpPr>
          <p:cNvPr id="6" name="Скругленный прямоугольник 5"/>
          <p:cNvSpPr/>
          <p:nvPr/>
        </p:nvSpPr>
        <p:spPr>
          <a:xfrm>
            <a:off x="3200399" y="2680560"/>
            <a:ext cx="5294489" cy="564445"/>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2400" b="1" dirty="0" smtClean="0">
                <a:effectLst>
                  <a:outerShdw blurRad="38100" dist="38100" dir="2700000" algn="tl">
                    <a:srgbClr val="000000">
                      <a:alpha val="43137"/>
                    </a:srgbClr>
                  </a:outerShdw>
                </a:effectLst>
              </a:rPr>
              <a:t>Привилегии и </a:t>
            </a:r>
            <a:r>
              <a:rPr lang="ru-RU" sz="2400" b="1" dirty="0">
                <a:effectLst>
                  <a:outerShdw blurRad="38100" dist="38100" dir="2700000" algn="tl">
                    <a:srgbClr val="000000">
                      <a:alpha val="43137"/>
                    </a:srgbClr>
                  </a:outerShdw>
                </a:effectLst>
              </a:rPr>
              <a:t>иммунитеты </a:t>
            </a:r>
          </a:p>
        </p:txBody>
      </p:sp>
      <p:sp>
        <p:nvSpPr>
          <p:cNvPr id="2" name="Номер слайда 1"/>
          <p:cNvSpPr>
            <a:spLocks noGrp="1"/>
          </p:cNvSpPr>
          <p:nvPr>
            <p:ph type="sldNum" sz="quarter" idx="12"/>
          </p:nvPr>
        </p:nvSpPr>
        <p:spPr/>
        <p:txBody>
          <a:bodyPr/>
          <a:lstStyle/>
          <a:p>
            <a:fld id="{16BF71F3-E7E6-49AF-A056-E1EA35AB0349}" type="slidenum">
              <a:rPr lang="ru-RU" smtClean="0"/>
              <a:t>6</a:t>
            </a:fld>
            <a:endParaRPr lang="ru-RU"/>
          </a:p>
        </p:txBody>
      </p:sp>
    </p:spTree>
    <p:extLst>
      <p:ext uri="{BB962C8B-B14F-4D97-AF65-F5344CB8AC3E}">
        <p14:creationId xmlns:p14="http://schemas.microsoft.com/office/powerpoint/2010/main" val="99402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378" y="193807"/>
            <a:ext cx="7597421" cy="6586418"/>
          </a:xfrm>
          <a:prstGeom prst="rect">
            <a:avLst/>
          </a:prstGeom>
        </p:spPr>
        <p:txBody>
          <a:bodyPr wrap="square">
            <a:spAutoFit/>
          </a:bodyPr>
          <a:lstStyle/>
          <a:p>
            <a:r>
              <a:rPr lang="ru-RU" sz="2200" b="1" i="1" dirty="0">
                <a:effectLst>
                  <a:outerShdw blurRad="38100" dist="38100" dir="2700000" algn="tl">
                    <a:srgbClr val="000000">
                      <a:alpha val="43137"/>
                    </a:srgbClr>
                  </a:outerShdw>
                </a:effectLst>
              </a:rPr>
              <a:t>К первой категории относятся: </a:t>
            </a:r>
            <a:endParaRPr lang="ru-RU" sz="2200" b="1" i="1" dirty="0" smtClean="0">
              <a:effectLst>
                <a:outerShdw blurRad="38100" dist="38100" dir="2700000" algn="tl">
                  <a:srgbClr val="000000">
                    <a:alpha val="43137"/>
                  </a:srgbClr>
                </a:outerShdw>
              </a:effectLst>
            </a:endParaRPr>
          </a:p>
          <a:p>
            <a:endParaRPr lang="ru-RU" sz="2200" dirty="0" smtClean="0"/>
          </a:p>
          <a:p>
            <a:r>
              <a:rPr lang="ru-RU" sz="2200" dirty="0">
                <a:solidFill>
                  <a:schemeClr val="accent4">
                    <a:lumMod val="60000"/>
                    <a:lumOff val="40000"/>
                  </a:schemeClr>
                </a:solidFill>
              </a:rPr>
              <a:t>неприкосновенность консульского </a:t>
            </a:r>
            <a:r>
              <a:rPr lang="ru-RU" sz="2200" dirty="0" smtClean="0">
                <a:solidFill>
                  <a:schemeClr val="accent4">
                    <a:lumMod val="60000"/>
                    <a:lumOff val="40000"/>
                  </a:schemeClr>
                </a:solidFill>
              </a:rPr>
              <a:t>учреждения, его</a:t>
            </a:r>
          </a:p>
          <a:p>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помещений, </a:t>
            </a:r>
          </a:p>
          <a:p>
            <a:pPr marL="342900" indent="-342900">
              <a:buClr>
                <a:schemeClr val="accent4">
                  <a:lumMod val="60000"/>
                  <a:lumOff val="40000"/>
                </a:schemeClr>
              </a:buClr>
              <a:buFont typeface="Wingdings" panose="05000000000000000000" pitchFamily="2" charset="2"/>
              <a:buChar char="§"/>
            </a:pPr>
            <a:r>
              <a:rPr lang="ru-RU" sz="2200" dirty="0" smtClean="0"/>
              <a:t>имущества</a:t>
            </a:r>
          </a:p>
          <a:p>
            <a:pPr marL="342900" indent="-342900">
              <a:buClr>
                <a:schemeClr val="accent4">
                  <a:lumMod val="60000"/>
                  <a:lumOff val="40000"/>
                </a:schemeClr>
              </a:buClr>
              <a:buFont typeface="Wingdings" panose="05000000000000000000" pitchFamily="2" charset="2"/>
              <a:buChar char="§"/>
            </a:pPr>
            <a:r>
              <a:rPr lang="ru-RU" sz="2200" dirty="0"/>
              <a:t>средств </a:t>
            </a:r>
            <a:r>
              <a:rPr lang="ru-RU" sz="2200" dirty="0" smtClean="0"/>
              <a:t>передвижения, </a:t>
            </a:r>
          </a:p>
          <a:p>
            <a:pPr marL="342900" indent="-342900">
              <a:buClr>
                <a:schemeClr val="accent4">
                  <a:lumMod val="60000"/>
                  <a:lumOff val="40000"/>
                </a:schemeClr>
              </a:buClr>
              <a:buFont typeface="Wingdings" panose="05000000000000000000" pitchFamily="2" charset="2"/>
              <a:buChar char="§"/>
            </a:pPr>
            <a:r>
              <a:rPr lang="ru-RU" sz="2200" dirty="0" smtClean="0"/>
              <a:t>корреспонденции </a:t>
            </a:r>
            <a:r>
              <a:rPr lang="ru-RU" sz="2200" dirty="0"/>
              <a:t>и архивов; </a:t>
            </a:r>
            <a:endParaRPr lang="ru-RU" sz="2200" dirty="0" smtClean="0"/>
          </a:p>
          <a:p>
            <a:endParaRPr lang="ru-RU" sz="2200" dirty="0"/>
          </a:p>
          <a:p>
            <a:r>
              <a:rPr lang="ru-RU" sz="2200" dirty="0" smtClean="0">
                <a:solidFill>
                  <a:schemeClr val="accent4">
                    <a:lumMod val="60000"/>
                    <a:lumOff val="40000"/>
                  </a:schemeClr>
                </a:solidFill>
              </a:rPr>
              <a:t>кроме того,</a:t>
            </a:r>
          </a:p>
          <a:p>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фискальный </a:t>
            </a:r>
            <a:r>
              <a:rPr lang="ru-RU" sz="2200" dirty="0"/>
              <a:t>иммунитет; </a:t>
            </a:r>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право </a:t>
            </a:r>
            <a:r>
              <a:rPr lang="ru-RU" sz="2200" dirty="0"/>
              <a:t>на </a:t>
            </a:r>
            <a:r>
              <a:rPr lang="ru-RU" sz="2200" dirty="0" smtClean="0"/>
              <a:t>беспрепятственные сношения представительства </a:t>
            </a:r>
            <a:r>
              <a:rPr lang="ru-RU" sz="2400" dirty="0" smtClean="0"/>
              <a:t>с </a:t>
            </a:r>
          </a:p>
          <a:p>
            <a:pPr marL="342900" indent="-342900">
              <a:buClr>
                <a:schemeClr val="accent4">
                  <a:lumMod val="60000"/>
                  <a:lumOff val="40000"/>
                </a:schemeClr>
              </a:buClr>
              <a:buFont typeface="Wingdings" panose="05000000000000000000" pitchFamily="2" charset="2"/>
              <a:buChar char="§"/>
            </a:pPr>
            <a:endParaRPr lang="ru-RU" sz="2400" dirty="0"/>
          </a:p>
          <a:p>
            <a:pPr marL="342900" indent="-342900">
              <a:buClr>
                <a:schemeClr val="accent4">
                  <a:lumMod val="60000"/>
                  <a:lumOff val="40000"/>
                </a:schemeClr>
              </a:buClr>
              <a:buFont typeface="Wingdings" panose="05000000000000000000" pitchFamily="2" charset="2"/>
              <a:buChar char="§"/>
            </a:pPr>
            <a:endParaRPr lang="ru-RU" sz="2200" dirty="0" smtClean="0"/>
          </a:p>
          <a:p>
            <a:pPr>
              <a:buClr>
                <a:schemeClr val="accent4">
                  <a:lumMod val="60000"/>
                  <a:lumOff val="40000"/>
                </a:schemeClr>
              </a:buClr>
            </a:pPr>
            <a:r>
              <a:rPr lang="ru-RU" sz="2200" dirty="0" smtClean="0"/>
              <a:t> </a:t>
            </a:r>
          </a:p>
          <a:p>
            <a:pPr marL="342900" indent="-342900">
              <a:buClr>
                <a:schemeClr val="accent4">
                  <a:lumMod val="60000"/>
                  <a:lumOff val="40000"/>
                </a:schemeClr>
              </a:buClr>
              <a:buFont typeface="Wingdings" panose="05000000000000000000" pitchFamily="2" charset="2"/>
              <a:buChar char="§"/>
            </a:pPr>
            <a:r>
              <a:rPr lang="ru-RU" sz="2200" dirty="0" smtClean="0"/>
              <a:t>таможенные привилегии</a:t>
            </a:r>
            <a:r>
              <a:rPr lang="ru-RU" sz="2200" dirty="0"/>
              <a:t>; </a:t>
            </a:r>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протокольные </a:t>
            </a:r>
            <a:r>
              <a:rPr lang="ru-RU" sz="2200" dirty="0"/>
              <a:t>привилегии.</a:t>
            </a:r>
          </a:p>
        </p:txBody>
      </p:sp>
      <p:sp>
        <p:nvSpPr>
          <p:cNvPr id="3" name="Прямоугольник 2"/>
          <p:cNvSpPr/>
          <p:nvPr/>
        </p:nvSpPr>
        <p:spPr>
          <a:xfrm>
            <a:off x="8703734" y="193807"/>
            <a:ext cx="3149598" cy="5847755"/>
          </a:xfrm>
          <a:prstGeom prst="rect">
            <a:avLst/>
          </a:prstGeom>
        </p:spPr>
        <p:txBody>
          <a:bodyPr wrap="square">
            <a:spAutoFit/>
          </a:bodyPr>
          <a:lstStyle/>
          <a:p>
            <a:r>
              <a:rPr lang="ru-RU" sz="2200" b="1" i="1" dirty="0">
                <a:effectLst>
                  <a:outerShdw blurRad="38100" dist="38100" dir="2700000" algn="tl">
                    <a:srgbClr val="000000">
                      <a:alpha val="43137"/>
                    </a:srgbClr>
                  </a:outerShdw>
                </a:effectLst>
              </a:rPr>
              <a:t>Ко второй категории относятся: </a:t>
            </a:r>
            <a:endParaRPr lang="ru-RU" sz="2200" b="1" i="1" dirty="0" smtClean="0">
              <a:effectLst>
                <a:outerShdw blurRad="38100" dist="38100" dir="2700000" algn="tl">
                  <a:srgbClr val="000000">
                    <a:alpha val="43137"/>
                  </a:srgbClr>
                </a:outerShdw>
              </a:effectLst>
            </a:endParaRPr>
          </a:p>
          <a:p>
            <a:endParaRPr lang="ru-RU" sz="2200" dirty="0"/>
          </a:p>
          <a:p>
            <a:r>
              <a:rPr lang="ru-RU" sz="2200" dirty="0" smtClean="0">
                <a:solidFill>
                  <a:schemeClr val="accent4">
                    <a:lumMod val="60000"/>
                    <a:lumOff val="40000"/>
                  </a:schemeClr>
                </a:solidFill>
              </a:rPr>
              <a:t>неприкосновенность </a:t>
            </a:r>
          </a:p>
          <a:p>
            <a:endParaRPr lang="ru-RU" sz="2200" dirty="0"/>
          </a:p>
          <a:p>
            <a:pPr marL="342900" indent="-342900">
              <a:buClr>
                <a:schemeClr val="accent4">
                  <a:lumMod val="60000"/>
                  <a:lumOff val="40000"/>
                </a:schemeClr>
              </a:buClr>
              <a:buFont typeface="Wingdings" panose="05000000000000000000" pitchFamily="2" charset="2"/>
              <a:buChar char="§"/>
            </a:pPr>
            <a:r>
              <a:rPr lang="ru-RU" sz="2200" dirty="0" smtClean="0"/>
              <a:t>личности</a:t>
            </a:r>
            <a:r>
              <a:rPr lang="ru-RU" sz="2200" dirty="0"/>
              <a:t>,</a:t>
            </a:r>
          </a:p>
          <a:p>
            <a:pPr marL="342900" indent="-342900">
              <a:buClr>
                <a:schemeClr val="accent4">
                  <a:lumMod val="60000"/>
                  <a:lumOff val="40000"/>
                </a:schemeClr>
              </a:buClr>
              <a:buFont typeface="Wingdings" panose="05000000000000000000" pitchFamily="2" charset="2"/>
              <a:buChar char="§"/>
            </a:pPr>
            <a:r>
              <a:rPr lang="ru-RU" sz="2200" dirty="0"/>
              <a:t>жилища; </a:t>
            </a:r>
            <a:endParaRPr lang="ru-RU" sz="2200" dirty="0" smtClean="0"/>
          </a:p>
          <a:p>
            <a:endParaRPr lang="ru-RU" sz="2200" dirty="0"/>
          </a:p>
          <a:p>
            <a:r>
              <a:rPr lang="ru-RU" sz="2200" dirty="0" smtClean="0">
                <a:solidFill>
                  <a:schemeClr val="accent4">
                    <a:lumMod val="60000"/>
                    <a:lumOff val="40000"/>
                  </a:schemeClr>
                </a:solidFill>
              </a:rPr>
              <a:t>кроме того,</a:t>
            </a:r>
          </a:p>
          <a:p>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фискальный </a:t>
            </a:r>
            <a:r>
              <a:rPr lang="ru-RU" sz="2200" dirty="0"/>
              <a:t>иммунитет</a:t>
            </a:r>
            <a:r>
              <a:rPr lang="ru-RU" sz="2200" dirty="0" smtClean="0"/>
              <a:t>;</a:t>
            </a:r>
          </a:p>
          <a:p>
            <a:pPr marL="342900" indent="-342900">
              <a:buClr>
                <a:schemeClr val="accent4">
                  <a:lumMod val="60000"/>
                  <a:lumOff val="40000"/>
                </a:schemeClr>
              </a:buClr>
              <a:buFont typeface="Wingdings" panose="05000000000000000000" pitchFamily="2" charset="2"/>
              <a:buChar char="§"/>
            </a:pPr>
            <a:r>
              <a:rPr lang="ru-RU" sz="2200" dirty="0" smtClean="0"/>
              <a:t> </a:t>
            </a:r>
            <a:r>
              <a:rPr lang="ru-RU" sz="2200" dirty="0"/>
              <a:t>таможенные привилегии для </a:t>
            </a:r>
            <a:r>
              <a:rPr lang="ru-RU" sz="2200" dirty="0" smtClean="0"/>
              <a:t>сотрудников</a:t>
            </a:r>
            <a:r>
              <a:rPr lang="ru-RU" sz="2200" dirty="0"/>
              <a:t>; </a:t>
            </a:r>
            <a:endParaRPr lang="ru-RU" sz="2200" dirty="0" smtClean="0"/>
          </a:p>
          <a:p>
            <a:pPr marL="342900" indent="-342900">
              <a:buClr>
                <a:schemeClr val="accent4">
                  <a:lumMod val="60000"/>
                  <a:lumOff val="40000"/>
                </a:schemeClr>
              </a:buClr>
              <a:buFont typeface="Wingdings" panose="05000000000000000000" pitchFamily="2" charset="2"/>
              <a:buChar char="§"/>
            </a:pPr>
            <a:r>
              <a:rPr lang="ru-RU" sz="2200" dirty="0" smtClean="0"/>
              <a:t>освобождение </a:t>
            </a:r>
            <a:r>
              <a:rPr lang="ru-RU" sz="2200" dirty="0"/>
              <a:t>от личных повинностей</a:t>
            </a:r>
            <a:r>
              <a:rPr lang="ru-RU" dirty="0"/>
              <a:t>.</a:t>
            </a:r>
          </a:p>
        </p:txBody>
      </p:sp>
      <p:sp>
        <p:nvSpPr>
          <p:cNvPr id="5" name="TextBox 4"/>
          <p:cNvSpPr txBox="1"/>
          <p:nvPr/>
        </p:nvSpPr>
        <p:spPr>
          <a:xfrm>
            <a:off x="1097844" y="4620679"/>
            <a:ext cx="7123289" cy="1200329"/>
          </a:xfrm>
          <a:prstGeom prst="rect">
            <a:avLst/>
          </a:prstGeom>
          <a:noFill/>
        </p:spPr>
        <p:txBody>
          <a:bodyPr wrap="square" rtlCol="0">
            <a:spAutoFit/>
          </a:bodyPr>
          <a:lstStyle/>
          <a:p>
            <a:pPr marL="285750" indent="-285750">
              <a:buClr>
                <a:schemeClr val="accent4">
                  <a:lumMod val="60000"/>
                  <a:lumOff val="40000"/>
                </a:schemeClr>
              </a:buClr>
              <a:buFont typeface="Wingdings" panose="05000000000000000000" pitchFamily="2" charset="2"/>
              <a:buChar char="§"/>
            </a:pPr>
            <a:r>
              <a:rPr lang="ru-RU" i="1" dirty="0" smtClean="0">
                <a:solidFill>
                  <a:schemeClr val="accent4">
                    <a:lumMod val="20000"/>
                    <a:lumOff val="80000"/>
                  </a:schemeClr>
                </a:solidFill>
              </a:rPr>
              <a:t>своим </a:t>
            </a:r>
            <a:r>
              <a:rPr lang="ru-RU" i="1" dirty="0">
                <a:solidFill>
                  <a:schemeClr val="accent4">
                    <a:lumMod val="20000"/>
                    <a:lumOff val="80000"/>
                  </a:schemeClr>
                </a:solidFill>
              </a:rPr>
              <a:t>центром</a:t>
            </a:r>
            <a:r>
              <a:rPr lang="ru-RU" i="1" dirty="0" smtClean="0">
                <a:solidFill>
                  <a:schemeClr val="accent4">
                    <a:lumMod val="20000"/>
                    <a:lumOff val="80000"/>
                  </a:schemeClr>
                </a:solidFill>
              </a:rPr>
              <a:t>,</a:t>
            </a:r>
          </a:p>
          <a:p>
            <a:pPr marL="285750" indent="-285750">
              <a:buClr>
                <a:schemeClr val="accent4">
                  <a:lumMod val="60000"/>
                  <a:lumOff val="40000"/>
                </a:schemeClr>
              </a:buClr>
              <a:buFont typeface="Wingdings" panose="05000000000000000000" pitchFamily="2" charset="2"/>
              <a:buChar char="§"/>
            </a:pPr>
            <a:r>
              <a:rPr lang="ru-RU" i="1" dirty="0" smtClean="0">
                <a:solidFill>
                  <a:schemeClr val="accent4">
                    <a:lumMod val="20000"/>
                    <a:lumOff val="80000"/>
                  </a:schemeClr>
                </a:solidFill>
              </a:rPr>
              <a:t>дипломатическим </a:t>
            </a:r>
            <a:r>
              <a:rPr lang="ru-RU" i="1" dirty="0">
                <a:solidFill>
                  <a:schemeClr val="accent4">
                    <a:lumMod val="20000"/>
                    <a:lumOff val="80000"/>
                  </a:schemeClr>
                </a:solidFill>
              </a:rPr>
              <a:t>представительством аккредитующего </a:t>
            </a:r>
            <a:r>
              <a:rPr lang="ru-RU" i="1" dirty="0" smtClean="0">
                <a:solidFill>
                  <a:schemeClr val="accent4">
                    <a:lumMod val="20000"/>
                    <a:lumOff val="80000"/>
                  </a:schemeClr>
                </a:solidFill>
              </a:rPr>
              <a:t>государства </a:t>
            </a:r>
          </a:p>
          <a:p>
            <a:pPr marL="285750" indent="-285750">
              <a:buClr>
                <a:schemeClr val="accent4">
                  <a:lumMod val="60000"/>
                  <a:lumOff val="40000"/>
                </a:schemeClr>
              </a:buClr>
              <a:buFont typeface="Wingdings" panose="05000000000000000000" pitchFamily="2" charset="2"/>
              <a:buChar char="§"/>
            </a:pPr>
            <a:r>
              <a:rPr lang="ru-RU" i="1" dirty="0" smtClean="0">
                <a:solidFill>
                  <a:schemeClr val="accent4">
                    <a:lumMod val="20000"/>
                    <a:lumOff val="80000"/>
                  </a:schemeClr>
                </a:solidFill>
              </a:rPr>
              <a:t>другими </a:t>
            </a:r>
            <a:r>
              <a:rPr lang="ru-RU" i="1" dirty="0">
                <a:solidFill>
                  <a:schemeClr val="accent4">
                    <a:lumMod val="20000"/>
                    <a:lumOff val="80000"/>
                  </a:schemeClr>
                </a:solidFill>
              </a:rPr>
              <a:t>консульскими учреждениями своего государства</a:t>
            </a:r>
          </a:p>
        </p:txBody>
      </p:sp>
      <p:cxnSp>
        <p:nvCxnSpPr>
          <p:cNvPr id="7" name="Прямая соединительная линия 6"/>
          <p:cNvCxnSpPr/>
          <p:nvPr/>
        </p:nvCxnSpPr>
        <p:spPr>
          <a:xfrm>
            <a:off x="8517467" y="0"/>
            <a:ext cx="31044" cy="6858000"/>
          </a:xfrm>
          <a:prstGeom prst="line">
            <a:avLst/>
          </a:prstGeom>
          <a:ln w="28575">
            <a:solidFill>
              <a:schemeClr val="accent4">
                <a:lumMod val="60000"/>
                <a:lumOff val="40000"/>
              </a:schemeClr>
            </a:solidFill>
          </a:ln>
        </p:spPr>
        <p:style>
          <a:lnRef idx="1">
            <a:schemeClr val="accent4"/>
          </a:lnRef>
          <a:fillRef idx="0">
            <a:schemeClr val="accent4"/>
          </a:fillRef>
          <a:effectRef idx="0">
            <a:schemeClr val="accent4"/>
          </a:effectRef>
          <a:fontRef idx="minor">
            <a:schemeClr val="tx1"/>
          </a:fontRef>
        </p:style>
      </p:cxnSp>
      <p:sp>
        <p:nvSpPr>
          <p:cNvPr id="10" name="Номер слайда 9"/>
          <p:cNvSpPr>
            <a:spLocks noGrp="1"/>
          </p:cNvSpPr>
          <p:nvPr>
            <p:ph type="sldNum" sz="quarter" idx="12"/>
          </p:nvPr>
        </p:nvSpPr>
        <p:spPr/>
        <p:txBody>
          <a:bodyPr/>
          <a:lstStyle/>
          <a:p>
            <a:fld id="{16BF71F3-E7E6-49AF-A056-E1EA35AB0349}" type="slidenum">
              <a:rPr lang="ru-RU" smtClean="0"/>
              <a:t>7</a:t>
            </a:fld>
            <a:endParaRPr lang="ru-RU"/>
          </a:p>
        </p:txBody>
      </p:sp>
    </p:spTree>
    <p:extLst>
      <p:ext uri="{BB962C8B-B14F-4D97-AF65-F5344CB8AC3E}">
        <p14:creationId xmlns:p14="http://schemas.microsoft.com/office/powerpoint/2010/main" val="309773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7644" y="1004710"/>
            <a:ext cx="10193867" cy="5201424"/>
          </a:xfrm>
          <a:prstGeom prst="rect">
            <a:avLst/>
          </a:prstGeom>
          <a:noFill/>
        </p:spPr>
        <p:txBody>
          <a:bodyPr wrap="square" rtlCol="0">
            <a:spAutoFit/>
          </a:bodyPr>
          <a:lstStyle/>
          <a:p>
            <a:r>
              <a:rPr lang="ru-RU" sz="2200" dirty="0"/>
              <a:t>Важным моментом консульской практики является положение</a:t>
            </a:r>
          </a:p>
          <a:p>
            <a:r>
              <a:rPr lang="ru-RU" sz="2200" dirty="0"/>
              <a:t>ст. 30 Венской конвенции. </a:t>
            </a:r>
            <a:endParaRPr lang="ru-RU" sz="2200" dirty="0" smtClean="0"/>
          </a:p>
          <a:p>
            <a:endParaRPr lang="ru-RU" sz="2200" dirty="0"/>
          </a:p>
          <a:p>
            <a:r>
              <a:rPr lang="ru-RU" sz="2200" dirty="0" smtClean="0"/>
              <a:t>В </a:t>
            </a:r>
            <a:r>
              <a:rPr lang="ru-RU" sz="2200" dirty="0"/>
              <a:t>ней зафиксирован </a:t>
            </a:r>
            <a:r>
              <a:rPr lang="ru-RU" sz="2400" b="1" i="1" dirty="0">
                <a:solidFill>
                  <a:schemeClr val="accent4">
                    <a:lumMod val="60000"/>
                    <a:lumOff val="40000"/>
                  </a:schemeClr>
                </a:solidFill>
                <a:effectLst>
                  <a:outerShdw blurRad="38100" dist="38100" dir="2700000" algn="tl">
                    <a:srgbClr val="000000">
                      <a:alpha val="43137"/>
                    </a:srgbClr>
                  </a:outerShdw>
                </a:effectLst>
              </a:rPr>
              <a:t>принцип</a:t>
            </a:r>
            <a:r>
              <a:rPr lang="ru-RU" sz="2200" dirty="0"/>
              <a:t>, по </a:t>
            </a:r>
            <a:r>
              <a:rPr lang="ru-RU" sz="2200" dirty="0" smtClean="0"/>
              <a:t>которому государство </a:t>
            </a:r>
            <a:r>
              <a:rPr lang="ru-RU" sz="2200" dirty="0"/>
              <a:t>пребывания должно </a:t>
            </a:r>
            <a:endParaRPr lang="ru-RU" sz="2200" dirty="0" smtClean="0"/>
          </a:p>
          <a:p>
            <a:endParaRPr lang="ru-RU" sz="2200" dirty="0"/>
          </a:p>
          <a:p>
            <a:pPr marL="342900" indent="-342900">
              <a:buClr>
                <a:schemeClr val="accent4">
                  <a:lumMod val="60000"/>
                  <a:lumOff val="40000"/>
                </a:schemeClr>
              </a:buClr>
              <a:buFont typeface="Wingdings" panose="05000000000000000000" pitchFamily="2" charset="2"/>
              <a:buChar char="§"/>
            </a:pPr>
            <a:r>
              <a:rPr lang="ru-RU" sz="2100" i="1" dirty="0" smtClean="0">
                <a:effectLst>
                  <a:outerShdw blurRad="38100" dist="38100" dir="2700000" algn="tl">
                    <a:srgbClr val="000000">
                      <a:alpha val="43137"/>
                    </a:srgbClr>
                  </a:outerShdw>
                </a:effectLst>
              </a:rPr>
              <a:t>либо </a:t>
            </a:r>
            <a:r>
              <a:rPr lang="ru-RU" sz="2100" i="1" dirty="0">
                <a:effectLst>
                  <a:outerShdw blurRad="38100" dist="38100" dir="2700000" algn="tl">
                    <a:srgbClr val="000000">
                      <a:alpha val="43137"/>
                    </a:srgbClr>
                  </a:outerShdw>
                </a:effectLst>
              </a:rPr>
              <a:t>оказать содействие </a:t>
            </a:r>
            <a:r>
              <a:rPr lang="ru-RU" sz="2100" i="1" dirty="0" smtClean="0">
                <a:effectLst>
                  <a:outerShdw blurRad="38100" dist="38100" dir="2700000" algn="tl">
                    <a:srgbClr val="000000">
                      <a:alpha val="43137"/>
                    </a:srgbClr>
                  </a:outerShdw>
                </a:effectLst>
              </a:rPr>
              <a:t>представляемому </a:t>
            </a:r>
            <a:r>
              <a:rPr lang="ru-RU" sz="2100" i="1" dirty="0">
                <a:effectLst>
                  <a:outerShdw blurRad="38100" dist="38100" dir="2700000" algn="tl">
                    <a:srgbClr val="000000">
                      <a:alpha val="43137"/>
                    </a:srgbClr>
                  </a:outerShdw>
                </a:effectLst>
              </a:rPr>
              <a:t>государству в приобретении на своей территории, </a:t>
            </a:r>
            <a:r>
              <a:rPr lang="ru-RU" sz="2100" i="1" dirty="0" smtClean="0">
                <a:effectLst>
                  <a:outerShdw blurRad="38100" dist="38100" dir="2700000" algn="tl">
                    <a:srgbClr val="000000">
                      <a:alpha val="43137"/>
                    </a:srgbClr>
                  </a:outerShdw>
                </a:effectLst>
              </a:rPr>
              <a:t>согласно своим </a:t>
            </a:r>
            <a:r>
              <a:rPr lang="ru-RU" sz="2100" i="1" dirty="0">
                <a:effectLst>
                  <a:outerShdw blurRad="38100" dist="38100" dir="2700000" algn="tl">
                    <a:srgbClr val="000000">
                      <a:alpha val="43137"/>
                    </a:srgbClr>
                  </a:outerShdw>
                </a:effectLst>
              </a:rPr>
              <a:t>законам и правилам, помещений, необходимых для его </a:t>
            </a:r>
            <a:r>
              <a:rPr lang="ru-RU" sz="2100" i="1" dirty="0" smtClean="0">
                <a:effectLst>
                  <a:outerShdw blurRad="38100" dist="38100" dir="2700000" algn="tl">
                    <a:srgbClr val="000000">
                      <a:alpha val="43137"/>
                    </a:srgbClr>
                  </a:outerShdw>
                </a:effectLst>
              </a:rPr>
              <a:t>консульского </a:t>
            </a:r>
            <a:r>
              <a:rPr lang="ru-RU" sz="2100" i="1" dirty="0">
                <a:effectLst>
                  <a:outerShdw blurRad="38100" dist="38100" dir="2700000" algn="tl">
                    <a:srgbClr val="000000">
                      <a:alpha val="43137"/>
                    </a:srgbClr>
                  </a:outerShdw>
                </a:effectLst>
              </a:rPr>
              <a:t>учреждения, </a:t>
            </a:r>
            <a:endParaRPr lang="ru-RU" sz="2100" i="1" dirty="0" smtClean="0">
              <a:effectLst>
                <a:outerShdw blurRad="38100" dist="38100" dir="2700000" algn="tl">
                  <a:srgbClr val="000000">
                    <a:alpha val="43137"/>
                  </a:srgbClr>
                </a:outerShdw>
              </a:effectLst>
            </a:endParaRPr>
          </a:p>
          <a:p>
            <a:pPr marL="342900" indent="-342900">
              <a:buClr>
                <a:schemeClr val="accent4">
                  <a:lumMod val="60000"/>
                  <a:lumOff val="40000"/>
                </a:schemeClr>
              </a:buClr>
              <a:buFont typeface="Wingdings" panose="05000000000000000000" pitchFamily="2" charset="2"/>
              <a:buChar char="§"/>
            </a:pPr>
            <a:endParaRPr lang="ru-RU" sz="2100" i="1" dirty="0" smtClean="0">
              <a:effectLst>
                <a:outerShdw blurRad="38100" dist="38100" dir="2700000" algn="tl">
                  <a:srgbClr val="000000">
                    <a:alpha val="43137"/>
                  </a:srgbClr>
                </a:outerShdw>
              </a:effectLst>
            </a:endParaRPr>
          </a:p>
          <a:p>
            <a:pPr marL="342900" indent="-342900">
              <a:buClr>
                <a:schemeClr val="accent4">
                  <a:lumMod val="60000"/>
                  <a:lumOff val="40000"/>
                </a:schemeClr>
              </a:buClr>
              <a:buFont typeface="Wingdings" panose="05000000000000000000" pitchFamily="2" charset="2"/>
              <a:buChar char="§"/>
            </a:pPr>
            <a:r>
              <a:rPr lang="ru-RU" sz="2100" i="1" dirty="0" smtClean="0">
                <a:effectLst>
                  <a:outerShdw blurRad="38100" dist="38100" dir="2700000" algn="tl">
                    <a:srgbClr val="000000">
                      <a:alpha val="43137"/>
                    </a:srgbClr>
                  </a:outerShdw>
                </a:effectLst>
              </a:rPr>
              <a:t>либо </a:t>
            </a:r>
            <a:r>
              <a:rPr lang="ru-RU" sz="2100" i="1" dirty="0">
                <a:effectLst>
                  <a:outerShdw blurRad="38100" dist="38100" dir="2700000" algn="tl">
                    <a:srgbClr val="000000">
                      <a:alpha val="43137"/>
                    </a:srgbClr>
                  </a:outerShdw>
                </a:effectLst>
              </a:rPr>
              <a:t>оказать помощь последнему в получении </a:t>
            </a:r>
            <a:r>
              <a:rPr lang="ru-RU" sz="2100" i="1" dirty="0" smtClean="0">
                <a:effectLst>
                  <a:outerShdw blurRad="38100" dist="38100" dir="2700000" algn="tl">
                    <a:srgbClr val="000000">
                      <a:alpha val="43137"/>
                    </a:srgbClr>
                  </a:outerShdw>
                </a:effectLst>
              </a:rPr>
              <a:t>помещения </a:t>
            </a:r>
            <a:r>
              <a:rPr lang="ru-RU" sz="2100" i="1" dirty="0">
                <a:effectLst>
                  <a:outerShdw blurRad="38100" dist="38100" dir="2700000" algn="tl">
                    <a:srgbClr val="000000">
                      <a:alpha val="43137"/>
                    </a:srgbClr>
                  </a:outerShdw>
                </a:effectLst>
              </a:rPr>
              <a:t>иным путём. </a:t>
            </a:r>
            <a:endParaRPr lang="ru-RU" sz="2100" i="1" dirty="0" smtClean="0">
              <a:effectLst>
                <a:outerShdw blurRad="38100" dist="38100" dir="2700000" algn="tl">
                  <a:srgbClr val="000000">
                    <a:alpha val="43137"/>
                  </a:srgbClr>
                </a:outerShdw>
              </a:effectLst>
            </a:endParaRPr>
          </a:p>
          <a:p>
            <a:endParaRPr lang="ru-RU" sz="2100" dirty="0"/>
          </a:p>
          <a:p>
            <a:r>
              <a:rPr lang="ru-RU" sz="2200" dirty="0" smtClean="0"/>
              <a:t>Оно </a:t>
            </a:r>
            <a:r>
              <a:rPr lang="ru-RU" sz="2200" dirty="0"/>
              <a:t>должно также </a:t>
            </a:r>
            <a:endParaRPr lang="ru-RU" sz="2200" dirty="0" smtClean="0"/>
          </a:p>
          <a:p>
            <a:endParaRPr lang="ru-RU" sz="2200" dirty="0" smtClean="0"/>
          </a:p>
          <a:p>
            <a:pPr marL="342900" indent="-342900">
              <a:buClr>
                <a:schemeClr val="accent4">
                  <a:lumMod val="60000"/>
                  <a:lumOff val="40000"/>
                </a:schemeClr>
              </a:buClr>
              <a:buFont typeface="Wingdings" panose="05000000000000000000" pitchFamily="2" charset="2"/>
              <a:buChar char="§"/>
            </a:pPr>
            <a:r>
              <a:rPr lang="ru-RU" sz="2100" i="1" dirty="0" smtClean="0">
                <a:effectLst>
                  <a:outerShdw blurRad="38100" dist="38100" dir="2700000" algn="tl">
                    <a:srgbClr val="000000">
                      <a:alpha val="43137"/>
                    </a:srgbClr>
                  </a:outerShdw>
                </a:effectLst>
              </a:rPr>
              <a:t>оказывать </a:t>
            </a:r>
            <a:r>
              <a:rPr lang="ru-RU" sz="2100" i="1" dirty="0">
                <a:effectLst>
                  <a:outerShdw blurRad="38100" dist="38100" dir="2700000" algn="tl">
                    <a:srgbClr val="000000">
                      <a:alpha val="43137"/>
                    </a:srgbClr>
                  </a:outerShdw>
                </a:effectLst>
              </a:rPr>
              <a:t>помощь </a:t>
            </a:r>
            <a:r>
              <a:rPr lang="ru-RU" sz="2100" i="1" dirty="0" smtClean="0">
                <a:effectLst>
                  <a:outerShdw blurRad="38100" dist="38100" dir="2700000" algn="tl">
                    <a:srgbClr val="000000">
                      <a:alpha val="43137"/>
                    </a:srgbClr>
                  </a:outerShdw>
                </a:effectLst>
              </a:rPr>
              <a:t>консульскому </a:t>
            </a:r>
            <a:r>
              <a:rPr lang="ru-RU" sz="2100" i="1" dirty="0">
                <a:effectLst>
                  <a:outerShdw blurRad="38100" dist="38100" dir="2700000" algn="tl">
                    <a:srgbClr val="000000">
                      <a:alpha val="43137"/>
                    </a:srgbClr>
                  </a:outerShdw>
                </a:effectLst>
              </a:rPr>
              <a:t>учреждению в получении подходящих помещений для </a:t>
            </a:r>
            <a:r>
              <a:rPr lang="ru-RU" sz="2100" i="1" dirty="0" smtClean="0">
                <a:effectLst>
                  <a:outerShdw blurRad="38100" dist="38100" dir="2700000" algn="tl">
                    <a:srgbClr val="000000">
                      <a:alpha val="43137"/>
                    </a:srgbClr>
                  </a:outerShdw>
                </a:effectLst>
              </a:rPr>
              <a:t>проживания </a:t>
            </a:r>
            <a:r>
              <a:rPr lang="ru-RU" sz="2100" i="1" dirty="0">
                <a:effectLst>
                  <a:outerShdw blurRad="38100" dist="38100" dir="2700000" algn="tl">
                    <a:srgbClr val="000000">
                      <a:alpha val="43137"/>
                    </a:srgbClr>
                  </a:outerShdw>
                </a:effectLst>
              </a:rPr>
              <a:t>его работников</a:t>
            </a:r>
            <a:r>
              <a:rPr lang="ru-RU" sz="2100" dirty="0"/>
              <a:t>. </a:t>
            </a:r>
          </a:p>
        </p:txBody>
      </p:sp>
      <p:sp>
        <p:nvSpPr>
          <p:cNvPr id="3" name="TextBox 2"/>
          <p:cNvSpPr txBox="1"/>
          <p:nvPr/>
        </p:nvSpPr>
        <p:spPr>
          <a:xfrm>
            <a:off x="10724446" y="85427"/>
            <a:ext cx="1253164" cy="369332"/>
          </a:xfrm>
          <a:prstGeom prst="rect">
            <a:avLst/>
          </a:prstGeom>
          <a:noFill/>
        </p:spPr>
        <p:txBody>
          <a:bodyPr wrap="none" rtlCol="0">
            <a:spAutoFit/>
          </a:bodyPr>
          <a:lstStyle/>
          <a:p>
            <a:r>
              <a:rPr lang="ru-RU" b="1" i="1" dirty="0" smtClean="0">
                <a:solidFill>
                  <a:schemeClr val="accent4"/>
                </a:solidFill>
                <a:effectLst>
                  <a:outerShdw blurRad="38100" dist="38100" dir="2700000" algn="tl">
                    <a:srgbClr val="000000">
                      <a:alpha val="43137"/>
                    </a:srgbClr>
                  </a:outerShdw>
                </a:effectLst>
                <a:latin typeface="a_AntiqueGr" panose="04020605060303030202" pitchFamily="82" charset="-52"/>
              </a:rPr>
              <a:t>ВАЖНО!</a:t>
            </a:r>
            <a:endParaRPr lang="ru-RU" b="1" i="1" dirty="0">
              <a:solidFill>
                <a:schemeClr val="accent4"/>
              </a:solidFill>
              <a:effectLst>
                <a:outerShdw blurRad="38100" dist="38100" dir="2700000" algn="tl">
                  <a:srgbClr val="000000">
                    <a:alpha val="43137"/>
                  </a:srgbClr>
                </a:outerShdw>
              </a:effectLst>
              <a:latin typeface="a_AntiqueGr" panose="04020605060303030202" pitchFamily="82" charset="-52"/>
            </a:endParaRPr>
          </a:p>
        </p:txBody>
      </p:sp>
      <p:cxnSp>
        <p:nvCxnSpPr>
          <p:cNvPr id="5" name="Прямая соединительная линия 4"/>
          <p:cNvCxnSpPr/>
          <p:nvPr/>
        </p:nvCxnSpPr>
        <p:spPr>
          <a:xfrm>
            <a:off x="7699022" y="420892"/>
            <a:ext cx="4492978" cy="3386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Номер слайда 7"/>
          <p:cNvSpPr>
            <a:spLocks noGrp="1"/>
          </p:cNvSpPr>
          <p:nvPr>
            <p:ph type="sldNum" sz="quarter" idx="12"/>
          </p:nvPr>
        </p:nvSpPr>
        <p:spPr/>
        <p:txBody>
          <a:bodyPr/>
          <a:lstStyle/>
          <a:p>
            <a:fld id="{16BF71F3-E7E6-49AF-A056-E1EA35AB0349}" type="slidenum">
              <a:rPr lang="ru-RU" smtClean="0"/>
              <a:t>8</a:t>
            </a:fld>
            <a:endParaRPr lang="ru-RU"/>
          </a:p>
        </p:txBody>
      </p:sp>
    </p:spTree>
    <p:extLst>
      <p:ext uri="{BB962C8B-B14F-4D97-AF65-F5344CB8AC3E}">
        <p14:creationId xmlns:p14="http://schemas.microsoft.com/office/powerpoint/2010/main" val="4036873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3778" y="477378"/>
            <a:ext cx="9448800" cy="3477875"/>
          </a:xfrm>
          <a:prstGeom prst="rect">
            <a:avLst/>
          </a:prstGeom>
        </p:spPr>
        <p:txBody>
          <a:bodyPr wrap="square">
            <a:spAutoFit/>
          </a:bodyPr>
          <a:lstStyle/>
          <a:p>
            <a:r>
              <a:rPr lang="ru-RU" sz="2200" dirty="0"/>
              <a:t>Из числа иммунитетов и привилегий консульских </a:t>
            </a:r>
            <a:r>
              <a:rPr lang="ru-RU" sz="2200" dirty="0" smtClean="0"/>
              <a:t>учреждений наибольшее </a:t>
            </a:r>
            <a:r>
              <a:rPr lang="ru-RU" sz="2200" dirty="0"/>
              <a:t>значение имеет неприкосновенность консульских </a:t>
            </a:r>
            <a:r>
              <a:rPr lang="ru-RU" sz="2200" dirty="0" smtClean="0"/>
              <a:t>помещений </a:t>
            </a:r>
            <a:r>
              <a:rPr lang="ru-RU" sz="2200" dirty="0"/>
              <a:t>(ст. 31). </a:t>
            </a:r>
            <a:endParaRPr lang="ru-RU" sz="2200" dirty="0" smtClean="0"/>
          </a:p>
          <a:p>
            <a:endParaRPr lang="ru-RU" sz="2200" dirty="0" smtClean="0"/>
          </a:p>
          <a:p>
            <a:r>
              <a:rPr lang="ru-RU" sz="2200" dirty="0" smtClean="0"/>
              <a:t>Она </a:t>
            </a:r>
            <a:r>
              <a:rPr lang="ru-RU" sz="2200" dirty="0"/>
              <a:t>обеспечивается путём</a:t>
            </a:r>
            <a:r>
              <a:rPr lang="ru-RU" sz="2200" dirty="0" smtClean="0"/>
              <a:t>:</a:t>
            </a:r>
          </a:p>
          <a:p>
            <a:endParaRPr lang="ru-RU" sz="2200" dirty="0"/>
          </a:p>
          <a:p>
            <a:pPr marL="342900" indent="-342900">
              <a:buClr>
                <a:schemeClr val="accent4">
                  <a:lumMod val="60000"/>
                  <a:lumOff val="40000"/>
                </a:schemeClr>
              </a:buClr>
              <a:buFont typeface="Wingdings" panose="05000000000000000000" pitchFamily="2" charset="2"/>
              <a:buChar char="§"/>
            </a:pPr>
            <a:r>
              <a:rPr lang="ru-RU" sz="2200" dirty="0" smtClean="0"/>
              <a:t>внешней </a:t>
            </a:r>
            <a:r>
              <a:rPr lang="ru-RU" sz="2200" dirty="0"/>
              <a:t>охраны зданий, помещений и земельного </a:t>
            </a:r>
            <a:r>
              <a:rPr lang="ru-RU" sz="2200" dirty="0" smtClean="0"/>
              <a:t>участка консульства;</a:t>
            </a:r>
          </a:p>
          <a:p>
            <a:pPr marL="342900" indent="-342900">
              <a:buClr>
                <a:schemeClr val="accent4">
                  <a:lumMod val="60000"/>
                  <a:lumOff val="40000"/>
                </a:schemeClr>
              </a:buClr>
              <a:buFont typeface="Wingdings" panose="05000000000000000000" pitchFamily="2" charset="2"/>
              <a:buChar char="§"/>
            </a:pPr>
            <a:endParaRPr lang="ru-RU" sz="2200" dirty="0"/>
          </a:p>
          <a:p>
            <a:pPr marL="342900" indent="-342900">
              <a:buClr>
                <a:schemeClr val="accent4">
                  <a:lumMod val="60000"/>
                  <a:lumOff val="40000"/>
                </a:schemeClr>
              </a:buClr>
              <a:buFont typeface="Wingdings" panose="05000000000000000000" pitchFamily="2" charset="2"/>
              <a:buChar char="§"/>
            </a:pPr>
            <a:r>
              <a:rPr lang="ru-RU" sz="2200" dirty="0" smtClean="0"/>
              <a:t>ограничения </a:t>
            </a:r>
            <a:r>
              <a:rPr lang="ru-RU" sz="2200" dirty="0"/>
              <a:t>доступа властей страны пребывания в </a:t>
            </a:r>
            <a:r>
              <a:rPr lang="ru-RU" sz="2200" dirty="0" smtClean="0"/>
              <a:t>консульские помещения.</a:t>
            </a:r>
          </a:p>
          <a:p>
            <a:pPr>
              <a:buClr>
                <a:schemeClr val="accent4">
                  <a:lumMod val="60000"/>
                  <a:lumOff val="40000"/>
                </a:schemeClr>
              </a:buClr>
            </a:pPr>
            <a:endParaRPr lang="ru-RU" sz="2200" dirty="0"/>
          </a:p>
        </p:txBody>
      </p:sp>
      <p:sp>
        <p:nvSpPr>
          <p:cNvPr id="3" name="TextBox 2"/>
          <p:cNvSpPr txBox="1"/>
          <p:nvPr/>
        </p:nvSpPr>
        <p:spPr>
          <a:xfrm>
            <a:off x="609601" y="4583289"/>
            <a:ext cx="10498666" cy="1785104"/>
          </a:xfrm>
          <a:prstGeom prst="rect">
            <a:avLst/>
          </a:prstGeom>
          <a:solidFill>
            <a:srgbClr val="0070C0"/>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2400" b="1" i="1" dirty="0" smtClean="0">
                <a:solidFill>
                  <a:schemeClr val="accent4"/>
                </a:solidFill>
                <a:effectLst>
                  <a:outerShdw blurRad="38100" dist="38100" dir="2700000" algn="tl">
                    <a:srgbClr val="000000">
                      <a:alpha val="43137"/>
                    </a:srgbClr>
                  </a:outerShdw>
                </a:effectLst>
              </a:rPr>
              <a:t>Консульские </a:t>
            </a:r>
            <a:r>
              <a:rPr lang="ru-RU" sz="2400" b="1" i="1" dirty="0">
                <a:solidFill>
                  <a:schemeClr val="accent4"/>
                </a:solidFill>
                <a:effectLst>
                  <a:outerShdw blurRad="38100" dist="38100" dir="2700000" algn="tl">
                    <a:srgbClr val="000000">
                      <a:alpha val="43137"/>
                    </a:srgbClr>
                  </a:outerShdw>
                </a:effectLst>
              </a:rPr>
              <a:t>помещения </a:t>
            </a:r>
            <a:r>
              <a:rPr lang="ru-RU" sz="2400" i="1" dirty="0">
                <a:effectLst>
                  <a:outerShdw blurRad="38100" dist="38100" dir="2700000" algn="tl">
                    <a:srgbClr val="000000">
                      <a:alpha val="43137"/>
                    </a:srgbClr>
                  </a:outerShdw>
                </a:effectLst>
              </a:rPr>
              <a:t>– </a:t>
            </a:r>
            <a:r>
              <a:rPr lang="ru-RU" sz="2200" b="1" i="1" dirty="0">
                <a:effectLst>
                  <a:outerShdw blurRad="38100" dist="38100" dir="2700000" algn="tl">
                    <a:srgbClr val="000000">
                      <a:alpha val="43137"/>
                    </a:srgbClr>
                  </a:outerShdw>
                </a:effectLst>
              </a:rPr>
              <a:t>это </a:t>
            </a:r>
            <a:endParaRPr lang="ru-RU" sz="2200" b="1" i="1" dirty="0" smtClean="0">
              <a:effectLst>
                <a:outerShdw blurRad="38100" dist="38100" dir="2700000" algn="tl">
                  <a:srgbClr val="000000">
                    <a:alpha val="43137"/>
                  </a:srgbClr>
                </a:outerShdw>
              </a:effectLst>
            </a:endParaRPr>
          </a:p>
          <a:p>
            <a:pPr marL="342900" indent="-342900">
              <a:buClr>
                <a:schemeClr val="accent4"/>
              </a:buClr>
              <a:buFont typeface="Wingdings" panose="05000000000000000000" pitchFamily="2" charset="2"/>
              <a:buChar char="§"/>
            </a:pPr>
            <a:r>
              <a:rPr lang="ru-RU" sz="2200" b="1" i="1" dirty="0" smtClean="0">
                <a:effectLst>
                  <a:outerShdw blurRad="38100" dist="38100" dir="2700000" algn="tl">
                    <a:srgbClr val="000000">
                      <a:alpha val="43137"/>
                    </a:srgbClr>
                  </a:outerShdw>
                </a:effectLst>
              </a:rPr>
              <a:t>здания </a:t>
            </a:r>
            <a:r>
              <a:rPr lang="ru-RU" sz="2200" b="1" i="1" dirty="0">
                <a:effectLst>
                  <a:outerShdw blurRad="38100" dist="38100" dir="2700000" algn="tl">
                    <a:srgbClr val="000000">
                      <a:alpha val="43137"/>
                    </a:srgbClr>
                  </a:outerShdw>
                </a:effectLst>
              </a:rPr>
              <a:t>или части </a:t>
            </a:r>
            <a:r>
              <a:rPr lang="ru-RU" sz="2200" b="1" i="1" dirty="0" smtClean="0">
                <a:effectLst>
                  <a:outerShdw blurRad="38100" dist="38100" dir="2700000" algn="tl">
                    <a:srgbClr val="000000">
                      <a:alpha val="43137"/>
                    </a:srgbClr>
                  </a:outerShdw>
                </a:effectLst>
              </a:rPr>
              <a:t>зданий  используемые </a:t>
            </a:r>
            <a:r>
              <a:rPr lang="ru-RU" sz="2200" b="1" i="1" dirty="0">
                <a:effectLst>
                  <a:outerShdw blurRad="38100" dist="38100" dir="2700000" algn="tl">
                    <a:srgbClr val="000000">
                      <a:alpha val="43137"/>
                    </a:srgbClr>
                  </a:outerShdw>
                </a:effectLst>
              </a:rPr>
              <a:t>исключительно для целей консульского учреждения, </a:t>
            </a:r>
            <a:endParaRPr lang="ru-RU" sz="2200" b="1" i="1" dirty="0" smtClean="0">
              <a:effectLst>
                <a:outerShdw blurRad="38100" dist="38100" dir="2700000" algn="tl">
                  <a:srgbClr val="000000">
                    <a:alpha val="43137"/>
                  </a:srgbClr>
                </a:outerShdw>
              </a:effectLst>
            </a:endParaRPr>
          </a:p>
          <a:p>
            <a:pPr marL="342900" indent="-342900">
              <a:buClr>
                <a:schemeClr val="accent4"/>
              </a:buClr>
              <a:buFont typeface="Wingdings" panose="05000000000000000000" pitchFamily="2" charset="2"/>
              <a:buChar char="§"/>
            </a:pPr>
            <a:r>
              <a:rPr lang="ru-RU" sz="2200" b="1" i="1" dirty="0" smtClean="0">
                <a:effectLst>
                  <a:outerShdw blurRad="38100" dist="38100" dir="2700000" algn="tl">
                    <a:srgbClr val="000000">
                      <a:alpha val="43137"/>
                    </a:srgbClr>
                  </a:outerShdw>
                </a:effectLst>
              </a:rPr>
              <a:t>обслуживающие </a:t>
            </a:r>
            <a:r>
              <a:rPr lang="ru-RU" sz="2200" b="1" i="1" dirty="0">
                <a:effectLst>
                  <a:outerShdw blurRad="38100" dist="38100" dir="2700000" algn="tl">
                    <a:srgbClr val="000000">
                      <a:alpha val="43137"/>
                    </a:srgbClr>
                  </a:outerShdw>
                </a:effectLst>
              </a:rPr>
              <a:t>данное здание или части зданий земельный участок</a:t>
            </a:r>
            <a:r>
              <a:rPr lang="ru-RU" sz="2200" i="1" dirty="0">
                <a:effectLst>
                  <a:outerShdw blurRad="38100" dist="38100" dir="2700000" algn="tl">
                    <a:srgbClr val="000000">
                      <a:alpha val="43137"/>
                    </a:srgbClr>
                  </a:outerShdw>
                </a:effectLst>
              </a:rPr>
              <a:t>, </a:t>
            </a:r>
            <a:r>
              <a:rPr lang="ru-RU" sz="2000" i="1" dirty="0">
                <a:effectLst>
                  <a:outerShdw blurRad="38100" dist="38100" dir="2700000" algn="tl">
                    <a:srgbClr val="000000">
                      <a:alpha val="43137"/>
                    </a:srgbClr>
                  </a:outerShdw>
                </a:effectLst>
              </a:rPr>
              <a:t>кому бы ни принадлежало право собственности на них (Венская конвенция, ст. 1, п. «к</a:t>
            </a:r>
            <a:r>
              <a:rPr lang="ru-RU" sz="2000" i="1" dirty="0" smtClean="0">
                <a:effectLst>
                  <a:outerShdw blurRad="38100" dist="38100" dir="2700000" algn="tl">
                    <a:srgbClr val="000000">
                      <a:alpha val="43137"/>
                    </a:srgbClr>
                  </a:outerShdw>
                </a:effectLst>
              </a:rPr>
              <a:t>»</a:t>
            </a:r>
            <a:r>
              <a:rPr lang="ru-RU" sz="2000" i="1" dirty="0">
                <a:effectLst>
                  <a:outerShdw blurRad="38100" dist="38100" dir="2700000" algn="tl">
                    <a:srgbClr val="000000">
                      <a:alpha val="43137"/>
                    </a:srgbClr>
                  </a:outerShdw>
                </a:effectLst>
              </a:rPr>
              <a:t> </a:t>
            </a:r>
            <a:r>
              <a:rPr lang="ru-RU" sz="2000" i="1" dirty="0" smtClean="0">
                <a:effectLst>
                  <a:outerShdw blurRad="38100" dist="38100" dir="2700000" algn="tl">
                    <a:srgbClr val="000000">
                      <a:alpha val="43137"/>
                    </a:srgbClr>
                  </a:outerShdw>
                </a:effectLst>
              </a:rPr>
              <a:t>).</a:t>
            </a:r>
            <a:endParaRPr lang="ru-RU" sz="2000" i="1" dirty="0">
              <a:effectLst>
                <a:outerShdw blurRad="38100" dist="38100" dir="2700000" algn="tl">
                  <a:srgbClr val="000000">
                    <a:alpha val="43137"/>
                  </a:srgbClr>
                </a:outerShdw>
              </a:effectLst>
            </a:endParaRPr>
          </a:p>
        </p:txBody>
      </p:sp>
      <p:sp>
        <p:nvSpPr>
          <p:cNvPr id="4" name="Номер слайда 3"/>
          <p:cNvSpPr>
            <a:spLocks noGrp="1"/>
          </p:cNvSpPr>
          <p:nvPr>
            <p:ph type="sldNum" sz="quarter" idx="12"/>
          </p:nvPr>
        </p:nvSpPr>
        <p:spPr/>
        <p:txBody>
          <a:bodyPr/>
          <a:lstStyle/>
          <a:p>
            <a:fld id="{16BF71F3-E7E6-49AF-A056-E1EA35AB0349}" type="slidenum">
              <a:rPr lang="ru-RU" smtClean="0"/>
              <a:t>9</a:t>
            </a:fld>
            <a:endParaRPr lang="ru-RU"/>
          </a:p>
        </p:txBody>
      </p:sp>
    </p:spTree>
    <p:extLst>
      <p:ext uri="{BB962C8B-B14F-4D97-AF65-F5344CB8AC3E}">
        <p14:creationId xmlns:p14="http://schemas.microsoft.com/office/powerpoint/2010/main" val="3521113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120" y="1176312"/>
            <a:ext cx="5858142" cy="5447645"/>
          </a:xfrm>
          <a:prstGeom prst="rect">
            <a:avLst/>
          </a:prstGeom>
          <a:noFill/>
        </p:spPr>
        <p:txBody>
          <a:bodyPr wrap="square" rtlCol="0">
            <a:spAutoFit/>
          </a:bodyPr>
          <a:lstStyle/>
          <a:p>
            <a:r>
              <a:rPr lang="ru-RU" b="1" dirty="0" smtClean="0">
                <a:effectLst>
                  <a:outerShdw blurRad="38100" dist="38100" dir="2700000" algn="tl">
                    <a:srgbClr val="000000">
                      <a:alpha val="43137"/>
                    </a:srgbClr>
                  </a:outerShdw>
                </a:effectLst>
              </a:rPr>
              <a:t>Поэтому </a:t>
            </a:r>
            <a:r>
              <a:rPr lang="ru-RU" b="1" dirty="0">
                <a:effectLst>
                  <a:outerShdw blurRad="38100" dist="38100" dir="2700000" algn="tl">
                    <a:srgbClr val="000000">
                      <a:alpha val="43137"/>
                    </a:srgbClr>
                  </a:outerShdw>
                </a:effectLst>
              </a:rPr>
              <a:t>местные власти вправе, например, проводить </a:t>
            </a:r>
            <a:r>
              <a:rPr lang="ru-RU" b="1" i="1" dirty="0" smtClean="0">
                <a:solidFill>
                  <a:schemeClr val="accent4">
                    <a:lumMod val="20000"/>
                    <a:lumOff val="80000"/>
                  </a:schemeClr>
                </a:solidFill>
                <a:effectLst>
                  <a:outerShdw blurRad="38100" dist="38100" dir="2700000" algn="tl">
                    <a:srgbClr val="000000">
                      <a:alpha val="43137"/>
                    </a:srgbClr>
                  </a:outerShdw>
                </a:effectLst>
              </a:rPr>
              <a:t>подземные </a:t>
            </a:r>
            <a:r>
              <a:rPr lang="ru-RU" b="1" i="1" dirty="0">
                <a:solidFill>
                  <a:schemeClr val="accent4">
                    <a:lumMod val="20000"/>
                    <a:lumOff val="80000"/>
                  </a:schemeClr>
                </a:solidFill>
                <a:effectLst>
                  <a:outerShdw blurRad="38100" dist="38100" dir="2700000" algn="tl">
                    <a:srgbClr val="000000">
                      <a:alpha val="43137"/>
                    </a:srgbClr>
                  </a:outerShdw>
                </a:effectLst>
              </a:rPr>
              <a:t>работы под зданиями </a:t>
            </a:r>
            <a:r>
              <a:rPr lang="ru-RU" b="1" dirty="0">
                <a:effectLst>
                  <a:outerShdw blurRad="38100" dist="38100" dir="2700000" algn="tl">
                    <a:srgbClr val="000000">
                      <a:alpha val="43137"/>
                    </a:srgbClr>
                  </a:outerShdw>
                </a:effectLst>
              </a:rPr>
              <a:t>иностранных консульств, при условии, </a:t>
            </a:r>
            <a:r>
              <a:rPr lang="ru-RU" b="1" dirty="0" smtClean="0">
                <a:effectLst>
                  <a:outerShdw blurRad="38100" dist="38100" dir="2700000" algn="tl">
                    <a:srgbClr val="000000">
                      <a:alpha val="43137"/>
                    </a:srgbClr>
                  </a:outerShdw>
                </a:effectLst>
              </a:rPr>
              <a:t>что проведение </a:t>
            </a:r>
            <a:r>
              <a:rPr lang="ru-RU" b="1" dirty="0">
                <a:effectLst>
                  <a:outerShdw blurRad="38100" dist="38100" dir="2700000" algn="tl">
                    <a:srgbClr val="000000">
                      <a:alpha val="43137"/>
                    </a:srgbClr>
                  </a:outerShdw>
                </a:effectLst>
              </a:rPr>
              <a:t>работ не мешает работе консульского учреждения. </a:t>
            </a:r>
            <a:endParaRPr lang="ru-RU" b="1" dirty="0" smtClean="0">
              <a:effectLst>
                <a:outerShdw blurRad="38100" dist="38100" dir="2700000" algn="tl">
                  <a:srgbClr val="000000">
                    <a:alpha val="43137"/>
                  </a:srgbClr>
                </a:outerShdw>
              </a:effectLst>
            </a:endParaRPr>
          </a:p>
          <a:p>
            <a:endParaRPr lang="ru-RU" b="1" dirty="0">
              <a:effectLst>
                <a:outerShdw blurRad="38100" dist="38100" dir="2700000" algn="tl">
                  <a:srgbClr val="000000">
                    <a:alpha val="43137"/>
                  </a:srgbClr>
                </a:outerShdw>
              </a:effectLst>
            </a:endParaRPr>
          </a:p>
          <a:p>
            <a:r>
              <a:rPr lang="ru-RU" b="1" dirty="0" smtClean="0">
                <a:effectLst>
                  <a:outerShdw blurRad="38100" dist="38100" dir="2700000" algn="tl">
                    <a:srgbClr val="000000">
                      <a:alpha val="43137"/>
                    </a:srgbClr>
                  </a:outerShdw>
                </a:effectLst>
              </a:rPr>
              <a:t>При этом </a:t>
            </a:r>
            <a:r>
              <a:rPr lang="ru-RU" b="1" dirty="0">
                <a:effectLst>
                  <a:outerShdw blurRad="38100" dist="38100" dir="2700000" algn="tl">
                    <a:srgbClr val="000000">
                      <a:alpha val="43137"/>
                    </a:srgbClr>
                  </a:outerShdw>
                </a:effectLst>
              </a:rPr>
              <a:t>будет правильно, если глава консульства уведомляется о </a:t>
            </a:r>
            <a:r>
              <a:rPr lang="ru-RU" b="1" dirty="0" smtClean="0">
                <a:effectLst>
                  <a:outerShdw blurRad="38100" dist="38100" dir="2700000" algn="tl">
                    <a:srgbClr val="000000">
                      <a:alpha val="43137"/>
                    </a:srgbClr>
                  </a:outerShdw>
                </a:effectLst>
              </a:rPr>
              <a:t>предстоящих </a:t>
            </a:r>
            <a:r>
              <a:rPr lang="ru-RU" b="1" dirty="0">
                <a:effectLst>
                  <a:outerShdw blurRad="38100" dist="38100" dir="2700000" algn="tl">
                    <a:srgbClr val="000000">
                      <a:alpha val="43137"/>
                    </a:srgbClr>
                  </a:outerShdw>
                </a:effectLst>
              </a:rPr>
              <a:t>работах под зданием заранее. </a:t>
            </a:r>
            <a:endParaRPr lang="ru-RU" b="1" dirty="0" smtClean="0">
              <a:effectLst>
                <a:outerShdw blurRad="38100" dist="38100" dir="2700000" algn="tl">
                  <a:srgbClr val="000000">
                    <a:alpha val="43137"/>
                  </a:srgbClr>
                </a:outerShdw>
              </a:effectLst>
            </a:endParaRPr>
          </a:p>
          <a:p>
            <a:endParaRPr lang="ru-RU" b="1" dirty="0">
              <a:effectLst>
                <a:outerShdw blurRad="38100" dist="38100" dir="2700000" algn="tl">
                  <a:srgbClr val="000000">
                    <a:alpha val="43137"/>
                  </a:srgbClr>
                </a:outerShdw>
              </a:effectLst>
            </a:endParaRPr>
          </a:p>
          <a:p>
            <a:r>
              <a:rPr lang="ru-RU" sz="2400" b="1" dirty="0" smtClean="0">
                <a:ln w="12700">
                  <a:solidFill>
                    <a:schemeClr val="accent4"/>
                  </a:solidFill>
                </a:ln>
                <a:solidFill>
                  <a:schemeClr val="accent4"/>
                </a:solidFill>
                <a:effectLst>
                  <a:outerShdw blurRad="38100" dist="38100" dir="2700000" algn="tl">
                    <a:srgbClr val="000000">
                      <a:alpha val="43137"/>
                    </a:srgbClr>
                  </a:outerShdw>
                </a:effectLst>
              </a:rPr>
              <a:t>!</a:t>
            </a:r>
            <a:r>
              <a:rPr lang="ru-RU" b="1" dirty="0" smtClean="0">
                <a:effectLst>
                  <a:outerShdw blurRad="38100" dist="38100" dir="2700000" algn="tl">
                    <a:srgbClr val="000000">
                      <a:alpha val="43137"/>
                    </a:srgbClr>
                  </a:outerShdw>
                </a:effectLst>
              </a:rPr>
              <a:t> В </a:t>
            </a:r>
            <a:r>
              <a:rPr lang="ru-RU" b="1" dirty="0">
                <a:effectLst>
                  <a:outerShdw blurRad="38100" dist="38100" dir="2700000" algn="tl">
                    <a:srgbClr val="000000">
                      <a:alpha val="43137"/>
                    </a:srgbClr>
                  </a:outerShdw>
                </a:effectLst>
              </a:rPr>
              <a:t>то же время </a:t>
            </a:r>
            <a:r>
              <a:rPr lang="ru-RU" b="1" dirty="0" smtClean="0">
                <a:effectLst>
                  <a:outerShdw blurRad="38100" dist="38100" dir="2700000" algn="tl">
                    <a:srgbClr val="000000">
                      <a:alpha val="43137"/>
                    </a:srgbClr>
                  </a:outerShdw>
                </a:effectLst>
              </a:rPr>
              <a:t>представители местных </a:t>
            </a:r>
            <a:r>
              <a:rPr lang="ru-RU" b="1" dirty="0">
                <a:effectLst>
                  <a:outerShdw blurRad="38100" dist="38100" dir="2700000" algn="tl">
                    <a:srgbClr val="000000">
                      <a:alpha val="43137"/>
                    </a:srgbClr>
                  </a:outerShdw>
                </a:effectLst>
              </a:rPr>
              <a:t>властей </a:t>
            </a:r>
            <a:r>
              <a:rPr lang="ru-RU" b="1" i="1" dirty="0">
                <a:solidFill>
                  <a:schemeClr val="accent4">
                    <a:lumMod val="20000"/>
                    <a:lumOff val="80000"/>
                  </a:schemeClr>
                </a:solidFill>
                <a:effectLst>
                  <a:outerShdw blurRad="38100" dist="38100" dir="2700000" algn="tl">
                    <a:srgbClr val="000000">
                      <a:alpha val="43137"/>
                    </a:srgbClr>
                  </a:outerShdw>
                </a:effectLst>
              </a:rPr>
              <a:t>не вправе вести земляные работы на </a:t>
            </a:r>
            <a:r>
              <a:rPr lang="ru-RU" b="1" i="1" dirty="0" smtClean="0">
                <a:solidFill>
                  <a:schemeClr val="accent4">
                    <a:lumMod val="20000"/>
                    <a:lumOff val="80000"/>
                  </a:schemeClr>
                </a:solidFill>
                <a:effectLst>
                  <a:outerShdw blurRad="38100" dist="38100" dir="2700000" algn="tl">
                    <a:srgbClr val="000000">
                      <a:alpha val="43137"/>
                    </a:srgbClr>
                  </a:outerShdw>
                </a:effectLst>
              </a:rPr>
              <a:t>территории</a:t>
            </a:r>
            <a:r>
              <a:rPr lang="ru-RU" b="1" dirty="0" smtClean="0">
                <a:effectLst>
                  <a:outerShdw blurRad="38100" dist="38100" dir="2700000" algn="tl">
                    <a:srgbClr val="000000">
                      <a:alpha val="43137"/>
                    </a:srgbClr>
                  </a:outerShdw>
                </a:effectLst>
              </a:rPr>
              <a:t>, принадлежащей </a:t>
            </a:r>
            <a:r>
              <a:rPr lang="ru-RU" b="1" dirty="0">
                <a:effectLst>
                  <a:outerShdw blurRad="38100" dist="38100" dir="2700000" algn="tl">
                    <a:srgbClr val="000000">
                      <a:alpha val="43137"/>
                    </a:srgbClr>
                  </a:outerShdw>
                </a:effectLst>
              </a:rPr>
              <a:t>консульскому учреждению</a:t>
            </a:r>
            <a:r>
              <a:rPr lang="ru-RU" b="1" dirty="0" smtClean="0">
                <a:effectLst>
                  <a:outerShdw blurRad="38100" dist="38100" dir="2700000" algn="tl">
                    <a:srgbClr val="000000">
                      <a:alpha val="43137"/>
                    </a:srgbClr>
                  </a:outerShdw>
                </a:effectLst>
              </a:rPr>
              <a:t>.</a:t>
            </a:r>
          </a:p>
          <a:p>
            <a:r>
              <a:rPr lang="ru-RU" b="1" dirty="0" smtClean="0">
                <a:effectLst>
                  <a:outerShdw blurRad="38100" dist="38100" dir="2700000" algn="tl">
                    <a:srgbClr val="000000">
                      <a:alpha val="43137"/>
                    </a:srgbClr>
                  </a:outerShdw>
                </a:effectLst>
              </a:rPr>
              <a:t> </a:t>
            </a:r>
          </a:p>
          <a:p>
            <a:r>
              <a:rPr lang="ru-RU" b="1" dirty="0" smtClean="0">
                <a:effectLst>
                  <a:outerShdw blurRad="38100" dist="38100" dir="2700000" algn="tl">
                    <a:srgbClr val="000000">
                      <a:alpha val="43137"/>
                    </a:srgbClr>
                  </a:outerShdw>
                </a:effectLst>
              </a:rPr>
              <a:t>И наоборот. </a:t>
            </a:r>
          </a:p>
          <a:p>
            <a:endParaRPr lang="ru-RU" b="1" dirty="0" smtClean="0">
              <a:effectLst>
                <a:outerShdw blurRad="38100" dist="38100" dir="2700000" algn="tl">
                  <a:srgbClr val="000000">
                    <a:alpha val="43137"/>
                  </a:srgbClr>
                </a:outerShdw>
              </a:effectLst>
            </a:endParaRPr>
          </a:p>
          <a:p>
            <a:r>
              <a:rPr lang="ru-RU" b="1" dirty="0" smtClean="0">
                <a:effectLst>
                  <a:outerShdw blurRad="38100" dist="38100" dir="2700000" algn="tl">
                    <a:srgbClr val="000000">
                      <a:alpha val="43137"/>
                    </a:srgbClr>
                  </a:outerShdw>
                </a:effectLst>
              </a:rPr>
              <a:t>Консульство может </a:t>
            </a:r>
            <a:r>
              <a:rPr lang="ru-RU" b="1" dirty="0">
                <a:effectLst>
                  <a:outerShdw blurRad="38100" dist="38100" dir="2700000" algn="tl">
                    <a:srgbClr val="000000">
                      <a:alpha val="43137"/>
                    </a:srgbClr>
                  </a:outerShdw>
                </a:effectLst>
              </a:rPr>
              <a:t>проводить земляные работы на своей территории, но с </a:t>
            </a:r>
            <a:r>
              <a:rPr lang="ru-RU" b="1" dirty="0" smtClean="0">
                <a:effectLst>
                  <a:outerShdw blurRad="38100" dist="38100" dir="2700000" algn="tl">
                    <a:srgbClr val="000000">
                      <a:alpha val="43137"/>
                    </a:srgbClr>
                  </a:outerShdw>
                </a:effectLst>
              </a:rPr>
              <a:t>учётом законов </a:t>
            </a:r>
            <a:r>
              <a:rPr lang="ru-RU" b="1" dirty="0">
                <a:effectLst>
                  <a:outerShdw blurRad="38100" dist="38100" dir="2700000" algn="tl">
                    <a:srgbClr val="000000">
                      <a:alpha val="43137"/>
                    </a:srgbClr>
                  </a:outerShdw>
                </a:effectLst>
              </a:rPr>
              <a:t>и постановлений государства пребывания не вправе </a:t>
            </a:r>
            <a:r>
              <a:rPr lang="ru-RU" b="1" dirty="0" smtClean="0">
                <a:effectLst>
                  <a:outerShdw blurRad="38100" dist="38100" dir="2700000" algn="tl">
                    <a:srgbClr val="000000">
                      <a:alpha val="43137"/>
                    </a:srgbClr>
                  </a:outerShdw>
                </a:effectLst>
              </a:rPr>
              <a:t>осуществлять </a:t>
            </a:r>
            <a:r>
              <a:rPr lang="ru-RU" b="1" dirty="0">
                <a:effectLst>
                  <a:outerShdw blurRad="38100" dist="38100" dir="2700000" algn="tl">
                    <a:srgbClr val="000000">
                      <a:alpha val="43137"/>
                    </a:srgbClr>
                  </a:outerShdw>
                </a:effectLst>
              </a:rPr>
              <a:t>подземные работы.</a:t>
            </a:r>
          </a:p>
        </p:txBody>
      </p:sp>
      <p:pic>
        <p:nvPicPr>
          <p:cNvPr id="3" name="Рисунок 2"/>
          <p:cNvPicPr>
            <a:picLocks noChangeAspect="1"/>
          </p:cNvPicPr>
          <p:nvPr/>
        </p:nvPicPr>
        <p:blipFill>
          <a:blip r:embed="rId3"/>
          <a:stretch>
            <a:fillRect/>
          </a:stretch>
        </p:blipFill>
        <p:spPr>
          <a:xfrm>
            <a:off x="6276410" y="1704623"/>
            <a:ext cx="5893540" cy="3926248"/>
          </a:xfrm>
          <a:prstGeom prst="rect">
            <a:avLst/>
          </a:prstGeom>
        </p:spPr>
      </p:pic>
      <p:sp>
        <p:nvSpPr>
          <p:cNvPr id="4" name="Номер слайда 3"/>
          <p:cNvSpPr>
            <a:spLocks noGrp="1"/>
          </p:cNvSpPr>
          <p:nvPr>
            <p:ph type="sldNum" sz="quarter" idx="12"/>
          </p:nvPr>
        </p:nvSpPr>
        <p:spPr/>
        <p:txBody>
          <a:bodyPr/>
          <a:lstStyle/>
          <a:p>
            <a:fld id="{16BF71F3-E7E6-49AF-A056-E1EA35AB0349}" type="slidenum">
              <a:rPr lang="ru-RU" smtClean="0"/>
              <a:t>10</a:t>
            </a:fld>
            <a:endParaRPr lang="ru-RU"/>
          </a:p>
        </p:txBody>
      </p:sp>
      <p:sp>
        <p:nvSpPr>
          <p:cNvPr id="5" name="Прямоугольник 4"/>
          <p:cNvSpPr/>
          <p:nvPr/>
        </p:nvSpPr>
        <p:spPr>
          <a:xfrm>
            <a:off x="6276411" y="5578112"/>
            <a:ext cx="5893540" cy="830997"/>
          </a:xfrm>
          <a:prstGeom prst="rect">
            <a:avLst/>
          </a:prstGeom>
        </p:spPr>
        <p:txBody>
          <a:bodyPr wrap="square">
            <a:spAutoFit/>
          </a:bodyPr>
          <a:lstStyle/>
          <a:p>
            <a:pPr algn="r"/>
            <a:r>
              <a:rPr lang="ru-RU" sz="1600" b="1" i="1" dirty="0" smtClean="0">
                <a:effectLst>
                  <a:outerShdw blurRad="38100" dist="38100" dir="2700000" algn="tl">
                    <a:srgbClr val="000000">
                      <a:alpha val="43137"/>
                    </a:srgbClr>
                  </a:outerShdw>
                </a:effectLst>
              </a:rPr>
              <a:t>Генконсульство </a:t>
            </a:r>
            <a:r>
              <a:rPr lang="ru-RU" sz="1600" b="1" i="1" dirty="0">
                <a:effectLst>
                  <a:outerShdw blurRad="38100" dist="38100" dir="2700000" algn="tl">
                    <a:srgbClr val="000000">
                      <a:alpha val="43137"/>
                    </a:srgbClr>
                  </a:outerShdw>
                </a:effectLst>
              </a:rPr>
              <a:t>КНР в </a:t>
            </a:r>
            <a:r>
              <a:rPr lang="ru-RU" sz="1600" b="1" i="1" dirty="0" smtClean="0">
                <a:effectLst>
                  <a:outerShdw blurRad="38100" dist="38100" dir="2700000" algn="tl">
                    <a:srgbClr val="000000">
                      <a:alpha val="43137"/>
                    </a:srgbClr>
                  </a:outerShdw>
                </a:effectLst>
              </a:rPr>
              <a:t>Казани.</a:t>
            </a:r>
            <a:endParaRPr lang="ru-RU" sz="1600" b="1" i="1" dirty="0">
              <a:effectLst>
                <a:outerShdw blurRad="38100" dist="38100" dir="2700000" algn="tl">
                  <a:srgbClr val="000000">
                    <a:alpha val="43137"/>
                  </a:srgbClr>
                </a:outerShdw>
              </a:effectLst>
            </a:endParaRPr>
          </a:p>
          <a:p>
            <a:pPr algn="r"/>
            <a:r>
              <a:rPr lang="ru-RU" sz="1600" b="1" i="1" dirty="0">
                <a:effectLst>
                  <a:outerShdw blurRad="38100" dist="38100" dir="2700000" algn="tl">
                    <a:srgbClr val="000000">
                      <a:alpha val="43137"/>
                    </a:srgbClr>
                  </a:outerShdw>
                </a:effectLst>
              </a:rPr>
              <a:t>Здание и участок сейчас принадлежат ООО «Управляющая компания «</a:t>
            </a:r>
            <a:r>
              <a:rPr lang="ru-RU" sz="1600" b="1" i="1" dirty="0" err="1">
                <a:effectLst>
                  <a:outerShdw blurRad="38100" dist="38100" dir="2700000" algn="tl">
                    <a:srgbClr val="000000">
                      <a:alpha val="43137"/>
                    </a:srgbClr>
                  </a:outerShdw>
                </a:effectLst>
              </a:rPr>
              <a:t>ЭнергоИнвестКапитал</a:t>
            </a:r>
            <a:r>
              <a:rPr lang="ru-RU" sz="1600" b="1" i="1" dirty="0" smtClean="0">
                <a:effectLst>
                  <a:outerShdw blurRad="38100" dist="38100" dir="2700000" algn="tl">
                    <a:srgbClr val="000000">
                      <a:alpha val="43137"/>
                    </a:srgbClr>
                  </a:outerShdw>
                </a:effectLst>
              </a:rPr>
              <a:t>».</a:t>
            </a:r>
            <a:endParaRPr lang="ru-RU" sz="1600" b="1" i="1" dirty="0">
              <a:effectLst>
                <a:outerShdw blurRad="38100" dist="38100" dir="2700000" algn="tl">
                  <a:srgbClr val="000000">
                    <a:alpha val="43137"/>
                  </a:srgbClr>
                </a:outerShdw>
              </a:effectLst>
            </a:endParaRPr>
          </a:p>
        </p:txBody>
      </p:sp>
      <p:sp>
        <p:nvSpPr>
          <p:cNvPr id="6" name="TextBox 5"/>
          <p:cNvSpPr txBox="1"/>
          <p:nvPr/>
        </p:nvSpPr>
        <p:spPr>
          <a:xfrm>
            <a:off x="7063799" y="1704623"/>
            <a:ext cx="5106151" cy="984885"/>
          </a:xfrm>
          <a:prstGeom prst="rect">
            <a:avLst/>
          </a:prstGeom>
          <a:noFill/>
        </p:spPr>
        <p:txBody>
          <a:bodyPr wrap="square" rtlCol="0">
            <a:spAutoFit/>
          </a:bodyPr>
          <a:lstStyle/>
          <a:p>
            <a:pPr algn="r"/>
            <a:r>
              <a:rPr lang="ru-RU" sz="1900" b="1" dirty="0">
                <a:solidFill>
                  <a:schemeClr val="accent3">
                    <a:lumMod val="50000"/>
                  </a:schemeClr>
                </a:solidFill>
              </a:rPr>
              <a:t>В понятие «земельный участок» включаются принадлежащие консульству двор, </a:t>
            </a:r>
            <a:endParaRPr lang="ru-RU" sz="1900" b="1" dirty="0" smtClean="0">
              <a:solidFill>
                <a:schemeClr val="accent3">
                  <a:lumMod val="50000"/>
                </a:schemeClr>
              </a:solidFill>
            </a:endParaRPr>
          </a:p>
          <a:p>
            <a:pPr algn="r"/>
            <a:r>
              <a:rPr lang="ru-RU" sz="1900" b="1" dirty="0" smtClean="0">
                <a:solidFill>
                  <a:schemeClr val="accent3">
                    <a:lumMod val="50000"/>
                  </a:schemeClr>
                </a:solidFill>
              </a:rPr>
              <a:t>сад </a:t>
            </a:r>
            <a:r>
              <a:rPr lang="ru-RU" sz="1900" b="1" dirty="0">
                <a:solidFill>
                  <a:schemeClr val="accent3">
                    <a:lumMod val="50000"/>
                  </a:schemeClr>
                </a:solidFill>
              </a:rPr>
              <a:t>и </a:t>
            </a:r>
            <a:r>
              <a:rPr lang="ru-RU" sz="1900" b="1" dirty="0" smtClean="0">
                <a:solidFill>
                  <a:schemeClr val="accent3">
                    <a:lumMod val="50000"/>
                  </a:schemeClr>
                </a:solidFill>
              </a:rPr>
              <a:t>автостоянка</a:t>
            </a:r>
            <a:r>
              <a:rPr lang="ru-RU" sz="2000" dirty="0" smtClean="0"/>
              <a:t> </a:t>
            </a:r>
            <a:endParaRPr lang="ru-RU" sz="2000" dirty="0"/>
          </a:p>
        </p:txBody>
      </p:sp>
      <p:sp>
        <p:nvSpPr>
          <p:cNvPr id="7" name="TextBox 6"/>
          <p:cNvSpPr txBox="1"/>
          <p:nvPr/>
        </p:nvSpPr>
        <p:spPr>
          <a:xfrm>
            <a:off x="237858" y="163629"/>
            <a:ext cx="11784808" cy="1015663"/>
          </a:xfrm>
          <a:prstGeom prst="rect">
            <a:avLst/>
          </a:prstGeom>
          <a:noFill/>
        </p:spPr>
        <p:txBody>
          <a:bodyPr wrap="square" rtlCol="0">
            <a:spAutoFit/>
          </a:bodyPr>
          <a:lstStyle/>
          <a:p>
            <a:pPr algn="r"/>
            <a:r>
              <a:rPr lang="ru-RU" sz="2000" b="1" i="1" dirty="0">
                <a:solidFill>
                  <a:schemeClr val="accent4">
                    <a:lumMod val="60000"/>
                    <a:lumOff val="40000"/>
                  </a:schemeClr>
                </a:solidFill>
                <a:effectLst>
                  <a:outerShdw blurRad="38100" dist="38100" dir="2700000" algn="tl">
                    <a:srgbClr val="000000">
                      <a:alpha val="43137"/>
                    </a:srgbClr>
                  </a:outerShdw>
                </a:effectLst>
              </a:rPr>
              <a:t>Земельный участок</a:t>
            </a:r>
            <a:r>
              <a:rPr lang="ru-RU" sz="2000" dirty="0"/>
              <a:t>, занимаемый консульством, рассматривается как часть территории государства пребывания, на которой действуют законы и постановления этого государства, но с учётом иммунитетов и привилегий консульского </a:t>
            </a:r>
            <a:r>
              <a:rPr lang="ru-RU" sz="2000" dirty="0" smtClean="0"/>
              <a:t>учреждения.</a:t>
            </a:r>
            <a:endParaRPr lang="ru-RU" sz="2000" dirty="0"/>
          </a:p>
        </p:txBody>
      </p:sp>
    </p:spTree>
    <p:extLst>
      <p:ext uri="{BB962C8B-B14F-4D97-AF65-F5344CB8AC3E}">
        <p14:creationId xmlns:p14="http://schemas.microsoft.com/office/powerpoint/2010/main" val="4045572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11</a:t>
            </a:fld>
            <a:endParaRPr lang="ru-RU"/>
          </a:p>
        </p:txBody>
      </p:sp>
      <p:sp>
        <p:nvSpPr>
          <p:cNvPr id="3" name="Прямоугольник 2"/>
          <p:cNvSpPr/>
          <p:nvPr/>
        </p:nvSpPr>
        <p:spPr>
          <a:xfrm>
            <a:off x="877712" y="1433395"/>
            <a:ext cx="5997222" cy="3785652"/>
          </a:xfrm>
          <a:prstGeom prst="rect">
            <a:avLst/>
          </a:prstGeom>
        </p:spPr>
        <p:txBody>
          <a:bodyPr wrap="square">
            <a:spAutoFit/>
          </a:bodyPr>
          <a:lstStyle/>
          <a:p>
            <a:r>
              <a:rPr lang="ru-RU" sz="2000" dirty="0"/>
              <a:t>В Венской конвенции о консульских сношениях содержится </a:t>
            </a:r>
            <a:r>
              <a:rPr lang="ru-RU" sz="2000" dirty="0" smtClean="0"/>
              <a:t>положение </a:t>
            </a:r>
            <a:r>
              <a:rPr lang="ru-RU" sz="2000" dirty="0"/>
              <a:t>о предполагаемом согласии глав консульского учреждения </a:t>
            </a:r>
            <a:r>
              <a:rPr lang="ru-RU" sz="2000" dirty="0" smtClean="0"/>
              <a:t>на</a:t>
            </a:r>
            <a:r>
              <a:rPr lang="en-US" sz="2000" dirty="0" smtClean="0"/>
              <a:t> </a:t>
            </a:r>
            <a:r>
              <a:rPr lang="ru-RU" sz="2000" dirty="0" smtClean="0"/>
              <a:t>доступ </a:t>
            </a:r>
            <a:r>
              <a:rPr lang="ru-RU" sz="2000" dirty="0"/>
              <a:t>в помещения представителей властей государства </a:t>
            </a:r>
            <a:r>
              <a:rPr lang="ru-RU" sz="2000" dirty="0" smtClean="0"/>
              <a:t>пребывания</a:t>
            </a:r>
            <a:r>
              <a:rPr lang="en-US" sz="2000" dirty="0" smtClean="0"/>
              <a:t> </a:t>
            </a:r>
            <a:r>
              <a:rPr lang="ru-RU" sz="2000" dirty="0" smtClean="0"/>
              <a:t>«в </a:t>
            </a:r>
            <a:r>
              <a:rPr lang="ru-RU" sz="2000" dirty="0"/>
              <a:t>случае пожара или другого стихийного бедствия, требующего </a:t>
            </a:r>
            <a:r>
              <a:rPr lang="ru-RU" sz="2000" dirty="0" smtClean="0"/>
              <a:t>безотлагательных </a:t>
            </a:r>
            <a:r>
              <a:rPr lang="ru-RU" sz="2000" dirty="0"/>
              <a:t>мер защиты» (п. 2 ст. 31). </a:t>
            </a:r>
            <a:endParaRPr lang="en-US" sz="2000" dirty="0" smtClean="0"/>
          </a:p>
          <a:p>
            <a:endParaRPr lang="en-US" sz="2000" dirty="0"/>
          </a:p>
          <a:p>
            <a:r>
              <a:rPr lang="ru-RU" sz="2000" i="1" dirty="0" smtClean="0">
                <a:solidFill>
                  <a:schemeClr val="accent4">
                    <a:lumMod val="20000"/>
                    <a:lumOff val="80000"/>
                  </a:schemeClr>
                </a:solidFill>
                <a:effectLst>
                  <a:outerShdw blurRad="38100" dist="38100" dir="2700000" algn="tl">
                    <a:srgbClr val="000000">
                      <a:alpha val="43137"/>
                    </a:srgbClr>
                  </a:outerShdw>
                </a:effectLst>
              </a:rPr>
              <a:t>Это </a:t>
            </a:r>
            <a:r>
              <a:rPr lang="ru-RU" sz="2000" i="1" dirty="0">
                <a:solidFill>
                  <a:schemeClr val="accent4">
                    <a:lumMod val="20000"/>
                    <a:lumOff val="80000"/>
                  </a:schemeClr>
                </a:solidFill>
                <a:effectLst>
                  <a:outerShdw blurRad="38100" dist="38100" dir="2700000" algn="tl">
                    <a:srgbClr val="000000">
                      <a:alpha val="43137"/>
                    </a:srgbClr>
                  </a:outerShdw>
                </a:effectLst>
              </a:rPr>
              <a:t>отличает консульские учреждения от дипломатических представительств, на доступ в </a:t>
            </a:r>
            <a:r>
              <a:rPr lang="ru-RU" sz="2000" i="1" dirty="0" smtClean="0">
                <a:solidFill>
                  <a:schemeClr val="accent4">
                    <a:lumMod val="20000"/>
                    <a:lumOff val="80000"/>
                  </a:schemeClr>
                </a:solidFill>
                <a:effectLst>
                  <a:outerShdw blurRad="38100" dist="38100" dir="2700000" algn="tl">
                    <a:srgbClr val="000000">
                      <a:alpha val="43137"/>
                    </a:srgbClr>
                  </a:outerShdw>
                </a:effectLst>
              </a:rPr>
              <a:t>которые </a:t>
            </a:r>
            <a:r>
              <a:rPr lang="ru-RU" sz="2000" i="1" dirty="0">
                <a:solidFill>
                  <a:schemeClr val="accent4">
                    <a:lumMod val="20000"/>
                    <a:lumOff val="80000"/>
                  </a:schemeClr>
                </a:solidFill>
                <a:effectLst>
                  <a:outerShdw blurRad="38100" dist="38100" dir="2700000" algn="tl">
                    <a:srgbClr val="000000">
                      <a:alpha val="43137"/>
                    </a:srgbClr>
                  </a:outerShdw>
                </a:effectLst>
              </a:rPr>
              <a:t>требуется явно выраженное согласие его главы.</a:t>
            </a:r>
          </a:p>
        </p:txBody>
      </p:sp>
      <p:pic>
        <p:nvPicPr>
          <p:cNvPr id="5" name="Рисунок 4"/>
          <p:cNvPicPr>
            <a:picLocks noChangeAspect="1"/>
          </p:cNvPicPr>
          <p:nvPr/>
        </p:nvPicPr>
        <p:blipFill rotWithShape="1">
          <a:blip r:embed="rId2">
            <a:duotone>
              <a:prstClr val="black"/>
              <a:srgbClr val="FF0000">
                <a:tint val="45000"/>
                <a:satMod val="400000"/>
              </a:srgbClr>
            </a:duotone>
          </a:blip>
          <a:srcRect l="11427" t="9548" r="16389" b="8807"/>
          <a:stretch/>
        </p:blipFill>
        <p:spPr>
          <a:xfrm>
            <a:off x="8015113" y="1847180"/>
            <a:ext cx="2754488" cy="30293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62401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12</a:t>
            </a:fld>
            <a:endParaRPr lang="ru-RU"/>
          </a:p>
        </p:txBody>
      </p:sp>
      <p:sp>
        <p:nvSpPr>
          <p:cNvPr id="3" name="Прямоугольник 2"/>
          <p:cNvSpPr/>
          <p:nvPr/>
        </p:nvSpPr>
        <p:spPr>
          <a:xfrm>
            <a:off x="587021" y="751344"/>
            <a:ext cx="10250311" cy="5386090"/>
          </a:xfrm>
          <a:prstGeom prst="rect">
            <a:avLst/>
          </a:prstGeom>
        </p:spPr>
        <p:txBody>
          <a:bodyPr wrap="square">
            <a:spAutoFit/>
          </a:bodyPr>
          <a:lstStyle/>
          <a:p>
            <a:r>
              <a:rPr lang="ru-RU" sz="2200" dirty="0"/>
              <a:t>Консульские помещения пользуются иммунитетом </a:t>
            </a:r>
            <a:r>
              <a:rPr lang="ru-RU" sz="2200" dirty="0" smtClean="0"/>
              <a:t>от </a:t>
            </a:r>
            <a:r>
              <a:rPr lang="ru-RU" sz="2200" dirty="0"/>
              <a:t>любых </a:t>
            </a:r>
            <a:endParaRPr lang="ru-RU" sz="2200" dirty="0" smtClean="0"/>
          </a:p>
          <a:p>
            <a:r>
              <a:rPr lang="ru-RU" sz="2200" dirty="0" smtClean="0"/>
              <a:t>видов реквизиции (изъятия).</a:t>
            </a:r>
          </a:p>
          <a:p>
            <a:endParaRPr lang="ru-RU" sz="2000" dirty="0"/>
          </a:p>
          <a:p>
            <a:endParaRPr lang="ru-RU" sz="2000" dirty="0" smtClean="0"/>
          </a:p>
          <a:p>
            <a:endParaRPr lang="ru-RU" sz="2000" dirty="0"/>
          </a:p>
          <a:p>
            <a:r>
              <a:rPr lang="ru-RU" sz="2000" dirty="0" smtClean="0"/>
              <a:t>Должностные </a:t>
            </a:r>
            <a:r>
              <a:rPr lang="ru-RU" sz="2000" dirty="0"/>
              <a:t>лица государства пребывания не должны </a:t>
            </a:r>
            <a:r>
              <a:rPr lang="ru-RU" sz="2000" dirty="0" smtClean="0"/>
              <a:t>совершать действия </a:t>
            </a:r>
          </a:p>
          <a:p>
            <a:pPr marL="342900" indent="-342900">
              <a:buClr>
                <a:schemeClr val="accent4">
                  <a:lumMod val="60000"/>
                  <a:lumOff val="40000"/>
                </a:schemeClr>
              </a:buClr>
              <a:buFont typeface="Wingdings" panose="05000000000000000000" pitchFamily="2" charset="2"/>
              <a:buChar char="§"/>
            </a:pPr>
            <a:r>
              <a:rPr lang="ru-RU" sz="2000" dirty="0" smtClean="0"/>
              <a:t>наносящие </a:t>
            </a:r>
            <a:r>
              <a:rPr lang="ru-RU" sz="2000" dirty="0"/>
              <a:t>ущерб представительству,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нарушающие его спокойствие </a:t>
            </a:r>
          </a:p>
          <a:p>
            <a:pPr marL="342900" indent="-342900">
              <a:buClr>
                <a:schemeClr val="accent4">
                  <a:lumMod val="60000"/>
                  <a:lumOff val="40000"/>
                </a:schemeClr>
              </a:buClr>
              <a:buFont typeface="Wingdings" panose="05000000000000000000" pitchFamily="2" charset="2"/>
              <a:buChar char="§"/>
            </a:pPr>
            <a:r>
              <a:rPr lang="ru-RU" sz="2000" dirty="0" smtClean="0"/>
              <a:t>оскорбляющие </a:t>
            </a:r>
            <a:r>
              <a:rPr lang="ru-RU" sz="2000" dirty="0"/>
              <a:t>достоинство его работников</a:t>
            </a:r>
            <a:r>
              <a:rPr lang="ru-RU" sz="2000" dirty="0" smtClean="0"/>
              <a:t>.</a:t>
            </a:r>
          </a:p>
          <a:p>
            <a:pPr marL="342900" indent="-342900">
              <a:buClr>
                <a:schemeClr val="accent4">
                  <a:lumMod val="60000"/>
                  <a:lumOff val="40000"/>
                </a:schemeClr>
              </a:buClr>
              <a:buFont typeface="Wingdings" panose="05000000000000000000" pitchFamily="2" charset="2"/>
              <a:buChar char="§"/>
            </a:pPr>
            <a:endParaRPr lang="ru-RU" sz="2000" dirty="0" smtClean="0"/>
          </a:p>
          <a:p>
            <a:endParaRPr lang="ru-RU" sz="2000" dirty="0"/>
          </a:p>
          <a:p>
            <a:r>
              <a:rPr lang="ru-RU" sz="2000" dirty="0"/>
              <a:t>На государстве пребывания лежит специальная обязанность </a:t>
            </a:r>
            <a:r>
              <a:rPr lang="ru-RU" sz="2000" dirty="0" smtClean="0"/>
              <a:t>принимать </a:t>
            </a:r>
            <a:r>
              <a:rPr lang="ru-RU" sz="2000" dirty="0"/>
              <a:t>все надлежащие меры:</a:t>
            </a:r>
          </a:p>
          <a:p>
            <a:r>
              <a:rPr lang="ru-RU" sz="2000" b="1" dirty="0">
                <a:ln>
                  <a:solidFill>
                    <a:schemeClr val="accent4">
                      <a:lumMod val="60000"/>
                      <a:lumOff val="40000"/>
                    </a:schemeClr>
                  </a:solidFill>
                </a:ln>
                <a:solidFill>
                  <a:schemeClr val="accent4">
                    <a:lumMod val="60000"/>
                    <a:lumOff val="40000"/>
                  </a:schemeClr>
                </a:solidFill>
              </a:rPr>
              <a:t>а)</a:t>
            </a:r>
            <a:r>
              <a:rPr lang="ru-RU" sz="2000" dirty="0"/>
              <a:t> для защиты помещений консульского учреждения от всякого</a:t>
            </a:r>
          </a:p>
          <a:p>
            <a:r>
              <a:rPr lang="ru-RU" sz="2000" dirty="0"/>
              <a:t>вторжения или нанесения ущерба;</a:t>
            </a:r>
          </a:p>
          <a:p>
            <a:r>
              <a:rPr lang="ru-RU" sz="2000" b="1" dirty="0">
                <a:ln>
                  <a:solidFill>
                    <a:schemeClr val="accent4">
                      <a:lumMod val="60000"/>
                      <a:lumOff val="40000"/>
                    </a:schemeClr>
                  </a:solidFill>
                </a:ln>
                <a:solidFill>
                  <a:schemeClr val="accent4">
                    <a:lumMod val="60000"/>
                    <a:lumOff val="40000"/>
                  </a:schemeClr>
                </a:solidFill>
              </a:rPr>
              <a:t>б)</a:t>
            </a:r>
            <a:r>
              <a:rPr lang="ru-RU" sz="2000" dirty="0"/>
              <a:t> для предотвращения всякого нарушения спокойствия </a:t>
            </a:r>
            <a:r>
              <a:rPr lang="ru-RU" sz="2000" dirty="0" smtClean="0"/>
              <a:t>представительства </a:t>
            </a:r>
            <a:r>
              <a:rPr lang="ru-RU" sz="2000" dirty="0"/>
              <a:t>или оскорбления его достоинства со стороны частных лиц.</a:t>
            </a:r>
          </a:p>
        </p:txBody>
      </p:sp>
      <p:pic>
        <p:nvPicPr>
          <p:cNvPr id="4" name="Рисунок 3"/>
          <p:cNvPicPr>
            <a:picLocks noChangeAspect="1"/>
          </p:cNvPicPr>
          <p:nvPr/>
        </p:nvPicPr>
        <p:blipFill>
          <a:blip r:embed="rId2"/>
          <a:stretch>
            <a:fillRect/>
          </a:stretch>
        </p:blipFill>
        <p:spPr>
          <a:xfrm>
            <a:off x="7969955" y="662784"/>
            <a:ext cx="2233029" cy="1290194"/>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3080613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13</a:t>
            </a:fld>
            <a:endParaRPr lang="ru-RU"/>
          </a:p>
        </p:txBody>
      </p:sp>
      <p:sp>
        <p:nvSpPr>
          <p:cNvPr id="3" name="Прямоугольник 2"/>
          <p:cNvSpPr/>
          <p:nvPr/>
        </p:nvSpPr>
        <p:spPr>
          <a:xfrm>
            <a:off x="587022" y="662484"/>
            <a:ext cx="10600267" cy="5970865"/>
          </a:xfrm>
          <a:prstGeom prst="rect">
            <a:avLst/>
          </a:prstGeom>
        </p:spPr>
        <p:txBody>
          <a:bodyPr wrap="square">
            <a:spAutoFit/>
          </a:bodyPr>
          <a:lstStyle/>
          <a:p>
            <a:r>
              <a:rPr lang="ru-RU" sz="2000" dirty="0" smtClean="0">
                <a:solidFill>
                  <a:schemeClr val="accent4">
                    <a:lumMod val="60000"/>
                    <a:lumOff val="40000"/>
                  </a:schemeClr>
                </a:solidFill>
              </a:rPr>
              <a:t>Неприкосновенность </a:t>
            </a:r>
            <a:r>
              <a:rPr lang="ru-RU" sz="2000" dirty="0">
                <a:solidFill>
                  <a:schemeClr val="accent4">
                    <a:lumMod val="60000"/>
                    <a:lumOff val="40000"/>
                  </a:schemeClr>
                </a:solidFill>
              </a:rPr>
              <a:t>помещений консульского представительства продолжает сохраняться даже в случае разрыва дипломатических и консульских отношений</a:t>
            </a:r>
            <a:r>
              <a:rPr lang="ru-RU" sz="2000" dirty="0" smtClean="0">
                <a:solidFill>
                  <a:schemeClr val="accent4">
                    <a:lumMod val="60000"/>
                    <a:lumOff val="40000"/>
                  </a:schemeClr>
                </a:solidFill>
              </a:rPr>
              <a:t>.</a:t>
            </a:r>
          </a:p>
          <a:p>
            <a:endParaRPr lang="ru-RU" sz="2000" dirty="0">
              <a:solidFill>
                <a:schemeClr val="accent4">
                  <a:lumMod val="60000"/>
                  <a:lumOff val="40000"/>
                </a:schemeClr>
              </a:solidFill>
            </a:endParaRPr>
          </a:p>
          <a:p>
            <a:endParaRPr lang="ru-RU" sz="2000" dirty="0"/>
          </a:p>
          <a:p>
            <a:r>
              <a:rPr lang="ru-RU" sz="2000" dirty="0"/>
              <a:t>В принципе неприкосновенность может сохраняться неограниченное время, </a:t>
            </a:r>
            <a:endParaRPr lang="ru-RU" sz="2000" dirty="0" smtClean="0"/>
          </a:p>
          <a:p>
            <a:endParaRPr lang="ru-RU" sz="2000" dirty="0"/>
          </a:p>
          <a:p>
            <a:r>
              <a:rPr lang="ru-RU" sz="2400" b="1" i="1" dirty="0">
                <a:solidFill>
                  <a:schemeClr val="accent4"/>
                </a:solidFill>
                <a:effectLst>
                  <a:outerShdw blurRad="38100" dist="38100" dir="2700000" algn="tl">
                    <a:srgbClr val="000000">
                      <a:alpha val="43137"/>
                    </a:srgbClr>
                  </a:outerShdw>
                </a:effectLst>
                <a:latin typeface="a_AntiqueGr" panose="04020605060303030202" pitchFamily="82" charset="-52"/>
              </a:rPr>
              <a:t>о</a:t>
            </a:r>
            <a:r>
              <a:rPr lang="ru-RU" sz="2400" b="1" i="1" dirty="0" smtClean="0">
                <a:solidFill>
                  <a:schemeClr val="accent4"/>
                </a:solidFill>
                <a:effectLst>
                  <a:outerShdw blurRad="38100" dist="38100" dir="2700000" algn="tl">
                    <a:srgbClr val="000000">
                      <a:alpha val="43137"/>
                    </a:srgbClr>
                  </a:outerShdw>
                </a:effectLst>
                <a:latin typeface="a_AntiqueGr" panose="04020605060303030202" pitchFamily="82" charset="-52"/>
              </a:rPr>
              <a:t>днако! </a:t>
            </a:r>
          </a:p>
          <a:p>
            <a:endParaRPr lang="ru-RU" sz="2000" dirty="0"/>
          </a:p>
          <a:p>
            <a:r>
              <a:rPr lang="ru-RU" sz="2000" dirty="0" smtClean="0"/>
              <a:t>государство </a:t>
            </a:r>
            <a:r>
              <a:rPr lang="ru-RU" sz="2000" dirty="0"/>
              <a:t>пребывания вправе поставить вопрос о возвращении здания и земельного участка, естественно, при условии соответствующей компенсации. </a:t>
            </a:r>
            <a:endParaRPr lang="ru-RU" sz="2000" dirty="0" smtClean="0"/>
          </a:p>
          <a:p>
            <a:endParaRPr lang="ru-RU" sz="2000" dirty="0" smtClean="0"/>
          </a:p>
          <a:p>
            <a:r>
              <a:rPr lang="ru-RU" sz="2000" dirty="0" smtClean="0"/>
              <a:t>В </a:t>
            </a:r>
            <a:r>
              <a:rPr lang="ru-RU" sz="2000" dirty="0"/>
              <a:t>случае осложнений этот вопрос </a:t>
            </a:r>
            <a:r>
              <a:rPr lang="ru-RU" sz="2000" dirty="0" smtClean="0"/>
              <a:t>может рассматриваться </a:t>
            </a:r>
            <a:r>
              <a:rPr lang="ru-RU" sz="2000" dirty="0"/>
              <a:t>в судебном порядке. </a:t>
            </a:r>
            <a:endParaRPr lang="ru-RU" sz="2000" dirty="0" smtClean="0"/>
          </a:p>
          <a:p>
            <a:endParaRPr lang="ru-RU" sz="2000" dirty="0" smtClean="0"/>
          </a:p>
          <a:p>
            <a:r>
              <a:rPr lang="ru-RU" sz="2000" dirty="0" smtClean="0"/>
              <a:t>При </a:t>
            </a:r>
            <a:r>
              <a:rPr lang="ru-RU" sz="2000" dirty="0"/>
              <a:t>положительном для государства пребывания исходе в судебных решениях должно быть записано: </a:t>
            </a:r>
            <a:endParaRPr lang="ru-RU" sz="2000" dirty="0" smtClean="0"/>
          </a:p>
          <a:p>
            <a:r>
              <a:rPr lang="ru-RU" sz="2000" dirty="0" smtClean="0"/>
              <a:t>«</a:t>
            </a:r>
            <a:r>
              <a:rPr lang="ru-RU" sz="1900" i="1" dirty="0">
                <a:solidFill>
                  <a:schemeClr val="accent4">
                    <a:lumMod val="20000"/>
                    <a:lumOff val="80000"/>
                  </a:schemeClr>
                </a:solidFill>
                <a:effectLst>
                  <a:outerShdw blurRad="38100" dist="38100" dir="2700000" algn="tl">
                    <a:srgbClr val="000000">
                      <a:alpha val="43137"/>
                    </a:srgbClr>
                  </a:outerShdw>
                </a:effectLst>
              </a:rPr>
              <a:t>Здания и земельный участок, ранее занимавшиеся консульским учреждением, передаются государству пребывания, так как более </a:t>
            </a:r>
            <a:r>
              <a:rPr lang="ru-RU" sz="1900" i="1" dirty="0" smtClean="0">
                <a:solidFill>
                  <a:schemeClr val="accent4">
                    <a:lumMod val="20000"/>
                    <a:lumOff val="80000"/>
                  </a:schemeClr>
                </a:solidFill>
                <a:effectLst>
                  <a:outerShdw blurRad="38100" dist="38100" dir="2700000" algn="tl">
                    <a:srgbClr val="000000">
                      <a:alpha val="43137"/>
                    </a:srgbClr>
                  </a:outerShdw>
                </a:effectLst>
              </a:rPr>
              <a:t>не используются </a:t>
            </a:r>
            <a:r>
              <a:rPr lang="ru-RU" sz="1900" i="1" dirty="0">
                <a:solidFill>
                  <a:schemeClr val="accent4">
                    <a:lumMod val="20000"/>
                    <a:lumOff val="80000"/>
                  </a:schemeClr>
                </a:solidFill>
                <a:effectLst>
                  <a:outerShdw blurRad="38100" dist="38100" dir="2700000" algn="tl">
                    <a:srgbClr val="000000">
                      <a:alpha val="43137"/>
                    </a:srgbClr>
                  </a:outerShdw>
                </a:effectLst>
              </a:rPr>
              <a:t>для консульских целей и утратили свой иммунитет от местной юрисдикции. Неиспользование здания и земельного участка носит постоянный характер</a:t>
            </a:r>
            <a:r>
              <a:rPr lang="ru-RU" sz="2000" dirty="0"/>
              <a:t>».</a:t>
            </a:r>
          </a:p>
        </p:txBody>
      </p:sp>
      <p:pic>
        <p:nvPicPr>
          <p:cNvPr id="5" name="Рисунок 4"/>
          <p:cNvPicPr>
            <a:picLocks noChangeAspect="1"/>
          </p:cNvPicPr>
          <p:nvPr/>
        </p:nvPicPr>
        <p:blipFill>
          <a:blip r:embed="rId2"/>
          <a:stretch>
            <a:fillRect/>
          </a:stretch>
        </p:blipFill>
        <p:spPr>
          <a:xfrm>
            <a:off x="10655747" y="0"/>
            <a:ext cx="1396105" cy="530398"/>
          </a:xfrm>
          <a:prstGeom prst="rect">
            <a:avLst/>
          </a:prstGeom>
        </p:spPr>
      </p:pic>
      <p:pic>
        <p:nvPicPr>
          <p:cNvPr id="6" name="Рисунок 5"/>
          <p:cNvPicPr>
            <a:picLocks noChangeAspect="1"/>
          </p:cNvPicPr>
          <p:nvPr/>
        </p:nvPicPr>
        <p:blipFill>
          <a:blip r:embed="rId3"/>
          <a:stretch>
            <a:fillRect/>
          </a:stretch>
        </p:blipFill>
        <p:spPr>
          <a:xfrm>
            <a:off x="7686666" y="359662"/>
            <a:ext cx="4505334" cy="42676"/>
          </a:xfrm>
          <a:prstGeom prst="rect">
            <a:avLst/>
          </a:prstGeom>
        </p:spPr>
      </p:pic>
    </p:spTree>
    <p:extLst>
      <p:ext uri="{BB962C8B-B14F-4D97-AF65-F5344CB8AC3E}">
        <p14:creationId xmlns:p14="http://schemas.microsoft.com/office/powerpoint/2010/main" val="2359875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14</a:t>
            </a:fld>
            <a:endParaRPr lang="ru-RU"/>
          </a:p>
        </p:txBody>
      </p:sp>
      <p:sp>
        <p:nvSpPr>
          <p:cNvPr id="3" name="Прямоугольник 2"/>
          <p:cNvSpPr/>
          <p:nvPr/>
        </p:nvSpPr>
        <p:spPr>
          <a:xfrm>
            <a:off x="451555" y="646216"/>
            <a:ext cx="10902245" cy="3477875"/>
          </a:xfrm>
          <a:prstGeom prst="rect">
            <a:avLst/>
          </a:prstGeom>
        </p:spPr>
        <p:txBody>
          <a:bodyPr wrap="square">
            <a:spAutoFit/>
          </a:bodyPr>
          <a:lstStyle/>
          <a:p>
            <a:r>
              <a:rPr lang="ru-RU" sz="2000" b="1" dirty="0">
                <a:solidFill>
                  <a:schemeClr val="accent4">
                    <a:lumMod val="60000"/>
                    <a:lumOff val="40000"/>
                  </a:schemeClr>
                </a:solidFill>
                <a:effectLst>
                  <a:outerShdw blurRad="38100" dist="38100" dir="2700000" algn="tl">
                    <a:srgbClr val="000000">
                      <a:alpha val="43137"/>
                    </a:srgbClr>
                  </a:outerShdw>
                </a:effectLst>
              </a:rPr>
              <a:t>Неприкосновенностью пользуются также архивы и </a:t>
            </a:r>
            <a:r>
              <a:rPr lang="ru-RU" sz="2000" b="1" dirty="0" smtClean="0">
                <a:solidFill>
                  <a:schemeClr val="accent4">
                    <a:lumMod val="60000"/>
                    <a:lumOff val="40000"/>
                  </a:schemeClr>
                </a:solidFill>
                <a:effectLst>
                  <a:outerShdw blurRad="38100" dist="38100" dir="2700000" algn="tl">
                    <a:srgbClr val="000000">
                      <a:alpha val="43137"/>
                    </a:srgbClr>
                  </a:outerShdw>
                </a:effectLst>
              </a:rPr>
              <a:t>документация </a:t>
            </a:r>
            <a:r>
              <a:rPr lang="ru-RU" sz="2000" dirty="0" smtClean="0"/>
              <a:t>консульского </a:t>
            </a:r>
            <a:r>
              <a:rPr lang="ru-RU" sz="2000" dirty="0"/>
              <a:t>учреждения в любое время и независимо от их </a:t>
            </a:r>
            <a:r>
              <a:rPr lang="ru-RU" sz="2000" dirty="0" smtClean="0"/>
              <a:t>местонахождения </a:t>
            </a:r>
            <a:r>
              <a:rPr lang="ru-RU" sz="2000" dirty="0"/>
              <a:t>(ст. 33). </a:t>
            </a:r>
            <a:endParaRPr lang="ru-RU" sz="2000" dirty="0" smtClean="0"/>
          </a:p>
          <a:p>
            <a:endParaRPr lang="ru-RU" sz="2000" dirty="0" smtClean="0"/>
          </a:p>
          <a:p>
            <a:endParaRPr lang="ru-RU" sz="2000" dirty="0"/>
          </a:p>
          <a:p>
            <a:r>
              <a:rPr lang="ru-RU" sz="2000" dirty="0" smtClean="0"/>
              <a:t>При </a:t>
            </a:r>
            <a:r>
              <a:rPr lang="ru-RU" sz="2000" dirty="0"/>
              <a:t>этом Венская конвенция о консульских </a:t>
            </a:r>
            <a:r>
              <a:rPr lang="ru-RU" sz="2000" dirty="0" smtClean="0"/>
              <a:t>сношениях </a:t>
            </a:r>
          </a:p>
          <a:p>
            <a:r>
              <a:rPr lang="ru-RU" sz="2000" i="1" dirty="0" smtClean="0">
                <a:solidFill>
                  <a:schemeClr val="accent4">
                    <a:lumMod val="20000"/>
                    <a:lumOff val="80000"/>
                  </a:schemeClr>
                </a:solidFill>
                <a:effectLst>
                  <a:outerShdw blurRad="38100" dist="38100" dir="2700000" algn="tl">
                    <a:srgbClr val="000000">
                      <a:alpha val="43137"/>
                    </a:srgbClr>
                  </a:outerShdw>
                </a:effectLst>
              </a:rPr>
              <a:t>допускает</a:t>
            </a:r>
            <a:r>
              <a:rPr lang="ru-RU" sz="2000" dirty="0" smtClean="0"/>
              <a:t> </a:t>
            </a:r>
            <a:r>
              <a:rPr lang="ru-RU" sz="2000" dirty="0"/>
              <a:t>возможность выдвижения со стороны властей </a:t>
            </a:r>
            <a:endParaRPr lang="ru-RU" sz="2000" dirty="0" smtClean="0"/>
          </a:p>
          <a:p>
            <a:r>
              <a:rPr lang="ru-RU" sz="2000" dirty="0" smtClean="0"/>
              <a:t>государства </a:t>
            </a:r>
            <a:r>
              <a:rPr lang="ru-RU" sz="2000" dirty="0"/>
              <a:t>пребывания требования </a:t>
            </a:r>
            <a:endParaRPr lang="ru-RU" sz="2000" dirty="0" smtClean="0"/>
          </a:p>
          <a:p>
            <a:r>
              <a:rPr lang="ru-RU" sz="2000" dirty="0" smtClean="0"/>
              <a:t>о </a:t>
            </a:r>
            <a:r>
              <a:rPr lang="ru-RU" sz="2000" i="1" dirty="0">
                <a:solidFill>
                  <a:schemeClr val="accent4">
                    <a:lumMod val="20000"/>
                    <a:lumOff val="80000"/>
                  </a:schemeClr>
                </a:solidFill>
                <a:effectLst>
                  <a:outerShdw blurRad="38100" dist="38100" dir="2700000" algn="tl">
                    <a:srgbClr val="000000">
                      <a:alpha val="43137"/>
                    </a:srgbClr>
                  </a:outerShdw>
                </a:effectLst>
              </a:rPr>
              <a:t>вскрытии консульской вализы </a:t>
            </a:r>
            <a:r>
              <a:rPr lang="ru-RU" sz="2000" dirty="0"/>
              <a:t>при </a:t>
            </a:r>
            <a:r>
              <a:rPr lang="ru-RU" sz="2000" dirty="0" smtClean="0"/>
              <a:t>наличии </a:t>
            </a:r>
            <a:r>
              <a:rPr lang="ru-RU" sz="2000" dirty="0"/>
              <a:t>подозрения, </a:t>
            </a:r>
            <a:endParaRPr lang="ru-RU" sz="2000" dirty="0" smtClean="0"/>
          </a:p>
          <a:p>
            <a:r>
              <a:rPr lang="ru-RU" sz="2000" dirty="0" smtClean="0"/>
              <a:t>что </a:t>
            </a:r>
            <a:r>
              <a:rPr lang="ru-RU" sz="2000" dirty="0"/>
              <a:t>в ней содержится что-либо другое, кроме </a:t>
            </a:r>
            <a:r>
              <a:rPr lang="ru-RU" sz="2000" dirty="0" smtClean="0"/>
              <a:t>разрешённых </a:t>
            </a:r>
          </a:p>
          <a:p>
            <a:r>
              <a:rPr lang="ru-RU" sz="2000" dirty="0" smtClean="0"/>
              <a:t>к </a:t>
            </a:r>
            <a:r>
              <a:rPr lang="ru-RU" sz="2000" dirty="0"/>
              <a:t>провозу предметов или служебной переписки </a:t>
            </a:r>
            <a:endParaRPr lang="ru-RU" sz="2000" dirty="0" smtClean="0"/>
          </a:p>
          <a:p>
            <a:r>
              <a:rPr lang="ru-RU" sz="2000" dirty="0" smtClean="0"/>
              <a:t>консульства (п</a:t>
            </a:r>
            <a:r>
              <a:rPr lang="ru-RU" sz="2000" dirty="0"/>
              <a:t>. 3 ст. 35).</a:t>
            </a:r>
          </a:p>
        </p:txBody>
      </p:sp>
      <p:pic>
        <p:nvPicPr>
          <p:cNvPr id="4" name="Рисунок 3"/>
          <p:cNvPicPr>
            <a:picLocks noChangeAspect="1"/>
          </p:cNvPicPr>
          <p:nvPr/>
        </p:nvPicPr>
        <p:blipFill>
          <a:blip r:embed="rId2"/>
          <a:stretch>
            <a:fillRect/>
          </a:stretch>
        </p:blipFill>
        <p:spPr>
          <a:xfrm>
            <a:off x="7744498" y="1891832"/>
            <a:ext cx="3609302" cy="4464518"/>
          </a:xfrm>
          <a:prstGeom prst="rect">
            <a:avLst/>
          </a:prstGeom>
        </p:spPr>
      </p:pic>
      <p:sp>
        <p:nvSpPr>
          <p:cNvPr id="5" name="Прямоугольник 4"/>
          <p:cNvSpPr/>
          <p:nvPr/>
        </p:nvSpPr>
        <p:spPr>
          <a:xfrm>
            <a:off x="451555" y="4926715"/>
            <a:ext cx="6096000" cy="1323439"/>
          </a:xfrm>
          <a:prstGeom prst="rect">
            <a:avLst/>
          </a:prstGeom>
        </p:spPr>
        <p:txBody>
          <a:bodyPr>
            <a:spAutoFit/>
          </a:bodyPr>
          <a:lstStyle/>
          <a:p>
            <a:r>
              <a:rPr lang="ru-RU" sz="2000" dirty="0"/>
              <a:t>Неприкосновенность архивам и документам предоставляется </a:t>
            </a:r>
            <a:r>
              <a:rPr lang="ru-RU" sz="2000" dirty="0" smtClean="0"/>
              <a:t>в любое </a:t>
            </a:r>
            <a:r>
              <a:rPr lang="ru-RU" sz="2000" dirty="0"/>
              <a:t>время. Это значит, что </a:t>
            </a:r>
            <a:r>
              <a:rPr lang="ru-RU" sz="2000" i="1" dirty="0">
                <a:solidFill>
                  <a:schemeClr val="accent4">
                    <a:lumMod val="20000"/>
                    <a:lumOff val="80000"/>
                  </a:schemeClr>
                </a:solidFill>
                <a:effectLst>
                  <a:outerShdw blurRad="38100" dist="38100" dir="2700000" algn="tl">
                    <a:srgbClr val="000000">
                      <a:alpha val="43137"/>
                    </a:srgbClr>
                  </a:outerShdw>
                </a:effectLst>
              </a:rPr>
              <a:t>они неприкосновенны даже после </a:t>
            </a:r>
            <a:r>
              <a:rPr lang="ru-RU" sz="2000" i="1" dirty="0" smtClean="0">
                <a:solidFill>
                  <a:schemeClr val="accent4">
                    <a:lumMod val="20000"/>
                    <a:lumOff val="80000"/>
                  </a:schemeClr>
                </a:solidFill>
                <a:effectLst>
                  <a:outerShdw blurRad="38100" dist="38100" dir="2700000" algn="tl">
                    <a:srgbClr val="000000">
                      <a:alpha val="43137"/>
                    </a:srgbClr>
                  </a:outerShdw>
                </a:effectLst>
              </a:rPr>
              <a:t>разрыва </a:t>
            </a:r>
            <a:r>
              <a:rPr lang="ru-RU" sz="2000" i="1" dirty="0">
                <a:solidFill>
                  <a:schemeClr val="accent4">
                    <a:lumMod val="20000"/>
                    <a:lumOff val="80000"/>
                  </a:schemeClr>
                </a:solidFill>
                <a:effectLst>
                  <a:outerShdw blurRad="38100" dist="38100" dir="2700000" algn="tl">
                    <a:srgbClr val="000000">
                      <a:alpha val="43137"/>
                    </a:srgbClr>
                  </a:outerShdw>
                </a:effectLst>
              </a:rPr>
              <a:t>дипломатических и консульских отношений</a:t>
            </a:r>
            <a:r>
              <a:rPr lang="ru-RU" sz="2000" dirty="0"/>
              <a:t>.</a:t>
            </a:r>
          </a:p>
        </p:txBody>
      </p:sp>
    </p:spTree>
    <p:extLst>
      <p:ext uri="{BB962C8B-B14F-4D97-AF65-F5344CB8AC3E}">
        <p14:creationId xmlns:p14="http://schemas.microsoft.com/office/powerpoint/2010/main" val="1222385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Скругленный прямоугольник 15"/>
          <p:cNvSpPr/>
          <p:nvPr/>
        </p:nvSpPr>
        <p:spPr>
          <a:xfrm>
            <a:off x="7732494" y="1928605"/>
            <a:ext cx="3940218" cy="3579167"/>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15" name="Скругленный прямоугольник 14"/>
          <p:cNvSpPr/>
          <p:nvPr/>
        </p:nvSpPr>
        <p:spPr>
          <a:xfrm>
            <a:off x="395110" y="1941689"/>
            <a:ext cx="6208889" cy="358376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11" name="Стрелка вниз 10"/>
          <p:cNvSpPr/>
          <p:nvPr/>
        </p:nvSpPr>
        <p:spPr>
          <a:xfrm>
            <a:off x="9302439" y="1042893"/>
            <a:ext cx="484632" cy="60216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9" name="Скругленный прямоугольник 8"/>
          <p:cNvSpPr/>
          <p:nvPr/>
        </p:nvSpPr>
        <p:spPr>
          <a:xfrm>
            <a:off x="7913511" y="627879"/>
            <a:ext cx="3262489" cy="593257"/>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7" name="Стрелка вниз 6"/>
          <p:cNvSpPr/>
          <p:nvPr/>
        </p:nvSpPr>
        <p:spPr>
          <a:xfrm>
            <a:off x="2522575" y="1081963"/>
            <a:ext cx="484632" cy="525358"/>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6" name="Скругленный прямоугольник 5"/>
          <p:cNvSpPr/>
          <p:nvPr/>
        </p:nvSpPr>
        <p:spPr>
          <a:xfrm>
            <a:off x="1246536" y="647930"/>
            <a:ext cx="3223864" cy="55315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fld id="{16BF71F3-E7E6-49AF-A056-E1EA35AB0349}" type="slidenum">
              <a:rPr lang="ru-RU" smtClean="0"/>
              <a:t>15</a:t>
            </a:fld>
            <a:endParaRPr lang="ru-RU"/>
          </a:p>
        </p:txBody>
      </p:sp>
      <p:sp>
        <p:nvSpPr>
          <p:cNvPr id="3" name="Прямоугольник 2"/>
          <p:cNvSpPr/>
          <p:nvPr/>
        </p:nvSpPr>
        <p:spPr>
          <a:xfrm>
            <a:off x="615244" y="1462807"/>
            <a:ext cx="6062133" cy="4062651"/>
          </a:xfrm>
          <a:prstGeom prst="rect">
            <a:avLst/>
          </a:prstGeom>
        </p:spPr>
        <p:txBody>
          <a:bodyPr wrap="square">
            <a:spAutoFit/>
          </a:bodyPr>
          <a:lstStyle/>
          <a:p>
            <a:r>
              <a:rPr lang="ru-RU" b="1" i="1" dirty="0" smtClean="0">
                <a:effectLst>
                  <a:outerShdw blurRad="38100" dist="38100" dir="2700000" algn="tl">
                    <a:srgbClr val="000000">
                      <a:alpha val="43137"/>
                    </a:srgbClr>
                  </a:outerShdw>
                </a:effectLst>
              </a:rPr>
              <a:t>определено </a:t>
            </a:r>
            <a:r>
              <a:rPr lang="ru-RU" b="1" i="1" dirty="0">
                <a:effectLst>
                  <a:outerShdw blurRad="38100" dist="38100" dir="2700000" algn="tl">
                    <a:srgbClr val="000000">
                      <a:alpha val="43137"/>
                    </a:srgbClr>
                  </a:outerShdw>
                </a:effectLst>
              </a:rPr>
              <a:t>в </a:t>
            </a:r>
            <a:r>
              <a:rPr lang="ru-RU" b="1" i="1" dirty="0" err="1">
                <a:effectLst>
                  <a:outerShdw blurRad="38100" dist="38100" dir="2700000" algn="tl">
                    <a:srgbClr val="000000">
                      <a:alpha val="43137"/>
                    </a:srgbClr>
                  </a:outerShdw>
                </a:effectLst>
              </a:rPr>
              <a:t>пп</a:t>
            </a:r>
            <a:r>
              <a:rPr lang="ru-RU" b="1" i="1" dirty="0">
                <a:effectLst>
                  <a:outerShdw blurRad="38100" dist="38100" dir="2700000" algn="tl">
                    <a:srgbClr val="000000">
                      <a:alpha val="43137"/>
                    </a:srgbClr>
                  </a:outerShdw>
                </a:effectLst>
              </a:rPr>
              <a:t>. «л» п. 1 ст. 1 Венской конвенции 1963 г</a:t>
            </a:r>
            <a:r>
              <a:rPr lang="ru-RU" dirty="0" smtClean="0"/>
              <a:t>.: </a:t>
            </a:r>
            <a:endParaRPr lang="ru-RU" sz="2000" dirty="0"/>
          </a:p>
          <a:p>
            <a:endParaRPr lang="ru-RU" sz="2000" dirty="0" smtClean="0"/>
          </a:p>
          <a:p>
            <a:r>
              <a:rPr lang="ru-RU" sz="2000" dirty="0" smtClean="0"/>
              <a:t>«</a:t>
            </a:r>
            <a:r>
              <a:rPr lang="ru-RU" sz="2000" dirty="0"/>
              <a:t>консульские архивы включают </a:t>
            </a:r>
            <a:endParaRPr lang="ru-RU" sz="2000" dirty="0" smtClean="0"/>
          </a:p>
          <a:p>
            <a:pPr marL="342900" indent="-342900">
              <a:buClr>
                <a:schemeClr val="accent4"/>
              </a:buClr>
              <a:buFont typeface="Wingdings" panose="05000000000000000000" pitchFamily="2" charset="2"/>
              <a:buChar char="§"/>
            </a:pPr>
            <a:r>
              <a:rPr lang="ru-RU" sz="2000" dirty="0" smtClean="0"/>
              <a:t>все </a:t>
            </a:r>
            <a:r>
              <a:rPr lang="ru-RU" sz="2000" dirty="0"/>
              <a:t>бумаги, </a:t>
            </a:r>
            <a:endParaRPr lang="ru-RU" sz="2000" dirty="0" smtClean="0"/>
          </a:p>
          <a:p>
            <a:pPr marL="342900" indent="-342900">
              <a:buClr>
                <a:schemeClr val="accent4"/>
              </a:buClr>
              <a:buFont typeface="Wingdings" panose="05000000000000000000" pitchFamily="2" charset="2"/>
              <a:buChar char="§"/>
            </a:pPr>
            <a:r>
              <a:rPr lang="ru-RU" sz="2000" dirty="0" smtClean="0"/>
              <a:t>документы</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корреспонденцию</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книги</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фильмы</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ленты </a:t>
            </a:r>
            <a:r>
              <a:rPr lang="ru-RU" sz="2000" dirty="0"/>
              <a:t>звукозаписи </a:t>
            </a:r>
            <a:endParaRPr lang="ru-RU" sz="2000" dirty="0" smtClean="0"/>
          </a:p>
          <a:p>
            <a:pPr marL="342900" indent="-342900">
              <a:buClr>
                <a:schemeClr val="accent4"/>
              </a:buClr>
              <a:buFont typeface="Wingdings" panose="05000000000000000000" pitchFamily="2" charset="2"/>
              <a:buChar char="§"/>
            </a:pPr>
            <a:r>
              <a:rPr lang="ru-RU" sz="2000" dirty="0" smtClean="0"/>
              <a:t>реестры </a:t>
            </a:r>
            <a:r>
              <a:rPr lang="ru-RU" sz="2000" dirty="0"/>
              <a:t>консульского учреждения вместе с шифрами и кодами, картотеками и </a:t>
            </a:r>
            <a:r>
              <a:rPr lang="ru-RU" sz="2000" dirty="0" smtClean="0"/>
              <a:t>любыми </a:t>
            </a:r>
            <a:r>
              <a:rPr lang="ru-RU" sz="2000" dirty="0"/>
              <a:t>предметами обстановки, предназначенными для обеспечения их сохранности или хранения</a:t>
            </a:r>
            <a:r>
              <a:rPr lang="ru-RU" sz="2000" dirty="0" smtClean="0"/>
              <a:t>».</a:t>
            </a:r>
            <a:endParaRPr lang="ru-RU" sz="2000" dirty="0"/>
          </a:p>
        </p:txBody>
      </p:sp>
      <p:sp>
        <p:nvSpPr>
          <p:cNvPr id="4" name="TextBox 3"/>
          <p:cNvSpPr txBox="1"/>
          <p:nvPr/>
        </p:nvSpPr>
        <p:spPr>
          <a:xfrm>
            <a:off x="1524000" y="693676"/>
            <a:ext cx="2668936" cy="461665"/>
          </a:xfrm>
          <a:prstGeom prst="rect">
            <a:avLst/>
          </a:prstGeom>
          <a:noFill/>
        </p:spPr>
        <p:txBody>
          <a:bodyPr wrap="none" rtlCol="0">
            <a:spAutoFit/>
          </a:bodyPr>
          <a:lstStyle/>
          <a:p>
            <a:r>
              <a:rPr lang="ru-RU" sz="2400" dirty="0" smtClean="0"/>
              <a:t>Понятие «</a:t>
            </a:r>
            <a:r>
              <a:rPr lang="ru-RU" sz="2400" b="1" dirty="0" smtClean="0">
                <a:effectLst>
                  <a:outerShdw blurRad="38100" dist="38100" dir="2700000" algn="tl">
                    <a:srgbClr val="000000">
                      <a:alpha val="43137"/>
                    </a:srgbClr>
                  </a:outerShdw>
                </a:effectLst>
              </a:rPr>
              <a:t>архивы</a:t>
            </a:r>
            <a:r>
              <a:rPr lang="ru-RU" sz="2400" dirty="0" smtClean="0"/>
              <a:t>»</a:t>
            </a:r>
            <a:endParaRPr lang="ru-RU" sz="2400" dirty="0"/>
          </a:p>
        </p:txBody>
      </p:sp>
      <p:sp>
        <p:nvSpPr>
          <p:cNvPr id="8" name="TextBox 7"/>
          <p:cNvSpPr txBox="1"/>
          <p:nvPr/>
        </p:nvSpPr>
        <p:spPr>
          <a:xfrm flipH="1">
            <a:off x="7913511" y="680617"/>
            <a:ext cx="3262489" cy="461665"/>
          </a:xfrm>
          <a:prstGeom prst="rect">
            <a:avLst/>
          </a:prstGeom>
          <a:noFill/>
        </p:spPr>
        <p:txBody>
          <a:bodyPr wrap="square" rtlCol="0">
            <a:spAutoFit/>
          </a:bodyPr>
          <a:lstStyle/>
          <a:p>
            <a:r>
              <a:rPr lang="ru-RU" sz="2400" dirty="0" smtClean="0"/>
              <a:t>Понятие «</a:t>
            </a:r>
            <a:r>
              <a:rPr lang="ru-RU" sz="2400" b="1" dirty="0" smtClean="0">
                <a:effectLst>
                  <a:outerShdw blurRad="38100" dist="38100" dir="2700000" algn="tl">
                    <a:srgbClr val="000000">
                      <a:alpha val="43137"/>
                    </a:srgbClr>
                  </a:outerShdw>
                </a:effectLst>
              </a:rPr>
              <a:t>документы</a:t>
            </a:r>
            <a:r>
              <a:rPr lang="ru-RU" sz="2400" dirty="0" smtClean="0"/>
              <a:t>» </a:t>
            </a:r>
            <a:endParaRPr lang="ru-RU" sz="2400" dirty="0"/>
          </a:p>
        </p:txBody>
      </p:sp>
      <p:sp>
        <p:nvSpPr>
          <p:cNvPr id="12" name="TextBox 11"/>
          <p:cNvSpPr txBox="1"/>
          <p:nvPr/>
        </p:nvSpPr>
        <p:spPr>
          <a:xfrm>
            <a:off x="7997781" y="2137251"/>
            <a:ext cx="3528175" cy="2246769"/>
          </a:xfrm>
          <a:prstGeom prst="rect">
            <a:avLst/>
          </a:prstGeom>
          <a:noFill/>
        </p:spPr>
        <p:txBody>
          <a:bodyPr wrap="square" rtlCol="0">
            <a:spAutoFit/>
          </a:bodyPr>
          <a:lstStyle/>
          <a:p>
            <a:r>
              <a:rPr lang="ru-RU" sz="2000" dirty="0"/>
              <a:t>использовано в конвенции для обозначения </a:t>
            </a:r>
            <a:endParaRPr lang="ru-RU" sz="2000" dirty="0" smtClean="0"/>
          </a:p>
          <a:p>
            <a:endParaRPr lang="ru-RU" sz="2000" dirty="0"/>
          </a:p>
          <a:p>
            <a:pPr marL="342900" indent="-342900">
              <a:buClr>
                <a:schemeClr val="accent4"/>
              </a:buClr>
              <a:buFont typeface="Wingdings" panose="05000000000000000000" pitchFamily="2" charset="2"/>
              <a:buChar char="§"/>
            </a:pPr>
            <a:r>
              <a:rPr lang="ru-RU" sz="2000" dirty="0" smtClean="0"/>
              <a:t>текущих </a:t>
            </a:r>
            <a:r>
              <a:rPr lang="ru-RU" sz="2000" dirty="0"/>
              <a:t>документов, которые не относятся к архивам в прямом смысле </a:t>
            </a:r>
            <a:r>
              <a:rPr lang="ru-RU" sz="2000" dirty="0" smtClean="0"/>
              <a:t>слова.</a:t>
            </a:r>
            <a:endParaRPr lang="ru-RU" sz="2000" dirty="0"/>
          </a:p>
        </p:txBody>
      </p:sp>
      <p:sp>
        <p:nvSpPr>
          <p:cNvPr id="14" name="Прямоугольник 13"/>
          <p:cNvSpPr/>
          <p:nvPr/>
        </p:nvSpPr>
        <p:spPr>
          <a:xfrm>
            <a:off x="541868" y="5931693"/>
            <a:ext cx="10295466" cy="707886"/>
          </a:xfrm>
          <a:prstGeom prst="rect">
            <a:avLst/>
          </a:prstGeom>
        </p:spPr>
        <p:txBody>
          <a:bodyPr wrap="square">
            <a:spAutoFit/>
          </a:bodyPr>
          <a:lstStyle/>
          <a:p>
            <a:r>
              <a:rPr lang="ru-RU" sz="2000" b="1" i="1" dirty="0">
                <a:solidFill>
                  <a:schemeClr val="accent4">
                    <a:lumMod val="20000"/>
                    <a:lumOff val="80000"/>
                  </a:schemeClr>
                </a:solidFill>
                <a:effectLst>
                  <a:outerShdw blurRad="38100" dist="38100" dir="2700000" algn="tl">
                    <a:srgbClr val="000000">
                      <a:alpha val="43137"/>
                    </a:srgbClr>
                  </a:outerShdw>
                </a:effectLst>
              </a:rPr>
              <a:t>Местные власти не вправе использовать эти архивы и документы в судебном или административном разбирательстве либо иных официальных целях</a:t>
            </a:r>
            <a:r>
              <a:rPr lang="ru-RU" sz="2000" b="1" i="1" dirty="0" smtClean="0">
                <a:solidFill>
                  <a:schemeClr val="accent4">
                    <a:lumMod val="20000"/>
                    <a:lumOff val="80000"/>
                  </a:schemeClr>
                </a:solidFill>
                <a:effectLst>
                  <a:outerShdw blurRad="38100" dist="38100" dir="2700000" algn="tl">
                    <a:srgbClr val="000000">
                      <a:alpha val="43137"/>
                    </a:srgbClr>
                  </a:outerShdw>
                </a:effectLst>
              </a:rPr>
              <a:t>.</a:t>
            </a:r>
            <a:endParaRPr lang="ru-RU" sz="2000" b="1" i="1" dirty="0">
              <a:solidFill>
                <a:schemeClr val="accent4">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8600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9910233" y="159069"/>
            <a:ext cx="1627011" cy="6562406"/>
          </a:xfrm>
          <a:prstGeom prst="roundRect">
            <a:avLst/>
          </a:prstGeom>
          <a:ln>
            <a:noFill/>
          </a:ln>
          <a:effectLst/>
          <a:scene3d>
            <a:camera prst="orthographicFront">
              <a:rot lat="0" lon="0" rev="0"/>
            </a:camera>
            <a:lightRig rig="chilly" dir="t">
              <a:rot lat="0" lon="0" rev="18480000"/>
            </a:lightRig>
          </a:scene3d>
          <a:sp3d prstMaterial="clear">
            <a:bevelT h="635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fld id="{16BF71F3-E7E6-49AF-A056-E1EA35AB0349}" type="slidenum">
              <a:rPr lang="ru-RU" smtClean="0"/>
              <a:t>16</a:t>
            </a:fld>
            <a:endParaRPr lang="ru-RU"/>
          </a:p>
        </p:txBody>
      </p:sp>
      <p:sp>
        <p:nvSpPr>
          <p:cNvPr id="3" name="Прямоугольник 2"/>
          <p:cNvSpPr/>
          <p:nvPr/>
        </p:nvSpPr>
        <p:spPr>
          <a:xfrm>
            <a:off x="519289" y="285802"/>
            <a:ext cx="10205156" cy="707886"/>
          </a:xfrm>
          <a:prstGeom prst="rect">
            <a:avLst/>
          </a:prstGeom>
        </p:spPr>
        <p:txBody>
          <a:bodyPr wrap="square">
            <a:spAutoFit/>
          </a:bodyPr>
          <a:lstStyle/>
          <a:p>
            <a:r>
              <a:rPr lang="ru-RU" sz="2000" dirty="0"/>
              <a:t>Иммунитетом от реквизиции пользуются как сами </a:t>
            </a:r>
            <a:r>
              <a:rPr lang="ru-RU" sz="2000" dirty="0" smtClean="0"/>
              <a:t>консульские помещения</a:t>
            </a:r>
            <a:r>
              <a:rPr lang="ru-RU" sz="2000" dirty="0"/>
              <a:t>, </a:t>
            </a:r>
            <a:endParaRPr lang="ru-RU" sz="2000" dirty="0" smtClean="0"/>
          </a:p>
          <a:p>
            <a:r>
              <a:rPr lang="ru-RU" sz="2000" dirty="0" smtClean="0"/>
              <a:t>так </a:t>
            </a:r>
            <a:r>
              <a:rPr lang="ru-RU" sz="2000" dirty="0"/>
              <a:t>и предметы их обстановки, средства </a:t>
            </a:r>
            <a:r>
              <a:rPr lang="ru-RU" sz="2000" dirty="0" smtClean="0"/>
              <a:t>передвижения, всё </a:t>
            </a:r>
            <a:r>
              <a:rPr lang="ru-RU" sz="2000" dirty="0"/>
              <a:t>имущество (п. 4 ст. 31).</a:t>
            </a:r>
          </a:p>
        </p:txBody>
      </p:sp>
      <p:sp>
        <p:nvSpPr>
          <p:cNvPr id="4" name="Прямоугольник 3"/>
          <p:cNvSpPr/>
          <p:nvPr/>
        </p:nvSpPr>
        <p:spPr>
          <a:xfrm>
            <a:off x="440267" y="1284930"/>
            <a:ext cx="11322754" cy="5324535"/>
          </a:xfrm>
          <a:prstGeom prst="rect">
            <a:avLst/>
          </a:prstGeom>
        </p:spPr>
        <p:txBody>
          <a:bodyPr wrap="square">
            <a:spAutoFit/>
          </a:bodyPr>
          <a:lstStyle/>
          <a:p>
            <a:r>
              <a:rPr lang="ru-RU" sz="2000" dirty="0"/>
              <a:t>Средства передвижения являются важным фактором, </a:t>
            </a:r>
            <a:r>
              <a:rPr lang="ru-RU" sz="2000" dirty="0" smtClean="0"/>
              <a:t>позволяющим </a:t>
            </a:r>
          </a:p>
          <a:p>
            <a:r>
              <a:rPr lang="ru-RU" sz="2000" dirty="0" smtClean="0"/>
              <a:t>обеспечить </a:t>
            </a:r>
            <a:r>
              <a:rPr lang="ru-RU" sz="2000" dirty="0"/>
              <a:t>нормальное функционирование консульского </a:t>
            </a:r>
            <a:r>
              <a:rPr lang="ru-RU" sz="2000" dirty="0" smtClean="0"/>
              <a:t>учреждения.</a:t>
            </a:r>
          </a:p>
          <a:p>
            <a:endParaRPr lang="ru-RU" sz="2000" dirty="0"/>
          </a:p>
          <a:p>
            <a:r>
              <a:rPr lang="ru-RU" sz="2000" dirty="0"/>
              <a:t>Под консульскими средствами передвижения понимаются любые</a:t>
            </a:r>
          </a:p>
          <a:p>
            <a:r>
              <a:rPr lang="ru-RU" sz="2000" dirty="0"/>
              <a:t>транспортные </a:t>
            </a:r>
            <a:r>
              <a:rPr lang="ru-RU" sz="2000" dirty="0" smtClean="0"/>
              <a:t>средства</a:t>
            </a:r>
          </a:p>
          <a:p>
            <a:endParaRPr lang="ru-RU" sz="2000" dirty="0" smtClean="0"/>
          </a:p>
          <a:p>
            <a:pPr marL="342900" indent="-342900">
              <a:buClr>
                <a:schemeClr val="accent4"/>
              </a:buClr>
              <a:buFont typeface="Wingdings" panose="05000000000000000000" pitchFamily="2" charset="2"/>
              <a:buChar char="§"/>
            </a:pPr>
            <a:r>
              <a:rPr lang="ru-RU" sz="2000" dirty="0" smtClean="0"/>
              <a:t>автомобильные</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воздушные</a:t>
            </a:r>
            <a:r>
              <a:rPr lang="ru-RU" sz="2000" dirty="0"/>
              <a:t>, </a:t>
            </a:r>
            <a:endParaRPr lang="ru-RU" sz="2000" dirty="0" smtClean="0"/>
          </a:p>
          <a:p>
            <a:pPr marL="342900" indent="-342900">
              <a:buClr>
                <a:schemeClr val="accent4"/>
              </a:buClr>
              <a:buFont typeface="Wingdings" panose="05000000000000000000" pitchFamily="2" charset="2"/>
              <a:buChar char="§"/>
            </a:pPr>
            <a:r>
              <a:rPr lang="ru-RU" sz="2000" dirty="0" smtClean="0"/>
              <a:t>водные, </a:t>
            </a:r>
          </a:p>
          <a:p>
            <a:pPr marL="342900" indent="-342900">
              <a:buClr>
                <a:schemeClr val="accent4"/>
              </a:buClr>
              <a:buFont typeface="Wingdings" panose="05000000000000000000" pitchFamily="2" charset="2"/>
              <a:buChar char="§"/>
            </a:pPr>
            <a:endParaRPr lang="ru-RU" sz="2000" dirty="0" smtClean="0"/>
          </a:p>
          <a:p>
            <a:r>
              <a:rPr lang="ru-RU" sz="2000" dirty="0"/>
              <a:t>к</a:t>
            </a:r>
            <a:r>
              <a:rPr lang="ru-RU" sz="2000" dirty="0" smtClean="0"/>
              <a:t>оторые принадлежат</a:t>
            </a:r>
            <a:r>
              <a:rPr lang="ru-RU" sz="2000" dirty="0"/>
              <a:t>, арендуются или предоставляются для регулярного </a:t>
            </a:r>
            <a:endParaRPr lang="ru-RU" sz="2000" dirty="0" smtClean="0"/>
          </a:p>
          <a:p>
            <a:r>
              <a:rPr lang="ru-RU" sz="2000" dirty="0" smtClean="0"/>
              <a:t>пользования </a:t>
            </a:r>
            <a:r>
              <a:rPr lang="ru-RU" sz="2000" dirty="0"/>
              <a:t>консульским учреждениям, консульским должностным </a:t>
            </a:r>
            <a:r>
              <a:rPr lang="ru-RU" sz="2000" dirty="0" smtClean="0"/>
              <a:t>лицам </a:t>
            </a:r>
          </a:p>
          <a:p>
            <a:r>
              <a:rPr lang="ru-RU" sz="2000" dirty="0" smtClean="0"/>
              <a:t>и </a:t>
            </a:r>
            <a:r>
              <a:rPr lang="ru-RU" sz="2000" dirty="0"/>
              <a:t>членам их семей</a:t>
            </a:r>
            <a:r>
              <a:rPr lang="ru-RU" sz="2000" dirty="0" smtClean="0"/>
              <a:t>.</a:t>
            </a:r>
          </a:p>
          <a:p>
            <a:endParaRPr lang="ru-RU" sz="2000" dirty="0"/>
          </a:p>
          <a:p>
            <a:r>
              <a:rPr lang="ru-RU" sz="2000" dirty="0"/>
              <a:t>Отличительным признаком консульских средств </a:t>
            </a:r>
            <a:r>
              <a:rPr lang="ru-RU" sz="2000" dirty="0" smtClean="0"/>
              <a:t>передвижения является </a:t>
            </a:r>
          </a:p>
          <a:p>
            <a:r>
              <a:rPr lang="ru-RU" sz="2000" dirty="0" smtClean="0"/>
              <a:t>специальный </a:t>
            </a:r>
            <a:r>
              <a:rPr lang="ru-RU" sz="2000" dirty="0"/>
              <a:t>номерной знак, выдаваемый </a:t>
            </a:r>
            <a:r>
              <a:rPr lang="ru-RU" sz="2000" dirty="0" smtClean="0"/>
              <a:t>соответствующими органами </a:t>
            </a:r>
          </a:p>
          <a:p>
            <a:r>
              <a:rPr lang="ru-RU" sz="2000" dirty="0" smtClean="0"/>
              <a:t>государства </a:t>
            </a:r>
            <a:r>
              <a:rPr lang="ru-RU" sz="2000" dirty="0"/>
              <a:t>пребывания.</a:t>
            </a:r>
          </a:p>
        </p:txBody>
      </p:sp>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backgroundRemoval t="8724" b="28477" l="31529" r="46924">
                        <a14:backgroundMark x1="37643" y1="24796" x2="37643" y2="24796"/>
                        <a14:backgroundMark x1="44071" y1="20612" x2="44071" y2="20612"/>
                      </a14:backgroundRemoval>
                    </a14:imgEffect>
                  </a14:imgLayer>
                </a14:imgProps>
              </a:ext>
            </a:extLst>
          </a:blip>
          <a:srcRect l="29605" t="6255" r="51152" b="69054"/>
          <a:stretch/>
        </p:blipFill>
        <p:spPr>
          <a:xfrm>
            <a:off x="10027355" y="351035"/>
            <a:ext cx="1270001" cy="1083144"/>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rotWithShape="1">
          <a:blip r:embed="rId4">
            <a:extLst>
              <a:ext uri="{BEBA8EAE-BF5A-486C-A8C5-ECC9F3942E4B}">
                <a14:imgProps xmlns:a14="http://schemas.microsoft.com/office/drawing/2010/main">
                  <a14:imgLayer r:embed="rId3">
                    <a14:imgEffect>
                      <a14:backgroundRemoval t="7950" b="29416" l="75672" r="90236"/>
                    </a14:imgEffect>
                  </a14:imgLayer>
                </a14:imgProps>
              </a:ext>
            </a:extLst>
          </a:blip>
          <a:srcRect l="73852" t="5267" r="7943" b="67901"/>
          <a:stretch/>
        </p:blipFill>
        <p:spPr>
          <a:xfrm>
            <a:off x="10115197" y="1654932"/>
            <a:ext cx="1099256" cy="1040936"/>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rotWithShape="1">
          <a:blip r:embed="rId5"/>
          <a:srcRect l="73391" t="36708" r="7712" b="36790"/>
          <a:stretch/>
        </p:blipFill>
        <p:spPr>
          <a:xfrm>
            <a:off x="10168715" y="5549397"/>
            <a:ext cx="1110046" cy="1089740"/>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rotWithShape="1">
          <a:blip r:embed="rId6">
            <a:extLst>
              <a:ext uri="{BEBA8EAE-BF5A-486C-A8C5-ECC9F3942E4B}">
                <a14:imgProps xmlns:a14="http://schemas.microsoft.com/office/drawing/2010/main">
                  <a14:imgLayer r:embed="rId3">
                    <a14:imgEffect>
                      <a14:backgroundRemoval t="39292" b="59968" l="53388" r="68505">
                        <a14:foregroundMark x1="57714" y1="54694" x2="57714" y2="54694"/>
                        <a14:foregroundMark x1="66571" y1="55102" x2="66571" y2="55102"/>
                      </a14:backgroundRemoval>
                    </a14:imgEffect>
                  </a14:imgLayer>
                </a14:imgProps>
              </a:ext>
            </a:extLst>
          </a:blip>
          <a:srcRect l="51498" t="36708" r="29605" b="37448"/>
          <a:stretch/>
        </p:blipFill>
        <p:spPr>
          <a:xfrm>
            <a:off x="10189634" y="4220797"/>
            <a:ext cx="1164166" cy="1108791"/>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rotWithShape="1">
          <a:blip r:embed="rId7">
            <a:extLst>
              <a:ext uri="{BEBA8EAE-BF5A-486C-A8C5-ECC9F3942E4B}">
                <a14:imgProps xmlns:a14="http://schemas.microsoft.com/office/drawing/2010/main">
                  <a14:imgLayer r:embed="rId3">
                    <a14:imgEffect>
                      <a14:backgroundRemoval t="39853" b="59737" l="9694" r="24627"/>
                    </a14:imgEffect>
                  </a14:imgLayer>
                </a14:imgProps>
              </a:ext>
            </a:extLst>
          </a:blip>
          <a:srcRect l="7827" t="37367" r="73506" b="37777"/>
          <a:stretch/>
        </p:blipFill>
        <p:spPr>
          <a:xfrm>
            <a:off x="10115197" y="2885552"/>
            <a:ext cx="1218495" cy="10632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208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7687733" y="1151467"/>
            <a:ext cx="3770489" cy="16256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462845" y="1151467"/>
            <a:ext cx="5779912" cy="162560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fld id="{16BF71F3-E7E6-49AF-A056-E1EA35AB0349}" type="slidenum">
              <a:rPr lang="ru-RU" smtClean="0"/>
              <a:t>17</a:t>
            </a:fld>
            <a:endParaRPr lang="ru-RU"/>
          </a:p>
        </p:txBody>
      </p:sp>
      <p:sp>
        <p:nvSpPr>
          <p:cNvPr id="3" name="Прямоугольник 2"/>
          <p:cNvSpPr/>
          <p:nvPr/>
        </p:nvSpPr>
        <p:spPr>
          <a:xfrm>
            <a:off x="541866" y="1347474"/>
            <a:ext cx="5700890" cy="1323439"/>
          </a:xfrm>
          <a:prstGeom prst="rect">
            <a:avLst/>
          </a:prstGeom>
        </p:spPr>
        <p:txBody>
          <a:bodyPr wrap="square">
            <a:spAutoFit/>
          </a:bodyPr>
          <a:lstStyle/>
          <a:p>
            <a:r>
              <a:rPr lang="ru-RU" sz="2000" dirty="0"/>
              <a:t>Дипломатические машины нельзя обыскивать </a:t>
            </a:r>
            <a:endParaRPr lang="ru-RU" sz="2000" dirty="0" smtClean="0"/>
          </a:p>
          <a:p>
            <a:r>
              <a:rPr lang="ru-RU" sz="2000" dirty="0" smtClean="0"/>
              <a:t>(</a:t>
            </a:r>
            <a:r>
              <a:rPr lang="ru-RU" sz="2000" dirty="0"/>
              <a:t>и даже </a:t>
            </a:r>
            <a:r>
              <a:rPr lang="ru-RU" sz="2000" dirty="0" smtClean="0"/>
              <a:t>досматривать</a:t>
            </a:r>
            <a:r>
              <a:rPr lang="ru-RU" sz="2000" dirty="0"/>
              <a:t>), нельзя реквизировать и арестовывать. По отношению к ним </a:t>
            </a:r>
            <a:r>
              <a:rPr lang="ru-RU" sz="2000" dirty="0" smtClean="0"/>
              <a:t>не могут </a:t>
            </a:r>
            <a:r>
              <a:rPr lang="ru-RU" sz="2000" dirty="0"/>
              <a:t>быть осуществлены никакие исполнительные действия</a:t>
            </a:r>
            <a:r>
              <a:rPr lang="ru-RU" dirty="0"/>
              <a:t>.</a:t>
            </a:r>
          </a:p>
        </p:txBody>
      </p:sp>
      <p:sp>
        <p:nvSpPr>
          <p:cNvPr id="4" name="Прямоугольник 3"/>
          <p:cNvSpPr/>
          <p:nvPr/>
        </p:nvSpPr>
        <p:spPr>
          <a:xfrm>
            <a:off x="7879644" y="1522358"/>
            <a:ext cx="3984978" cy="707886"/>
          </a:xfrm>
          <a:prstGeom prst="rect">
            <a:avLst/>
          </a:prstGeom>
        </p:spPr>
        <p:txBody>
          <a:bodyPr wrap="square">
            <a:spAutoFit/>
          </a:bodyPr>
          <a:lstStyle/>
          <a:p>
            <a:r>
              <a:rPr lang="ru-RU" sz="2000" dirty="0" smtClean="0"/>
              <a:t>Консульские </a:t>
            </a:r>
            <a:r>
              <a:rPr lang="ru-RU" sz="2000" dirty="0"/>
              <a:t>машины нельзя только реквизировать. </a:t>
            </a:r>
          </a:p>
        </p:txBody>
      </p:sp>
      <p:sp>
        <p:nvSpPr>
          <p:cNvPr id="7" name="Не равно 6"/>
          <p:cNvSpPr/>
          <p:nvPr/>
        </p:nvSpPr>
        <p:spPr>
          <a:xfrm>
            <a:off x="6304844" y="1625141"/>
            <a:ext cx="1286933" cy="605103"/>
          </a:xfrm>
          <a:prstGeom prst="mathNotEqua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solidFill>
                <a:schemeClr val="tx1"/>
              </a:solidFill>
            </a:endParaRPr>
          </a:p>
        </p:txBody>
      </p:sp>
      <p:sp>
        <p:nvSpPr>
          <p:cNvPr id="8" name="Прямоугольник 7"/>
          <p:cNvSpPr/>
          <p:nvPr/>
        </p:nvSpPr>
        <p:spPr>
          <a:xfrm>
            <a:off x="1090789" y="3870535"/>
            <a:ext cx="10119078" cy="1938992"/>
          </a:xfrm>
          <a:prstGeom prst="rect">
            <a:avLst/>
          </a:prstGeom>
        </p:spPr>
        <p:txBody>
          <a:bodyPr wrap="square">
            <a:spAutoFit/>
          </a:bodyPr>
          <a:lstStyle/>
          <a:p>
            <a:r>
              <a:rPr lang="ru-RU" sz="2000" dirty="0"/>
              <a:t>Поэтому, чтобы </a:t>
            </a:r>
            <a:r>
              <a:rPr lang="ru-RU" sz="2000" dirty="0" smtClean="0"/>
              <a:t>чётко дифференцировать </a:t>
            </a:r>
            <a:r>
              <a:rPr lang="ru-RU" sz="2000" dirty="0"/>
              <a:t>дипломатические и консульские </a:t>
            </a:r>
            <a:r>
              <a:rPr lang="ru-RU" sz="2000" dirty="0" smtClean="0"/>
              <a:t>автомашины, имеющие </a:t>
            </a:r>
            <a:r>
              <a:rPr lang="ru-RU" sz="2000" dirty="0"/>
              <a:t>одну и ту же серию, необходимо в первую очередь </a:t>
            </a:r>
            <a:r>
              <a:rPr lang="ru-RU" sz="2000" dirty="0" smtClean="0"/>
              <a:t>убедиться </a:t>
            </a:r>
            <a:r>
              <a:rPr lang="ru-RU" sz="2000" dirty="0"/>
              <a:t>в том, кому данная машина принадлежит – посольству или </a:t>
            </a:r>
            <a:r>
              <a:rPr lang="ru-RU" sz="2000" dirty="0" smtClean="0"/>
              <a:t>консульству</a:t>
            </a:r>
            <a:r>
              <a:rPr lang="ru-RU" sz="2000" dirty="0"/>
              <a:t>. </a:t>
            </a:r>
            <a:endParaRPr lang="ru-RU" sz="2000" dirty="0" smtClean="0"/>
          </a:p>
          <a:p>
            <a:endParaRPr lang="ru-RU" sz="2000" dirty="0"/>
          </a:p>
          <a:p>
            <a:r>
              <a:rPr lang="ru-RU" sz="2000" dirty="0" smtClean="0"/>
              <a:t>Это </a:t>
            </a:r>
            <a:r>
              <a:rPr lang="ru-RU" sz="2000" dirty="0"/>
              <a:t>можно выяснить в результате проверки документов </a:t>
            </a:r>
            <a:r>
              <a:rPr lang="ru-RU" sz="2000" dirty="0" smtClean="0"/>
              <a:t>находящихся </a:t>
            </a:r>
            <a:r>
              <a:rPr lang="ru-RU" sz="2000" dirty="0"/>
              <a:t>в автомашине людей, а также её технического паспорта.</a:t>
            </a:r>
          </a:p>
        </p:txBody>
      </p:sp>
    </p:spTree>
    <p:extLst>
      <p:ext uri="{BB962C8B-B14F-4D97-AF65-F5344CB8AC3E}">
        <p14:creationId xmlns:p14="http://schemas.microsoft.com/office/powerpoint/2010/main" val="4191369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18</a:t>
            </a:fld>
            <a:endParaRPr lang="ru-RU"/>
          </a:p>
        </p:txBody>
      </p:sp>
      <p:sp>
        <p:nvSpPr>
          <p:cNvPr id="3" name="Прямоугольник 2"/>
          <p:cNvSpPr/>
          <p:nvPr/>
        </p:nvSpPr>
        <p:spPr>
          <a:xfrm>
            <a:off x="287747" y="329982"/>
            <a:ext cx="8974667" cy="2923877"/>
          </a:xfrm>
          <a:prstGeom prst="rect">
            <a:avLst/>
          </a:prstGeom>
        </p:spPr>
        <p:txBody>
          <a:bodyPr wrap="square">
            <a:spAutoFit/>
          </a:bodyPr>
          <a:lstStyle/>
          <a:p>
            <a:r>
              <a:rPr lang="ru-RU" sz="2000" dirty="0"/>
              <a:t>Что касается </a:t>
            </a:r>
            <a:r>
              <a:rPr lang="ru-RU" sz="2400" b="1" i="1" dirty="0">
                <a:solidFill>
                  <a:schemeClr val="accent4">
                    <a:lumMod val="60000"/>
                    <a:lumOff val="40000"/>
                  </a:schemeClr>
                </a:solidFill>
                <a:effectLst>
                  <a:outerShdw blurRad="38100" dist="38100" dir="2700000" algn="tl">
                    <a:srgbClr val="000000">
                      <a:alpha val="43137"/>
                    </a:srgbClr>
                  </a:outerShdw>
                </a:effectLst>
              </a:rPr>
              <a:t>таможенного досмотра</a:t>
            </a:r>
            <a:r>
              <a:rPr lang="ru-RU" sz="2000" dirty="0"/>
              <a:t>, то </a:t>
            </a:r>
            <a:endParaRPr lang="ru-RU" sz="2000" dirty="0" smtClean="0"/>
          </a:p>
          <a:p>
            <a:r>
              <a:rPr lang="ru-RU" sz="2000" dirty="0" smtClean="0"/>
              <a:t>только </a:t>
            </a:r>
            <a:r>
              <a:rPr lang="ru-RU" sz="2000" dirty="0"/>
              <a:t>личный багаж консульских должностных лиц </a:t>
            </a:r>
            <a:r>
              <a:rPr lang="ru-RU" sz="2000" dirty="0" smtClean="0"/>
              <a:t>и членов </a:t>
            </a:r>
            <a:r>
              <a:rPr lang="ru-RU" sz="2000" dirty="0"/>
              <a:t>их семей </a:t>
            </a:r>
            <a:r>
              <a:rPr lang="ru-RU" sz="2000" i="1" dirty="0">
                <a:solidFill>
                  <a:schemeClr val="accent4">
                    <a:lumMod val="60000"/>
                    <a:lumOff val="40000"/>
                  </a:schemeClr>
                </a:solidFill>
                <a:effectLst>
                  <a:outerShdw blurRad="38100" dist="38100" dir="2700000" algn="tl">
                    <a:srgbClr val="000000">
                      <a:alpha val="43137"/>
                    </a:srgbClr>
                  </a:outerShdw>
                </a:effectLst>
              </a:rPr>
              <a:t>освобождается от досмотра </a:t>
            </a:r>
            <a:r>
              <a:rPr lang="ru-RU" sz="2000" dirty="0"/>
              <a:t>(Венская </a:t>
            </a:r>
            <a:r>
              <a:rPr lang="ru-RU" sz="2000" dirty="0" smtClean="0"/>
              <a:t>конвенция, ст</a:t>
            </a:r>
            <a:r>
              <a:rPr lang="ru-RU" sz="2000" dirty="0"/>
              <a:t>. 50, п. 3). </a:t>
            </a:r>
            <a:endParaRPr lang="ru-RU" sz="2000" dirty="0" smtClean="0"/>
          </a:p>
          <a:p>
            <a:endParaRPr lang="ru-RU" sz="2000" dirty="0" smtClean="0"/>
          </a:p>
          <a:p>
            <a:r>
              <a:rPr lang="ru-RU" sz="2000" dirty="0" smtClean="0"/>
              <a:t>Следовательно</a:t>
            </a:r>
            <a:r>
              <a:rPr lang="ru-RU" sz="2000" i="1" dirty="0">
                <a:solidFill>
                  <a:schemeClr val="accent4">
                    <a:lumMod val="60000"/>
                    <a:lumOff val="40000"/>
                  </a:schemeClr>
                </a:solidFill>
                <a:effectLst>
                  <a:outerShdw blurRad="38100" dist="38100" dir="2700000" algn="tl">
                    <a:srgbClr val="000000">
                      <a:alpha val="43137"/>
                    </a:srgbClr>
                  </a:outerShdw>
                </a:effectLst>
              </a:rPr>
              <a:t>, консульские автомашины подлежат </a:t>
            </a:r>
            <a:r>
              <a:rPr lang="ru-RU" sz="2000" i="1" dirty="0" smtClean="0">
                <a:solidFill>
                  <a:schemeClr val="accent4">
                    <a:lumMod val="60000"/>
                    <a:lumOff val="40000"/>
                  </a:schemeClr>
                </a:solidFill>
                <a:effectLst>
                  <a:outerShdw blurRad="38100" dist="38100" dir="2700000" algn="tl">
                    <a:srgbClr val="000000">
                      <a:alpha val="43137"/>
                    </a:srgbClr>
                  </a:outerShdw>
                </a:effectLst>
              </a:rPr>
              <a:t>досмотру </a:t>
            </a:r>
            <a:r>
              <a:rPr lang="ru-RU" sz="2000" i="1" dirty="0">
                <a:solidFill>
                  <a:schemeClr val="accent4">
                    <a:lumMod val="60000"/>
                    <a:lumOff val="40000"/>
                  </a:schemeClr>
                </a:solidFill>
                <a:effectLst>
                  <a:outerShdw blurRad="38100" dist="38100" dir="2700000" algn="tl">
                    <a:srgbClr val="000000">
                      <a:alpha val="43137"/>
                    </a:srgbClr>
                  </a:outerShdw>
                </a:effectLst>
              </a:rPr>
              <a:t>на таможне</a:t>
            </a:r>
            <a:r>
              <a:rPr lang="ru-RU" sz="2000" dirty="0"/>
              <a:t>. </a:t>
            </a:r>
            <a:endParaRPr lang="ru-RU" sz="2000" dirty="0" smtClean="0"/>
          </a:p>
          <a:p>
            <a:endParaRPr lang="ru-RU" sz="2000" dirty="0"/>
          </a:p>
          <a:p>
            <a:r>
              <a:rPr lang="ru-RU" sz="2000" dirty="0" smtClean="0"/>
              <a:t>Однако </a:t>
            </a:r>
            <a:r>
              <a:rPr lang="ru-RU" sz="2000" dirty="0"/>
              <a:t>некоторые двусторонние консульские </a:t>
            </a:r>
            <a:r>
              <a:rPr lang="ru-RU" sz="2000" dirty="0" smtClean="0"/>
              <a:t>конвенции</a:t>
            </a:r>
            <a:r>
              <a:rPr lang="ru-RU" sz="2000" dirty="0"/>
              <a:t>, например России с КНР, Индией и Турцией, наделяют </a:t>
            </a:r>
            <a:r>
              <a:rPr lang="ru-RU" sz="2000" dirty="0" smtClean="0"/>
              <a:t>консульские </a:t>
            </a:r>
            <a:r>
              <a:rPr lang="ru-RU" sz="2000" dirty="0"/>
              <a:t>автомашины иммунитетом от обыска и освобождают их </a:t>
            </a:r>
            <a:r>
              <a:rPr lang="ru-RU" sz="2000" dirty="0" smtClean="0"/>
              <a:t>от досмотра </a:t>
            </a:r>
            <a:r>
              <a:rPr lang="ru-RU" sz="2000" dirty="0"/>
              <a:t>на таможне.</a:t>
            </a:r>
          </a:p>
        </p:txBody>
      </p:sp>
      <p:pic>
        <p:nvPicPr>
          <p:cNvPr id="4" name="Рисунок 3"/>
          <p:cNvPicPr>
            <a:picLocks noChangeAspect="1"/>
          </p:cNvPicPr>
          <p:nvPr/>
        </p:nvPicPr>
        <p:blipFill>
          <a:blip r:embed="rId2"/>
          <a:stretch>
            <a:fillRect/>
          </a:stretch>
        </p:blipFill>
        <p:spPr>
          <a:xfrm>
            <a:off x="9262414" y="870133"/>
            <a:ext cx="2744283" cy="2652505"/>
          </a:xfrm>
          <a:prstGeom prst="rect">
            <a:avLst/>
          </a:prstGeom>
          <a:ln>
            <a:noFill/>
          </a:ln>
          <a:effectLst/>
        </p:spPr>
      </p:pic>
      <p:sp>
        <p:nvSpPr>
          <p:cNvPr id="5" name="Прямоугольник 4"/>
          <p:cNvSpPr/>
          <p:nvPr/>
        </p:nvSpPr>
        <p:spPr>
          <a:xfrm>
            <a:off x="287747" y="3682565"/>
            <a:ext cx="11528896" cy="969496"/>
          </a:xfrm>
          <a:prstGeom prst="rect">
            <a:avLst/>
          </a:prstGeom>
        </p:spPr>
        <p:txBody>
          <a:bodyPr wrap="square">
            <a:spAutoFit/>
          </a:bodyPr>
          <a:lstStyle/>
          <a:p>
            <a:pPr algn="r"/>
            <a:r>
              <a:rPr lang="ru-RU" sz="1900" dirty="0"/>
              <a:t>Если консульские машины провозят через границу груз для консульства, то его можно досматривать. В соответствии с российским таможенным законодательством и Конвенциями 1961 и 1963 г. дипломатические и консульские грузы подлежат досмотру на таможне.</a:t>
            </a:r>
          </a:p>
        </p:txBody>
      </p:sp>
      <p:sp>
        <p:nvSpPr>
          <p:cNvPr id="6" name="Прямоугольник 5"/>
          <p:cNvSpPr/>
          <p:nvPr/>
        </p:nvSpPr>
        <p:spPr>
          <a:xfrm>
            <a:off x="708377" y="4766332"/>
            <a:ext cx="10645423" cy="2108269"/>
          </a:xfrm>
          <a:prstGeom prst="rect">
            <a:avLst/>
          </a:prstGeom>
        </p:spPr>
        <p:txBody>
          <a:bodyPr wrap="square">
            <a:spAutoFit/>
          </a:bodyPr>
          <a:lstStyle/>
          <a:p>
            <a:r>
              <a:rPr lang="ru-RU" sz="1900" dirty="0"/>
              <a:t>В данной ситуации следует разделять два главных момента: </a:t>
            </a:r>
          </a:p>
          <a:p>
            <a:pPr marL="285750" indent="-285750">
              <a:buClr>
                <a:schemeClr val="accent4"/>
              </a:buClr>
              <a:buFont typeface="Wingdings" panose="05000000000000000000" pitchFamily="2" charset="2"/>
              <a:buChar char="§"/>
            </a:pPr>
            <a:r>
              <a:rPr lang="ru-RU" sz="1900" dirty="0"/>
              <a:t>досмотр консульской автомашины</a:t>
            </a:r>
          </a:p>
          <a:p>
            <a:pPr marL="285750" indent="-285750">
              <a:buClr>
                <a:schemeClr val="accent4"/>
              </a:buClr>
              <a:buFont typeface="Wingdings" panose="05000000000000000000" pitchFamily="2" charset="2"/>
              <a:buChar char="§"/>
            </a:pPr>
            <a:r>
              <a:rPr lang="ru-RU" sz="1900" dirty="0" smtClean="0"/>
              <a:t>досмотр </a:t>
            </a:r>
            <a:r>
              <a:rPr lang="ru-RU" sz="1900" dirty="0"/>
              <a:t>консульского груза</a:t>
            </a:r>
            <a:r>
              <a:rPr lang="ru-RU" dirty="0"/>
              <a:t>. </a:t>
            </a:r>
          </a:p>
          <a:p>
            <a:endParaRPr lang="ru-RU" dirty="0"/>
          </a:p>
          <a:p>
            <a:endParaRPr lang="ru-RU" dirty="0"/>
          </a:p>
          <a:p>
            <a:r>
              <a:rPr lang="ru-RU" sz="2000" dirty="0"/>
              <a:t>Консульский груз подлежит досмотру независимо от способа его доставки на таможню</a:t>
            </a:r>
            <a:r>
              <a:rPr lang="ru-RU" dirty="0"/>
              <a:t>.</a:t>
            </a:r>
          </a:p>
          <a:p>
            <a:endParaRPr lang="ru-RU" dirty="0"/>
          </a:p>
        </p:txBody>
      </p:sp>
      <p:sp>
        <p:nvSpPr>
          <p:cNvPr id="7" name="Равнобедренный треугольник 6"/>
          <p:cNvSpPr/>
          <p:nvPr/>
        </p:nvSpPr>
        <p:spPr>
          <a:xfrm rot="5400000">
            <a:off x="5080218" y="-1276552"/>
            <a:ext cx="205584" cy="9598380"/>
          </a:xfrm>
          <a:prstGeom prst="triangle">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60493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19</a:t>
            </a:fld>
            <a:endParaRPr lang="ru-RU"/>
          </a:p>
        </p:txBody>
      </p:sp>
      <p:sp>
        <p:nvSpPr>
          <p:cNvPr id="3" name="Прямоугольник 2"/>
          <p:cNvSpPr/>
          <p:nvPr/>
        </p:nvSpPr>
        <p:spPr>
          <a:xfrm>
            <a:off x="598311" y="350377"/>
            <a:ext cx="3115733" cy="1200329"/>
          </a:xfrm>
          <a:prstGeom prst="rect">
            <a:avLst/>
          </a:prstGeom>
        </p:spPr>
        <p:txBody>
          <a:bodyPr wrap="square">
            <a:spAutoFit/>
          </a:bodyPr>
          <a:lstStyle/>
          <a:p>
            <a:r>
              <a:rPr lang="ru-RU" dirty="0">
                <a:solidFill>
                  <a:schemeClr val="accent4">
                    <a:lumMod val="60000"/>
                    <a:lumOff val="40000"/>
                  </a:schemeClr>
                </a:solidFill>
              </a:rPr>
              <a:t>Можно ли выписывать штраф консульским должностным </a:t>
            </a:r>
            <a:r>
              <a:rPr lang="ru-RU" dirty="0" smtClean="0">
                <a:solidFill>
                  <a:schemeClr val="accent4">
                    <a:lumMod val="60000"/>
                    <a:lumOff val="40000"/>
                  </a:schemeClr>
                </a:solidFill>
              </a:rPr>
              <a:t>лицам за </a:t>
            </a:r>
            <a:r>
              <a:rPr lang="ru-RU" dirty="0">
                <a:solidFill>
                  <a:schemeClr val="accent4">
                    <a:lumMod val="60000"/>
                    <a:lumOff val="40000"/>
                  </a:schemeClr>
                </a:solidFill>
              </a:rPr>
              <a:t>нарушение правил дорожного движения? </a:t>
            </a:r>
          </a:p>
        </p:txBody>
      </p:sp>
      <p:sp>
        <p:nvSpPr>
          <p:cNvPr id="4" name="Прямоугольник 3"/>
          <p:cNvSpPr/>
          <p:nvPr/>
        </p:nvSpPr>
        <p:spPr>
          <a:xfrm>
            <a:off x="3951111" y="337024"/>
            <a:ext cx="7811911" cy="1200329"/>
          </a:xfrm>
          <a:prstGeom prst="rect">
            <a:avLst/>
          </a:prstGeom>
        </p:spPr>
        <p:txBody>
          <a:bodyPr wrap="square">
            <a:spAutoFit/>
          </a:bodyPr>
          <a:lstStyle/>
          <a:p>
            <a:r>
              <a:rPr lang="ru-RU" dirty="0"/>
              <a:t>Нет. Выписывать штрафы консулам за нарушение правил дорожного движения нельзя, поскольку консульские должностные лица в соответствии со статьей 31 Конвенции 1963 года освобождаются от административной юрисдикции государства пребывания.</a:t>
            </a:r>
          </a:p>
        </p:txBody>
      </p:sp>
      <p:sp>
        <p:nvSpPr>
          <p:cNvPr id="5" name="Прямоугольник 4"/>
          <p:cNvSpPr/>
          <p:nvPr/>
        </p:nvSpPr>
        <p:spPr>
          <a:xfrm>
            <a:off x="650242" y="2567001"/>
            <a:ext cx="2600957" cy="923330"/>
          </a:xfrm>
          <a:prstGeom prst="rect">
            <a:avLst/>
          </a:prstGeom>
        </p:spPr>
        <p:txBody>
          <a:bodyPr wrap="square">
            <a:spAutoFit/>
          </a:bodyPr>
          <a:lstStyle/>
          <a:p>
            <a:r>
              <a:rPr lang="ru-RU" dirty="0">
                <a:solidFill>
                  <a:schemeClr val="accent4">
                    <a:lumMod val="60000"/>
                    <a:lumOff val="40000"/>
                  </a:schemeClr>
                </a:solidFill>
              </a:rPr>
              <a:t>Можно ли останавливать машину консула? </a:t>
            </a:r>
          </a:p>
        </p:txBody>
      </p:sp>
      <p:sp>
        <p:nvSpPr>
          <p:cNvPr id="6" name="Прямоугольник 5"/>
          <p:cNvSpPr/>
          <p:nvPr/>
        </p:nvSpPr>
        <p:spPr>
          <a:xfrm>
            <a:off x="3951111" y="1893374"/>
            <a:ext cx="7868355" cy="2862322"/>
          </a:xfrm>
          <a:prstGeom prst="rect">
            <a:avLst/>
          </a:prstGeom>
        </p:spPr>
        <p:txBody>
          <a:bodyPr wrap="square">
            <a:spAutoFit/>
          </a:bodyPr>
          <a:lstStyle/>
          <a:p>
            <a:r>
              <a:rPr lang="ru-RU" dirty="0"/>
              <a:t>Да. Юридически это допустимо с целью предупреждения совершения правонарушения. Например, если консульское должностное лицо управляет машиной в нетрезвом состоянии, то машина может быть остановлена и блокирована (физически задержана до того момента, когда его состояние позволит безопасно управлять транспортным средством). К самому консульскому должностному лицу в подобных случаях какие-либо принудительные меры применять нельзя. Не следует для блокирования машины изымать даже на короткое время ключи зажигания. Они являются частью автомашины, т.е. частью имущества консула, на которое распространяется иммунитет от реквизиции.</a:t>
            </a:r>
          </a:p>
        </p:txBody>
      </p:sp>
      <p:sp>
        <p:nvSpPr>
          <p:cNvPr id="7" name="Прямоугольник 6"/>
          <p:cNvSpPr/>
          <p:nvPr/>
        </p:nvSpPr>
        <p:spPr>
          <a:xfrm>
            <a:off x="650242" y="5150301"/>
            <a:ext cx="2754488" cy="923330"/>
          </a:xfrm>
          <a:prstGeom prst="rect">
            <a:avLst/>
          </a:prstGeom>
        </p:spPr>
        <p:txBody>
          <a:bodyPr wrap="square">
            <a:spAutoFit/>
          </a:bodyPr>
          <a:lstStyle/>
          <a:p>
            <a:r>
              <a:rPr lang="ru-RU" dirty="0">
                <a:solidFill>
                  <a:schemeClr val="accent4">
                    <a:lumMod val="60000"/>
                    <a:lumOff val="40000"/>
                  </a:schemeClr>
                </a:solidFill>
              </a:rPr>
              <a:t>Можно ли останавливать машину консула с целью проверки документов? </a:t>
            </a:r>
          </a:p>
        </p:txBody>
      </p:sp>
      <p:sp>
        <p:nvSpPr>
          <p:cNvPr id="8" name="Прямоугольник 7"/>
          <p:cNvSpPr/>
          <p:nvPr/>
        </p:nvSpPr>
        <p:spPr>
          <a:xfrm>
            <a:off x="3951111" y="5061584"/>
            <a:ext cx="7797800" cy="1477328"/>
          </a:xfrm>
          <a:prstGeom prst="rect">
            <a:avLst/>
          </a:prstGeom>
        </p:spPr>
        <p:txBody>
          <a:bodyPr wrap="square">
            <a:spAutoFit/>
          </a:bodyPr>
          <a:lstStyle/>
          <a:p>
            <a:r>
              <a:rPr lang="ru-RU" dirty="0"/>
              <a:t>Да. Ведь до тех пор, пока консульским должностным лицом не будет предъявлена дипломатическая или консульская карточка, представитель ДОБДД МВД РФ (Департамент обеспечения безопасности дорожного движения МВД РФ) вправе рассматривать его как неизвестное лицо, а может быть, даже и как угонщика консульской автомашины.</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985" y="350377"/>
            <a:ext cx="250556" cy="419787"/>
          </a:xfrm>
          <a:prstGeom prst="rect">
            <a:avLst/>
          </a:prstGeom>
        </p:spPr>
      </p:pic>
      <p:pic>
        <p:nvPicPr>
          <p:cNvPr id="10" name="Рисунок 9"/>
          <p:cNvPicPr>
            <a:picLocks noChangeAspect="1"/>
          </p:cNvPicPr>
          <p:nvPr/>
        </p:nvPicPr>
        <p:blipFill>
          <a:blip r:embed="rId3"/>
          <a:stretch>
            <a:fillRect/>
          </a:stretch>
        </p:blipFill>
        <p:spPr>
          <a:xfrm>
            <a:off x="275195" y="2602933"/>
            <a:ext cx="251595" cy="422490"/>
          </a:xfrm>
          <a:prstGeom prst="rect">
            <a:avLst/>
          </a:prstGeom>
        </p:spPr>
      </p:pic>
      <p:pic>
        <p:nvPicPr>
          <p:cNvPr id="11" name="Рисунок 10"/>
          <p:cNvPicPr>
            <a:picLocks noChangeAspect="1"/>
          </p:cNvPicPr>
          <p:nvPr/>
        </p:nvPicPr>
        <p:blipFill>
          <a:blip r:embed="rId3"/>
          <a:stretch>
            <a:fillRect/>
          </a:stretch>
        </p:blipFill>
        <p:spPr>
          <a:xfrm>
            <a:off x="230039" y="5257658"/>
            <a:ext cx="250502" cy="420654"/>
          </a:xfrm>
          <a:prstGeom prst="rect">
            <a:avLst/>
          </a:prstGeom>
        </p:spPr>
      </p:pic>
    </p:spTree>
    <p:extLst>
      <p:ext uri="{BB962C8B-B14F-4D97-AF65-F5344CB8AC3E}">
        <p14:creationId xmlns:p14="http://schemas.microsoft.com/office/powerpoint/2010/main" val="3432376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20</a:t>
            </a:fld>
            <a:endParaRPr lang="ru-RU"/>
          </a:p>
        </p:txBody>
      </p:sp>
      <p:sp>
        <p:nvSpPr>
          <p:cNvPr id="3" name="Прямоугольник 2"/>
          <p:cNvSpPr/>
          <p:nvPr/>
        </p:nvSpPr>
        <p:spPr>
          <a:xfrm>
            <a:off x="598310" y="819919"/>
            <a:ext cx="10859912" cy="4708981"/>
          </a:xfrm>
          <a:prstGeom prst="rect">
            <a:avLst/>
          </a:prstGeom>
        </p:spPr>
        <p:txBody>
          <a:bodyPr wrap="square">
            <a:spAutoFit/>
          </a:bodyPr>
          <a:lstStyle/>
          <a:p>
            <a:r>
              <a:rPr lang="ru-RU" sz="2000" dirty="0"/>
              <a:t>Может возникнуть такая ситуация, когда в результате дорожно-транспортного происшествия, возникшего по вине работника консульского учреждения, его транспортным средством был нанесён ущерб гражданам государства пребывания или самому государству. </a:t>
            </a:r>
          </a:p>
          <a:p>
            <a:endParaRPr lang="ru-RU" sz="2000" dirty="0"/>
          </a:p>
          <a:p>
            <a:r>
              <a:rPr lang="ru-RU" sz="2000" dirty="0"/>
              <a:t>Что можно предпринять в этом случае? </a:t>
            </a:r>
            <a:endParaRPr lang="ru-RU" sz="2000" dirty="0" smtClean="0"/>
          </a:p>
          <a:p>
            <a:endParaRPr lang="ru-RU" sz="2000" dirty="0"/>
          </a:p>
          <a:p>
            <a:endParaRPr lang="ru-RU" sz="2000" dirty="0"/>
          </a:p>
          <a:p>
            <a:r>
              <a:rPr lang="ru-RU" sz="2000" dirty="0"/>
              <a:t>Несмотря на то, что консульские должностные лица </a:t>
            </a:r>
            <a:endParaRPr lang="ru-RU" sz="2000" dirty="0" smtClean="0"/>
          </a:p>
          <a:p>
            <a:r>
              <a:rPr lang="ru-RU" sz="2000" dirty="0" smtClean="0"/>
              <a:t>пользуются </a:t>
            </a:r>
            <a:r>
              <a:rPr lang="ru-RU" sz="2000" dirty="0"/>
              <a:t>иммунитетом от юрисдикции государства </a:t>
            </a:r>
            <a:endParaRPr lang="ru-RU" sz="2000" dirty="0" smtClean="0"/>
          </a:p>
          <a:p>
            <a:r>
              <a:rPr lang="ru-RU" sz="2000" dirty="0" smtClean="0"/>
              <a:t>пребывания</a:t>
            </a:r>
            <a:r>
              <a:rPr lang="ru-RU" sz="2000" dirty="0"/>
              <a:t>, им </a:t>
            </a:r>
            <a:r>
              <a:rPr lang="ru-RU" sz="2000" b="1" i="1" dirty="0">
                <a:solidFill>
                  <a:schemeClr val="accent4">
                    <a:lumMod val="60000"/>
                    <a:lumOff val="40000"/>
                  </a:schemeClr>
                </a:solidFill>
                <a:effectLst>
                  <a:outerShdw blurRad="38100" dist="38100" dir="2700000" algn="tl">
                    <a:srgbClr val="000000">
                      <a:alpha val="43137"/>
                    </a:srgbClr>
                  </a:outerShdw>
                </a:effectLst>
              </a:rPr>
              <a:t>в данном случае может быть предъявлен </a:t>
            </a:r>
            <a:endParaRPr lang="ru-RU" sz="2000" b="1" i="1" dirty="0" smtClean="0">
              <a:solidFill>
                <a:schemeClr val="accent4">
                  <a:lumMod val="60000"/>
                  <a:lumOff val="40000"/>
                </a:schemeClr>
              </a:solidFill>
              <a:effectLst>
                <a:outerShdw blurRad="38100" dist="38100" dir="2700000" algn="tl">
                  <a:srgbClr val="000000">
                    <a:alpha val="43137"/>
                  </a:srgbClr>
                </a:outerShdw>
              </a:effectLst>
            </a:endParaRPr>
          </a:p>
          <a:p>
            <a:r>
              <a:rPr lang="ru-RU" sz="2000" b="1" i="1" dirty="0" smtClean="0">
                <a:solidFill>
                  <a:schemeClr val="accent4">
                    <a:lumMod val="60000"/>
                    <a:lumOff val="40000"/>
                  </a:schemeClr>
                </a:solidFill>
                <a:effectLst>
                  <a:outerShdw blurRad="38100" dist="38100" dir="2700000" algn="tl">
                    <a:srgbClr val="000000">
                      <a:alpha val="43137"/>
                    </a:srgbClr>
                  </a:outerShdw>
                </a:effectLst>
              </a:rPr>
              <a:t>гражданский </a:t>
            </a:r>
            <a:r>
              <a:rPr lang="ru-RU" sz="2000" b="1" i="1" dirty="0">
                <a:solidFill>
                  <a:schemeClr val="accent4">
                    <a:lumMod val="60000"/>
                    <a:lumOff val="40000"/>
                  </a:schemeClr>
                </a:solidFill>
                <a:effectLst>
                  <a:outerShdw blurRad="38100" dist="38100" dir="2700000" algn="tl">
                    <a:srgbClr val="000000">
                      <a:alpha val="43137"/>
                    </a:srgbClr>
                  </a:outerShdw>
                </a:effectLst>
              </a:rPr>
              <a:t>иск</a:t>
            </a:r>
            <a:r>
              <a:rPr lang="ru-RU" sz="2000" dirty="0"/>
              <a:t>. </a:t>
            </a:r>
            <a:endParaRPr lang="ru-RU" sz="2000" dirty="0" smtClean="0"/>
          </a:p>
          <a:p>
            <a:endParaRPr lang="ru-RU" sz="2000" dirty="0" smtClean="0"/>
          </a:p>
          <a:p>
            <a:r>
              <a:rPr lang="ru-RU" sz="2000" dirty="0" smtClean="0"/>
              <a:t>Тем </a:t>
            </a:r>
            <a:r>
              <a:rPr lang="ru-RU" sz="2000" dirty="0"/>
              <a:t>более гражданский иск может быть предъявлен консульским служащим или работникам обслуживающего персонала. Это разрешают Конвенция 1963 г. и двусторонние консульские </a:t>
            </a:r>
            <a:r>
              <a:rPr lang="ru-RU" sz="2000" dirty="0" smtClean="0"/>
              <a:t>конвенции.</a:t>
            </a:r>
            <a:endParaRPr lang="ru-RU" sz="2000" dirty="0"/>
          </a:p>
        </p:txBody>
      </p:sp>
      <p:pic>
        <p:nvPicPr>
          <p:cNvPr id="4" name="Рисунок 3"/>
          <p:cNvPicPr>
            <a:picLocks noChangeAspect="1"/>
          </p:cNvPicPr>
          <p:nvPr/>
        </p:nvPicPr>
        <p:blipFill>
          <a:blip r:embed="rId2"/>
          <a:stretch>
            <a:fillRect/>
          </a:stretch>
        </p:blipFill>
        <p:spPr>
          <a:xfrm>
            <a:off x="7492342" y="2321448"/>
            <a:ext cx="3482270" cy="1705921"/>
          </a:xfrm>
          <a:prstGeom prst="rect">
            <a:avLst/>
          </a:prstGeom>
        </p:spPr>
      </p:pic>
    </p:spTree>
    <p:extLst>
      <p:ext uri="{BB962C8B-B14F-4D97-AF65-F5344CB8AC3E}">
        <p14:creationId xmlns:p14="http://schemas.microsoft.com/office/powerpoint/2010/main" val="1917403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21</a:t>
            </a:fld>
            <a:endParaRPr lang="ru-RU"/>
          </a:p>
        </p:txBody>
      </p:sp>
      <p:sp>
        <p:nvSpPr>
          <p:cNvPr id="3" name="Прямоугольник 2"/>
          <p:cNvSpPr/>
          <p:nvPr/>
        </p:nvSpPr>
        <p:spPr>
          <a:xfrm>
            <a:off x="714022" y="540224"/>
            <a:ext cx="9843911" cy="707886"/>
          </a:xfrm>
          <a:prstGeom prst="rect">
            <a:avLst/>
          </a:prstGeom>
        </p:spPr>
        <p:txBody>
          <a:bodyPr wrap="square">
            <a:spAutoFit/>
          </a:bodyPr>
          <a:lstStyle/>
          <a:p>
            <a:r>
              <a:rPr lang="ru-RU" sz="2000" i="1" dirty="0">
                <a:effectLst>
                  <a:outerShdw blurRad="38100" dist="38100" dir="2700000" algn="tl">
                    <a:srgbClr val="000000">
                      <a:alpha val="43137"/>
                    </a:srgbClr>
                  </a:outerShdw>
                </a:effectLst>
              </a:rPr>
              <a:t>Как поступить в том случае, если дорожно-транспортное происшествие повлекло тяжёлые последствия</a:t>
            </a:r>
            <a:r>
              <a:rPr lang="ru-RU" sz="2000" i="1" dirty="0" smtClean="0">
                <a:effectLst>
                  <a:outerShdw blurRad="38100" dist="38100" dir="2700000" algn="tl">
                    <a:srgbClr val="000000">
                      <a:alpha val="43137"/>
                    </a:srgbClr>
                  </a:outerShdw>
                </a:effectLst>
              </a:rPr>
              <a:t>?</a:t>
            </a:r>
            <a:endParaRPr lang="ru-RU" sz="2000" i="1" dirty="0">
              <a:effectLst>
                <a:outerShdw blurRad="38100" dist="38100" dir="2700000" algn="tl">
                  <a:srgbClr val="000000">
                    <a:alpha val="43137"/>
                  </a:srgbClr>
                </a:outerShdw>
              </a:effectLst>
            </a:endParaRPr>
          </a:p>
        </p:txBody>
      </p:sp>
      <p:sp>
        <p:nvSpPr>
          <p:cNvPr id="4" name="Прямоугольник 3"/>
          <p:cNvSpPr/>
          <p:nvPr/>
        </p:nvSpPr>
        <p:spPr>
          <a:xfrm>
            <a:off x="714022" y="1617546"/>
            <a:ext cx="10360378" cy="5016758"/>
          </a:xfrm>
          <a:prstGeom prst="rect">
            <a:avLst/>
          </a:prstGeom>
        </p:spPr>
        <p:txBody>
          <a:bodyPr wrap="square">
            <a:spAutoFit/>
          </a:bodyPr>
          <a:lstStyle/>
          <a:p>
            <a:r>
              <a:rPr lang="ru-RU" sz="2000" dirty="0"/>
              <a:t>Статья 41, пункты 1 и 2 Конвенции и большинство двусторонних конвенций России с другими странами гласят: </a:t>
            </a:r>
          </a:p>
          <a:p>
            <a:endParaRPr lang="ru-RU" sz="2000" dirty="0"/>
          </a:p>
          <a:p>
            <a:pPr marL="342900" indent="-342900">
              <a:buClr>
                <a:schemeClr val="accent4"/>
              </a:buClr>
              <a:buFont typeface="Wingdings" panose="05000000000000000000" pitchFamily="2" charset="2"/>
              <a:buChar char="Ø"/>
            </a:pPr>
            <a:r>
              <a:rPr lang="ru-RU" sz="2000" dirty="0"/>
              <a:t>«Консульские должностные лица не подлежат ни аресту, ни предварительному заключению иначе как на основании постановлений компетентных судебных властей в случае совершения тяжких преступлений». </a:t>
            </a:r>
          </a:p>
          <a:p>
            <a:pPr marL="342900" indent="-342900">
              <a:buClr>
                <a:schemeClr val="accent4"/>
              </a:buClr>
              <a:buFont typeface="Wingdings" panose="05000000000000000000" pitchFamily="2" charset="2"/>
              <a:buChar char="Ø"/>
            </a:pPr>
            <a:endParaRPr lang="ru-RU" sz="2000" dirty="0"/>
          </a:p>
          <a:p>
            <a:pPr marL="342900" indent="-342900">
              <a:buClr>
                <a:schemeClr val="accent4"/>
              </a:buClr>
              <a:buFont typeface="Wingdings" panose="05000000000000000000" pitchFamily="2" charset="2"/>
              <a:buChar char="Ø"/>
            </a:pPr>
            <a:r>
              <a:rPr lang="ru-RU" sz="2000" dirty="0"/>
              <a:t>«Консульские должностные лица не могут быть заключены в тюрьму и не подлежат никаким другим формам ограничений личной свободы как во исполнение судебных постановлений, вступивших в законную силу».</a:t>
            </a:r>
          </a:p>
          <a:p>
            <a:endParaRPr lang="ru-RU" sz="2000" dirty="0"/>
          </a:p>
          <a:p>
            <a:r>
              <a:rPr lang="ru-RU" sz="2000" dirty="0">
                <a:solidFill>
                  <a:schemeClr val="accent4">
                    <a:lumMod val="20000"/>
                    <a:lumOff val="80000"/>
                  </a:schemeClr>
                </a:solidFill>
              </a:rPr>
              <a:t>Но есть двусторонние консульские конвенции, в которых подобные статьи отсутствуют, например, их нет в консульских конвенциях РФ с Республикой Польша, с Литовской Республикой, с Республикой Беларусь и др. Поэтому в случае возникновения подобных ситуаций необходимо руководствоваться соответствующими двусторонними консульскими конвенциями во избежание международных осложнений</a:t>
            </a:r>
            <a:r>
              <a:rPr lang="ru-RU" sz="2000" dirty="0"/>
              <a:t>.</a:t>
            </a:r>
          </a:p>
        </p:txBody>
      </p:sp>
    </p:spTree>
    <p:extLst>
      <p:ext uri="{BB962C8B-B14F-4D97-AF65-F5344CB8AC3E}">
        <p14:creationId xmlns:p14="http://schemas.microsoft.com/office/powerpoint/2010/main" val="3777173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22</a:t>
            </a:fld>
            <a:endParaRPr lang="ru-RU"/>
          </a:p>
        </p:txBody>
      </p:sp>
      <p:sp>
        <p:nvSpPr>
          <p:cNvPr id="3" name="Прямоугольник 2"/>
          <p:cNvSpPr/>
          <p:nvPr/>
        </p:nvSpPr>
        <p:spPr>
          <a:xfrm>
            <a:off x="620889" y="584763"/>
            <a:ext cx="6096000" cy="5386090"/>
          </a:xfrm>
          <a:prstGeom prst="rect">
            <a:avLst/>
          </a:prstGeom>
        </p:spPr>
        <p:txBody>
          <a:bodyPr>
            <a:spAutoFit/>
          </a:bodyPr>
          <a:lstStyle/>
          <a:p>
            <a:r>
              <a:rPr lang="ru-RU" sz="2000" dirty="0"/>
              <a:t>К числу </a:t>
            </a:r>
            <a:r>
              <a:rPr lang="ru-RU" sz="2400" i="1" dirty="0">
                <a:solidFill>
                  <a:schemeClr val="accent4">
                    <a:lumMod val="60000"/>
                    <a:lumOff val="40000"/>
                  </a:schemeClr>
                </a:solidFill>
                <a:effectLst>
                  <a:outerShdw blurRad="38100" dist="38100" dir="2700000" algn="tl">
                    <a:srgbClr val="000000">
                      <a:alpha val="43137"/>
                    </a:srgbClr>
                  </a:outerShdw>
                </a:effectLst>
              </a:rPr>
              <a:t>привилегий</a:t>
            </a:r>
            <a:r>
              <a:rPr lang="ru-RU" sz="2000" dirty="0"/>
              <a:t> консульского учреждения относятся: </a:t>
            </a:r>
            <a:endParaRPr lang="ru-RU" sz="2000" dirty="0" smtClean="0"/>
          </a:p>
          <a:p>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налоговые </a:t>
            </a:r>
            <a:r>
              <a:rPr lang="ru-RU" sz="2000" dirty="0"/>
              <a:t>льготы (кроме оплаты конкретных видов услуг); </a:t>
            </a:r>
            <a:endParaRPr lang="ru-RU" sz="2000" dirty="0" smtClean="0"/>
          </a:p>
          <a:p>
            <a:pPr marL="342900" indent="-342900">
              <a:buClr>
                <a:schemeClr val="accent4">
                  <a:lumMod val="60000"/>
                  <a:lumOff val="40000"/>
                </a:schemeClr>
              </a:buClr>
              <a:buFont typeface="Wingdings" panose="05000000000000000000" pitchFamily="2" charset="2"/>
              <a:buChar char="§"/>
            </a:pP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таможенные привилегии</a:t>
            </a:r>
            <a:r>
              <a:rPr lang="ru-RU" sz="2000" dirty="0"/>
              <a:t>, аналогичные дипломатическим; </a:t>
            </a:r>
            <a:endParaRPr lang="ru-RU" sz="2000" dirty="0" smtClean="0"/>
          </a:p>
          <a:p>
            <a:pPr marL="342900" indent="-342900">
              <a:buClr>
                <a:schemeClr val="accent4">
                  <a:lumMod val="60000"/>
                  <a:lumOff val="40000"/>
                </a:schemeClr>
              </a:buClr>
              <a:buFont typeface="Wingdings" panose="05000000000000000000" pitchFamily="2" charset="2"/>
              <a:buChar char="§"/>
            </a:pP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право </a:t>
            </a:r>
            <a:r>
              <a:rPr lang="ru-RU" sz="2000" dirty="0"/>
              <a:t>пользоваться </a:t>
            </a:r>
            <a:r>
              <a:rPr lang="ru-RU" sz="2000" dirty="0" smtClean="0"/>
              <a:t>консульским щитом </a:t>
            </a:r>
            <a:r>
              <a:rPr lang="ru-RU" sz="2000" dirty="0"/>
              <a:t>(эмблемой с изображением герба своей страны и </a:t>
            </a:r>
            <a:r>
              <a:rPr lang="ru-RU" sz="2000" dirty="0" smtClean="0"/>
              <a:t>наименованием консульства </a:t>
            </a:r>
            <a:r>
              <a:rPr lang="ru-RU" sz="2000" dirty="0"/>
              <a:t>на языке представляемого государства и государства </a:t>
            </a:r>
            <a:r>
              <a:rPr lang="ru-RU" sz="2000" dirty="0" smtClean="0"/>
              <a:t>пребывания</a:t>
            </a:r>
            <a:r>
              <a:rPr lang="ru-RU" sz="2000" dirty="0"/>
              <a:t>) </a:t>
            </a:r>
            <a:endParaRPr lang="ru-RU" sz="2000" dirty="0" smtClean="0"/>
          </a:p>
          <a:p>
            <a:pPr marL="342900" indent="-342900">
              <a:buClr>
                <a:schemeClr val="accent4">
                  <a:lumMod val="60000"/>
                  <a:lumOff val="40000"/>
                </a:schemeClr>
              </a:buClr>
              <a:buFont typeface="Wingdings" panose="05000000000000000000" pitchFamily="2" charset="2"/>
              <a:buChar char="§"/>
            </a:pP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a:t>п</a:t>
            </a:r>
            <a:r>
              <a:rPr lang="ru-RU" sz="2000" dirty="0" smtClean="0"/>
              <a:t>раво устанавливать </a:t>
            </a:r>
            <a:r>
              <a:rPr lang="ru-RU" sz="2000" dirty="0"/>
              <a:t>флаг своей страны на здании консульства.</a:t>
            </a:r>
          </a:p>
        </p:txBody>
      </p:sp>
      <p:pic>
        <p:nvPicPr>
          <p:cNvPr id="4" name="Рисунок 3"/>
          <p:cNvPicPr>
            <a:picLocks noChangeAspect="1"/>
          </p:cNvPicPr>
          <p:nvPr/>
        </p:nvPicPr>
        <p:blipFill>
          <a:blip r:embed="rId2"/>
          <a:stretch>
            <a:fillRect/>
          </a:stretch>
        </p:blipFill>
        <p:spPr>
          <a:xfrm>
            <a:off x="7427636" y="584763"/>
            <a:ext cx="3926164" cy="5236918"/>
          </a:xfrm>
          <a:prstGeom prst="rect">
            <a:avLst/>
          </a:prstGeom>
        </p:spPr>
      </p:pic>
      <p:sp>
        <p:nvSpPr>
          <p:cNvPr id="5" name="Прямоугольник 4"/>
          <p:cNvSpPr/>
          <p:nvPr/>
        </p:nvSpPr>
        <p:spPr>
          <a:xfrm>
            <a:off x="7535382" y="5904349"/>
            <a:ext cx="3818418" cy="369332"/>
          </a:xfrm>
          <a:prstGeom prst="rect">
            <a:avLst/>
          </a:prstGeom>
        </p:spPr>
        <p:txBody>
          <a:bodyPr wrap="none">
            <a:spAutoFit/>
          </a:bodyPr>
          <a:lstStyle/>
          <a:p>
            <a:r>
              <a:rPr lang="ru-RU" b="1" i="1" dirty="0"/>
              <a:t>Генконсульство России в Эдинбурге</a:t>
            </a:r>
          </a:p>
        </p:txBody>
      </p:sp>
    </p:spTree>
    <p:extLst>
      <p:ext uri="{BB962C8B-B14F-4D97-AF65-F5344CB8AC3E}">
        <p14:creationId xmlns:p14="http://schemas.microsoft.com/office/powerpoint/2010/main" val="800061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23</a:t>
            </a:fld>
            <a:endParaRPr lang="ru-RU"/>
          </a:p>
        </p:txBody>
      </p:sp>
      <p:sp>
        <p:nvSpPr>
          <p:cNvPr id="3" name="Прямоугольник 2"/>
          <p:cNvSpPr/>
          <p:nvPr/>
        </p:nvSpPr>
        <p:spPr>
          <a:xfrm>
            <a:off x="666043" y="278288"/>
            <a:ext cx="9640712" cy="4431983"/>
          </a:xfrm>
          <a:prstGeom prst="rect">
            <a:avLst/>
          </a:prstGeom>
        </p:spPr>
        <p:txBody>
          <a:bodyPr wrap="square">
            <a:spAutoFit/>
          </a:bodyPr>
          <a:lstStyle/>
          <a:p>
            <a:r>
              <a:rPr lang="ru-RU" sz="2400" dirty="0"/>
              <a:t>Иммунитеты и привилегии консульских должностных лиц.</a:t>
            </a:r>
          </a:p>
          <a:p>
            <a:endParaRPr lang="ru-RU" dirty="0"/>
          </a:p>
          <a:p>
            <a:r>
              <a:rPr lang="ru-RU" sz="2000" dirty="0"/>
              <a:t>Пункт 1 «г» ст. 1 Венской конвенции 1963 г. гласит: </a:t>
            </a:r>
            <a:endParaRPr lang="ru-RU" sz="2000" dirty="0" smtClean="0"/>
          </a:p>
          <a:p>
            <a:r>
              <a:rPr lang="ru-RU" sz="2000" dirty="0" smtClean="0"/>
              <a:t>«</a:t>
            </a:r>
            <a:r>
              <a:rPr lang="ru-RU" sz="2000" i="1" dirty="0">
                <a:solidFill>
                  <a:schemeClr val="accent4">
                    <a:lumMod val="20000"/>
                    <a:lumOff val="80000"/>
                  </a:schemeClr>
                </a:solidFill>
                <a:effectLst>
                  <a:outerShdw blurRad="38100" dist="38100" dir="2700000" algn="tl">
                    <a:srgbClr val="000000">
                      <a:alpha val="43137"/>
                    </a:srgbClr>
                  </a:outerShdw>
                </a:effectLst>
              </a:rPr>
              <a:t>Консульское должностное лицо означает любое лицо, включая главу консульского учреждения, которому поручено в этом качестве выполнение консульских функций</a:t>
            </a:r>
            <a:r>
              <a:rPr lang="ru-RU" sz="2000" dirty="0" smtClean="0"/>
              <a:t>».</a:t>
            </a:r>
          </a:p>
          <a:p>
            <a:r>
              <a:rPr lang="ru-RU" sz="2000" dirty="0" smtClean="0"/>
              <a:t> </a:t>
            </a:r>
          </a:p>
          <a:p>
            <a:r>
              <a:rPr lang="ru-RU" sz="2000" dirty="0" smtClean="0"/>
              <a:t>К </a:t>
            </a:r>
            <a:r>
              <a:rPr lang="ru-RU" sz="2000" dirty="0"/>
              <a:t>этой категории лиц относятся: </a:t>
            </a:r>
            <a:endParaRPr lang="ru-RU" sz="2000" dirty="0" smtClean="0"/>
          </a:p>
          <a:p>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генеральный </a:t>
            </a:r>
            <a:r>
              <a:rPr lang="ru-RU" sz="2000" dirty="0"/>
              <a:t>консул,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консул</a:t>
            </a:r>
            <a:r>
              <a:rPr lang="ru-RU" sz="2000" dirty="0"/>
              <a:t>,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вице-консул</a:t>
            </a:r>
            <a:r>
              <a:rPr lang="ru-RU" sz="2000" dirty="0"/>
              <a:t>,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консульский </a:t>
            </a:r>
            <a:r>
              <a:rPr lang="ru-RU" sz="2000" dirty="0"/>
              <a:t>агент,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консульский </a:t>
            </a:r>
            <a:r>
              <a:rPr lang="ru-RU" sz="2000" dirty="0"/>
              <a:t>стажёр.</a:t>
            </a:r>
          </a:p>
        </p:txBody>
      </p:sp>
      <p:sp>
        <p:nvSpPr>
          <p:cNvPr id="4" name="Прямоугольник 3"/>
          <p:cNvSpPr/>
          <p:nvPr/>
        </p:nvSpPr>
        <p:spPr>
          <a:xfrm>
            <a:off x="428978" y="4967149"/>
            <a:ext cx="10329332" cy="1754326"/>
          </a:xfrm>
          <a:prstGeom prst="rect">
            <a:avLst/>
          </a:prstGeom>
        </p:spPr>
        <p:txBody>
          <a:bodyPr wrap="square">
            <a:spAutoFit/>
          </a:bodyPr>
          <a:lstStyle/>
          <a:p>
            <a:r>
              <a:rPr lang="ru-RU" dirty="0"/>
              <a:t>Сравнительный анализ Венской конвенции и двусторонних консульских конвенций показывает, что между ними есть множество различий, особенно в том, что касается иммунитетов и привилегий консульских должностных лиц.</a:t>
            </a:r>
          </a:p>
          <a:p>
            <a:endParaRPr lang="ru-RU" dirty="0"/>
          </a:p>
          <a:p>
            <a:r>
              <a:rPr lang="ru-RU" dirty="0"/>
              <a:t>Консульские должностные лица наделены иммунитетами, которые носят функциональный, служебный характер.</a:t>
            </a:r>
          </a:p>
        </p:txBody>
      </p:sp>
      <p:pic>
        <p:nvPicPr>
          <p:cNvPr id="6" name="Рисунок 5"/>
          <p:cNvPicPr>
            <a:picLocks noChangeAspect="1"/>
          </p:cNvPicPr>
          <p:nvPr/>
        </p:nvPicPr>
        <p:blipFill>
          <a:blip r:embed="rId2"/>
          <a:stretch>
            <a:fillRect/>
          </a:stretch>
        </p:blipFill>
        <p:spPr>
          <a:xfrm>
            <a:off x="5486399" y="2615216"/>
            <a:ext cx="4538134" cy="1941272"/>
          </a:xfrm>
          <a:prstGeom prst="rect">
            <a:avLst/>
          </a:prstGeom>
        </p:spPr>
      </p:pic>
    </p:spTree>
    <p:extLst>
      <p:ext uri="{BB962C8B-B14F-4D97-AF65-F5344CB8AC3E}">
        <p14:creationId xmlns:p14="http://schemas.microsoft.com/office/powerpoint/2010/main" val="3816893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24</a:t>
            </a:fld>
            <a:endParaRPr lang="ru-RU"/>
          </a:p>
        </p:txBody>
      </p:sp>
      <p:sp>
        <p:nvSpPr>
          <p:cNvPr id="3" name="Прямоугольник 2"/>
          <p:cNvSpPr/>
          <p:nvPr/>
        </p:nvSpPr>
        <p:spPr>
          <a:xfrm>
            <a:off x="1106311" y="638455"/>
            <a:ext cx="8613422" cy="5632311"/>
          </a:xfrm>
          <a:prstGeom prst="rect">
            <a:avLst/>
          </a:prstGeom>
        </p:spPr>
        <p:txBody>
          <a:bodyPr wrap="square">
            <a:spAutoFit/>
          </a:bodyPr>
          <a:lstStyle/>
          <a:p>
            <a:r>
              <a:rPr lang="ru-RU" sz="2000" dirty="0"/>
              <a:t>В современной международной практике служебный (функциональный) иммунитет предоставляется довольно широкому кругу лиц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консулам</a:t>
            </a:r>
            <a:r>
              <a:rPr lang="ru-RU" sz="2000" dirty="0"/>
              <a:t>,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военным </a:t>
            </a:r>
            <a:r>
              <a:rPr lang="ru-RU" sz="2000" dirty="0"/>
              <a:t>морякам,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служащим </a:t>
            </a:r>
            <a:r>
              <a:rPr lang="ru-RU" sz="2000" dirty="0"/>
              <a:t>международных организаций,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административно </a:t>
            </a:r>
            <a:r>
              <a:rPr lang="ru-RU" sz="2000" dirty="0"/>
              <a:t>-техническому и обслуживающему персоналу посольств и др</a:t>
            </a:r>
            <a:r>
              <a:rPr lang="ru-RU" sz="2000" dirty="0" smtClean="0"/>
              <a:t>.</a:t>
            </a:r>
            <a:endParaRPr lang="ru-RU" sz="2000" dirty="0"/>
          </a:p>
          <a:p>
            <a:endParaRPr lang="ru-RU" sz="2000" dirty="0"/>
          </a:p>
          <a:p>
            <a:r>
              <a:rPr lang="ru-RU" sz="2000" dirty="0"/>
              <a:t>Предоставление служебного иммунитета означает, что лицо, пользующиеся им, освобождается от уголовной, гражданской и административной юрисдикции государства пребывания в отношении действий, совершаемых при исполнении служебных обязанностей. </a:t>
            </a:r>
            <a:endParaRPr lang="ru-RU" sz="2000" dirty="0" smtClean="0"/>
          </a:p>
          <a:p>
            <a:endParaRPr lang="ru-RU" sz="2000" dirty="0"/>
          </a:p>
          <a:p>
            <a:r>
              <a:rPr lang="ru-RU" sz="2000" dirty="0"/>
              <a:t>Если же правонарушение совершено не при исполнении служебных обязанностей, данное лицо может быть привлечено к ответственности в стране пребывания, но только «на основании постановлений компетентных судебных властей, в случае совершения тяжких преступлений» (п. 1 ст. 41).</a:t>
            </a:r>
          </a:p>
          <a:p>
            <a:endParaRPr lang="ru-RU" sz="2000" dirty="0"/>
          </a:p>
        </p:txBody>
      </p:sp>
      <p:pic>
        <p:nvPicPr>
          <p:cNvPr id="4" name="Рисунок 3"/>
          <p:cNvPicPr>
            <a:picLocks noChangeAspect="1"/>
          </p:cNvPicPr>
          <p:nvPr/>
        </p:nvPicPr>
        <p:blipFill>
          <a:blip r:embed="rId2">
            <a:duotone>
              <a:prstClr val="black"/>
              <a:schemeClr val="accent5">
                <a:tint val="45000"/>
                <a:satMod val="400000"/>
              </a:schemeClr>
            </a:duotone>
          </a:blip>
          <a:stretch>
            <a:fillRect/>
          </a:stretch>
        </p:blipFill>
        <p:spPr>
          <a:xfrm>
            <a:off x="8841192" y="3454610"/>
            <a:ext cx="3350808" cy="2474192"/>
          </a:xfrm>
          <a:prstGeom prst="rect">
            <a:avLst/>
          </a:prstGeom>
        </p:spPr>
      </p:pic>
    </p:spTree>
    <p:extLst>
      <p:ext uri="{BB962C8B-B14F-4D97-AF65-F5344CB8AC3E}">
        <p14:creationId xmlns:p14="http://schemas.microsoft.com/office/powerpoint/2010/main" val="1888345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25</a:t>
            </a:fld>
            <a:endParaRPr lang="ru-RU"/>
          </a:p>
        </p:txBody>
      </p:sp>
      <p:sp>
        <p:nvSpPr>
          <p:cNvPr id="3" name="Прямоугольник 2"/>
          <p:cNvSpPr/>
          <p:nvPr/>
        </p:nvSpPr>
        <p:spPr>
          <a:xfrm>
            <a:off x="519288" y="431716"/>
            <a:ext cx="11000295" cy="4124206"/>
          </a:xfrm>
          <a:prstGeom prst="rect">
            <a:avLst/>
          </a:prstGeom>
        </p:spPr>
        <p:txBody>
          <a:bodyPr wrap="square">
            <a:spAutoFit/>
          </a:bodyPr>
          <a:lstStyle/>
          <a:p>
            <a:r>
              <a:rPr lang="ru-RU" sz="2000" dirty="0"/>
              <a:t>По конвенции с большинством западных стран </a:t>
            </a:r>
            <a:r>
              <a:rPr lang="ru-RU" sz="2200" i="1" dirty="0">
                <a:solidFill>
                  <a:schemeClr val="accent4">
                    <a:lumMod val="40000"/>
                    <a:lumOff val="60000"/>
                  </a:schemeClr>
                </a:solidFill>
                <a:effectLst>
                  <a:outerShdw blurRad="38100" dist="38100" dir="2700000" algn="tl">
                    <a:srgbClr val="000000">
                      <a:alpha val="43137"/>
                    </a:srgbClr>
                  </a:outerShdw>
                </a:effectLst>
              </a:rPr>
              <a:t>неприкосновенность личности имеет ограниченный характер</a:t>
            </a:r>
            <a:r>
              <a:rPr lang="ru-RU" sz="2000" dirty="0"/>
              <a:t>: </a:t>
            </a:r>
            <a:endParaRPr lang="ru-RU" sz="2000" dirty="0" smtClean="0"/>
          </a:p>
          <a:p>
            <a:endParaRPr lang="ru-RU" sz="2000" dirty="0"/>
          </a:p>
          <a:p>
            <a:r>
              <a:rPr lang="ru-RU" sz="2000" dirty="0" smtClean="0"/>
              <a:t>консульское </a:t>
            </a:r>
            <a:r>
              <a:rPr lang="ru-RU" sz="2000" dirty="0"/>
              <a:t>должностное лицо </a:t>
            </a:r>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может быть </a:t>
            </a:r>
            <a:r>
              <a:rPr lang="ru-RU" sz="2000" dirty="0"/>
              <a:t>арестовано и взято под стражу в </a:t>
            </a:r>
            <a:endParaRPr lang="ru-RU" sz="2000" dirty="0" smtClean="0"/>
          </a:p>
          <a:p>
            <a:r>
              <a:rPr lang="ru-RU" sz="2000" dirty="0" smtClean="0"/>
              <a:t>порядке </a:t>
            </a:r>
            <a:r>
              <a:rPr lang="ru-RU" sz="2000" dirty="0"/>
              <a:t>предварительного заключения </a:t>
            </a:r>
            <a:endParaRPr lang="ru-RU" sz="2000" dirty="0" smtClean="0"/>
          </a:p>
          <a:p>
            <a:r>
              <a:rPr lang="ru-RU" sz="2000" dirty="0" smtClean="0"/>
              <a:t>в </a:t>
            </a:r>
            <a:r>
              <a:rPr lang="ru-RU" sz="2000" dirty="0"/>
              <a:t>случае совершения тяжкого преступления, </a:t>
            </a:r>
            <a:endParaRPr lang="ru-RU" sz="2000" dirty="0" smtClean="0"/>
          </a:p>
          <a:p>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за </a:t>
            </a:r>
            <a:r>
              <a:rPr lang="ru-RU" sz="2000" dirty="0"/>
              <a:t>другие преступления может быть лишено </a:t>
            </a:r>
            <a:endParaRPr lang="ru-RU" sz="2000" dirty="0" smtClean="0"/>
          </a:p>
          <a:p>
            <a:r>
              <a:rPr lang="ru-RU" sz="2000" dirty="0" smtClean="0"/>
              <a:t>свободы </a:t>
            </a:r>
            <a:r>
              <a:rPr lang="ru-RU" sz="2000" dirty="0"/>
              <a:t>только на основании вступившего в </a:t>
            </a:r>
            <a:endParaRPr lang="ru-RU" sz="2000" dirty="0" smtClean="0"/>
          </a:p>
          <a:p>
            <a:r>
              <a:rPr lang="ru-RU" sz="2000" dirty="0" smtClean="0"/>
              <a:t>силу </a:t>
            </a:r>
            <a:r>
              <a:rPr lang="ru-RU" sz="2000" dirty="0"/>
              <a:t>приговора суда </a:t>
            </a:r>
            <a:endParaRPr lang="ru-RU" sz="2000" dirty="0" smtClean="0"/>
          </a:p>
          <a:p>
            <a:r>
              <a:rPr lang="ru-RU" sz="2000" dirty="0" smtClean="0"/>
              <a:t>(</a:t>
            </a:r>
            <a:r>
              <a:rPr lang="ru-RU" sz="2000" dirty="0"/>
              <a:t>Италия, Франция, Швеция, Норвегия).</a:t>
            </a:r>
          </a:p>
          <a:p>
            <a:endParaRPr lang="ru-RU" dirty="0"/>
          </a:p>
        </p:txBody>
      </p:sp>
      <p:pic>
        <p:nvPicPr>
          <p:cNvPr id="4" name="Рисунок 3"/>
          <p:cNvPicPr>
            <a:picLocks noChangeAspect="1"/>
          </p:cNvPicPr>
          <p:nvPr/>
        </p:nvPicPr>
        <p:blipFill>
          <a:blip r:embed="rId2"/>
          <a:stretch>
            <a:fillRect/>
          </a:stretch>
        </p:blipFill>
        <p:spPr>
          <a:xfrm>
            <a:off x="7032977" y="1256340"/>
            <a:ext cx="4633362" cy="2651990"/>
          </a:xfrm>
          <a:prstGeom prst="rect">
            <a:avLst/>
          </a:prstGeom>
        </p:spPr>
      </p:pic>
      <p:sp>
        <p:nvSpPr>
          <p:cNvPr id="5" name="Прямоугольник 4"/>
          <p:cNvSpPr/>
          <p:nvPr/>
        </p:nvSpPr>
        <p:spPr>
          <a:xfrm>
            <a:off x="428977" y="4573711"/>
            <a:ext cx="11424357" cy="2416046"/>
          </a:xfrm>
          <a:prstGeom prst="rect">
            <a:avLst/>
          </a:prstGeom>
        </p:spPr>
        <p:txBody>
          <a:bodyPr wrap="square">
            <a:spAutoFit/>
          </a:bodyPr>
          <a:lstStyle/>
          <a:p>
            <a:r>
              <a:rPr lang="ru-RU" sz="1900" dirty="0"/>
              <a:t>Целый ряд конвенций, подписанных Россией с другими странами, предоставляя иммунитеты консульским должностным лицам, </a:t>
            </a:r>
            <a:r>
              <a:rPr lang="ru-RU" sz="1900" i="1" dirty="0"/>
              <a:t>распространяют их и на членов семей</a:t>
            </a:r>
            <a:r>
              <a:rPr lang="ru-RU" sz="1900" dirty="0"/>
              <a:t>, проживающих вместе с ними и не являющихся гражданами государства пребывания (конвенции с Норвегией, Швецией, Японией, Финляндией, Великобританией, Монголией, КНДР, Польшей, Литвой и др.). </a:t>
            </a:r>
          </a:p>
          <a:p>
            <a:endParaRPr lang="ru-RU" sz="1900" dirty="0"/>
          </a:p>
          <a:p>
            <a:r>
              <a:rPr lang="ru-RU" sz="1900" dirty="0"/>
              <a:t>Конвенции же с США, ФРГ, Беларусью, Австрией, Италией, Францией и другими странами консульские иммунитеты </a:t>
            </a:r>
            <a:r>
              <a:rPr lang="ru-RU" sz="1900" i="1" dirty="0"/>
              <a:t>на членов семей не распространяю</a:t>
            </a:r>
            <a:r>
              <a:rPr lang="ru-RU" sz="1900" dirty="0"/>
              <a:t>т.</a:t>
            </a:r>
          </a:p>
          <a:p>
            <a:endParaRPr lang="ru-RU" dirty="0"/>
          </a:p>
        </p:txBody>
      </p:sp>
      <p:cxnSp>
        <p:nvCxnSpPr>
          <p:cNvPr id="7" name="Прямая соединительная линия 6"/>
          <p:cNvCxnSpPr/>
          <p:nvPr/>
        </p:nvCxnSpPr>
        <p:spPr>
          <a:xfrm>
            <a:off x="428977" y="4696178"/>
            <a:ext cx="0" cy="1873955"/>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688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26</a:t>
            </a:fld>
            <a:endParaRPr lang="ru-RU"/>
          </a:p>
        </p:txBody>
      </p:sp>
      <p:sp>
        <p:nvSpPr>
          <p:cNvPr id="3" name="Прямоугольник 2"/>
          <p:cNvSpPr/>
          <p:nvPr/>
        </p:nvSpPr>
        <p:spPr>
          <a:xfrm>
            <a:off x="643466" y="706188"/>
            <a:ext cx="8376356" cy="5324535"/>
          </a:xfrm>
          <a:prstGeom prst="rect">
            <a:avLst/>
          </a:prstGeom>
        </p:spPr>
        <p:txBody>
          <a:bodyPr wrap="square">
            <a:spAutoFit/>
          </a:bodyPr>
          <a:lstStyle/>
          <a:p>
            <a:r>
              <a:rPr lang="ru-RU" sz="2000" dirty="0"/>
              <a:t>Консульские конвенции регулируют </a:t>
            </a:r>
            <a:r>
              <a:rPr lang="ru-RU" sz="2000" b="1" i="1" dirty="0">
                <a:solidFill>
                  <a:schemeClr val="accent4">
                    <a:lumMod val="60000"/>
                    <a:lumOff val="40000"/>
                  </a:schemeClr>
                </a:solidFill>
                <a:effectLst>
                  <a:outerShdw blurRad="38100" dist="38100" dir="2700000" algn="tl">
                    <a:srgbClr val="000000">
                      <a:alpha val="43137"/>
                    </a:srgbClr>
                  </a:outerShdw>
                </a:effectLst>
              </a:rPr>
              <a:t>свободу передвижения</a:t>
            </a:r>
            <a:r>
              <a:rPr lang="ru-RU" sz="2000" b="1" dirty="0">
                <a:solidFill>
                  <a:schemeClr val="accent4">
                    <a:lumMod val="60000"/>
                    <a:lumOff val="40000"/>
                  </a:schemeClr>
                </a:solidFill>
              </a:rPr>
              <a:t> </a:t>
            </a:r>
            <a:r>
              <a:rPr lang="ru-RU" sz="2000" dirty="0"/>
              <a:t>консульских должностных лиц и, надо отметить, не всегда однозначно. </a:t>
            </a:r>
          </a:p>
          <a:p>
            <a:endParaRPr lang="ru-RU" sz="2000" dirty="0"/>
          </a:p>
          <a:p>
            <a:endParaRPr lang="ru-RU" sz="2000" dirty="0"/>
          </a:p>
          <a:p>
            <a:pPr marL="457200" indent="-457200">
              <a:buClr>
                <a:schemeClr val="accent4"/>
              </a:buClr>
              <a:buFont typeface="Wingdings" panose="05000000000000000000" pitchFamily="2" charset="2"/>
              <a:buChar char="§"/>
            </a:pPr>
            <a:r>
              <a:rPr lang="ru-RU" sz="2000" dirty="0"/>
              <a:t>Ряд договоров разрешает свободу передвижения </a:t>
            </a:r>
          </a:p>
          <a:p>
            <a:r>
              <a:rPr lang="ru-RU" sz="2000" dirty="0"/>
              <a:t>и поездок </a:t>
            </a:r>
            <a:r>
              <a:rPr lang="ru-RU" sz="2000" i="1" dirty="0">
                <a:solidFill>
                  <a:schemeClr val="accent4">
                    <a:lumMod val="20000"/>
                    <a:lumOff val="80000"/>
                  </a:schemeClr>
                </a:solidFill>
                <a:effectLst>
                  <a:outerShdw blurRad="38100" dist="38100" dir="2700000" algn="tl">
                    <a:srgbClr val="000000">
                      <a:alpha val="43137"/>
                    </a:srgbClr>
                  </a:outerShdw>
                </a:effectLst>
              </a:rPr>
              <a:t>по всей территории страны пребывания</a:t>
            </a:r>
            <a:r>
              <a:rPr lang="ru-RU" sz="2000" dirty="0"/>
              <a:t>,</a:t>
            </a:r>
          </a:p>
          <a:p>
            <a:r>
              <a:rPr lang="ru-RU" sz="2000" dirty="0"/>
              <a:t> за исключением зон, въезд в которые запрещается </a:t>
            </a:r>
          </a:p>
          <a:p>
            <a:r>
              <a:rPr lang="ru-RU" sz="2000" dirty="0"/>
              <a:t>или регулируется по соображениям </a:t>
            </a:r>
            <a:r>
              <a:rPr lang="ru-RU" sz="2000" dirty="0" smtClean="0"/>
              <a:t>государственной </a:t>
            </a:r>
          </a:p>
          <a:p>
            <a:r>
              <a:rPr lang="ru-RU" sz="2000" dirty="0" smtClean="0"/>
              <a:t>безопасности</a:t>
            </a:r>
            <a:r>
              <a:rPr lang="ru-RU" sz="2000" dirty="0"/>
              <a:t>. К ним можно </a:t>
            </a:r>
            <a:r>
              <a:rPr lang="ru-RU" sz="2000" dirty="0" smtClean="0"/>
              <a:t>отнести конвенцию </a:t>
            </a:r>
          </a:p>
          <a:p>
            <a:r>
              <a:rPr lang="ru-RU" sz="2000" dirty="0" smtClean="0"/>
              <a:t>с </a:t>
            </a:r>
            <a:r>
              <a:rPr lang="ru-RU" sz="2000" dirty="0"/>
              <a:t>Беларусью. </a:t>
            </a:r>
          </a:p>
          <a:p>
            <a:endParaRPr lang="ru-RU" sz="2000" dirty="0"/>
          </a:p>
          <a:p>
            <a:pPr marL="457200" indent="-457200">
              <a:buClr>
                <a:schemeClr val="accent4"/>
              </a:buClr>
              <a:buFont typeface="Wingdings" panose="05000000000000000000" pitchFamily="2" charset="2"/>
              <a:buChar char="§"/>
            </a:pPr>
            <a:r>
              <a:rPr lang="ru-RU" sz="2000" dirty="0"/>
              <a:t>Некоторые соглашения разрешают консульским </a:t>
            </a:r>
          </a:p>
          <a:p>
            <a:r>
              <a:rPr lang="ru-RU" sz="2000" dirty="0"/>
              <a:t>должностным свободу передвижения и поездок </a:t>
            </a:r>
            <a:r>
              <a:rPr lang="ru-RU" sz="2000" i="1" dirty="0">
                <a:solidFill>
                  <a:schemeClr val="accent4">
                    <a:lumMod val="20000"/>
                    <a:lumOff val="80000"/>
                  </a:schemeClr>
                </a:solidFill>
                <a:effectLst>
                  <a:outerShdw blurRad="38100" dist="38100" dir="2700000" algn="tl">
                    <a:srgbClr val="000000">
                      <a:alpha val="43137"/>
                    </a:srgbClr>
                  </a:outerShdw>
                </a:effectLst>
              </a:rPr>
              <a:t>только</a:t>
            </a:r>
          </a:p>
          <a:p>
            <a:r>
              <a:rPr lang="ru-RU" sz="2000" i="1" dirty="0">
                <a:solidFill>
                  <a:schemeClr val="accent4">
                    <a:lumMod val="20000"/>
                    <a:lumOff val="80000"/>
                  </a:schemeClr>
                </a:solidFill>
                <a:effectLst>
                  <a:outerShdw blurRad="38100" dist="38100" dir="2700000" algn="tl">
                    <a:srgbClr val="000000">
                      <a:alpha val="43137"/>
                    </a:srgbClr>
                  </a:outerShdw>
                </a:effectLst>
              </a:rPr>
              <a:t> по территории  Консульского округа</a:t>
            </a:r>
            <a:r>
              <a:rPr lang="ru-RU" sz="2000" dirty="0"/>
              <a:t>, за исключением зон,</a:t>
            </a:r>
          </a:p>
          <a:p>
            <a:r>
              <a:rPr lang="ru-RU" sz="2000" dirty="0"/>
              <a:t> въезд в которые запрещается или регулируется по </a:t>
            </a:r>
          </a:p>
          <a:p>
            <a:r>
              <a:rPr lang="ru-RU" sz="2000" dirty="0"/>
              <a:t>соображениям государственной безопасности. </a:t>
            </a:r>
          </a:p>
          <a:p>
            <a:r>
              <a:rPr lang="ru-RU" sz="2000" dirty="0"/>
              <a:t>К ним можно отнести конвенции России с Литвой, США, Великобританией. </a:t>
            </a:r>
          </a:p>
        </p:txBody>
      </p:sp>
      <p:pic>
        <p:nvPicPr>
          <p:cNvPr id="4" name="Рисунок 3"/>
          <p:cNvPicPr>
            <a:picLocks noChangeAspect="1"/>
          </p:cNvPicPr>
          <p:nvPr/>
        </p:nvPicPr>
        <p:blipFill>
          <a:blip r:embed="rId2"/>
          <a:stretch>
            <a:fillRect/>
          </a:stretch>
        </p:blipFill>
        <p:spPr>
          <a:xfrm>
            <a:off x="8370566" y="2041862"/>
            <a:ext cx="2850590" cy="2244192"/>
          </a:xfrm>
          <a:prstGeom prst="rect">
            <a:avLst/>
          </a:prstGeom>
        </p:spPr>
      </p:pic>
    </p:spTree>
    <p:extLst>
      <p:ext uri="{BB962C8B-B14F-4D97-AF65-F5344CB8AC3E}">
        <p14:creationId xmlns:p14="http://schemas.microsoft.com/office/powerpoint/2010/main" val="2057915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27</a:t>
            </a:fld>
            <a:endParaRPr lang="ru-RU"/>
          </a:p>
        </p:txBody>
      </p:sp>
      <p:sp>
        <p:nvSpPr>
          <p:cNvPr id="3" name="Прямоугольник 2"/>
          <p:cNvSpPr/>
          <p:nvPr/>
        </p:nvSpPr>
        <p:spPr>
          <a:xfrm>
            <a:off x="962413" y="1164526"/>
            <a:ext cx="7515578" cy="3785652"/>
          </a:xfrm>
          <a:prstGeom prst="rect">
            <a:avLst/>
          </a:prstGeom>
        </p:spPr>
        <p:txBody>
          <a:bodyPr wrap="square">
            <a:spAutoFit/>
          </a:bodyPr>
          <a:lstStyle/>
          <a:p>
            <a:r>
              <a:rPr lang="ru-RU" sz="2000" dirty="0"/>
              <a:t>И есть договоры, в которых </a:t>
            </a:r>
            <a:r>
              <a:rPr lang="ru-RU" sz="2000" i="1" dirty="0">
                <a:effectLst>
                  <a:outerShdw blurRad="38100" dist="38100" dir="2700000" algn="tl">
                    <a:srgbClr val="000000">
                      <a:alpha val="43137"/>
                    </a:srgbClr>
                  </a:outerShdw>
                </a:effectLst>
              </a:rPr>
              <a:t>не отражена проблема свободы передвижений консульских должностных лиц</a:t>
            </a:r>
            <a:r>
              <a:rPr lang="ru-RU" sz="2000" dirty="0"/>
              <a:t>, например конвенция России с Польшей. </a:t>
            </a:r>
            <a:endParaRPr lang="ru-RU" sz="2000" dirty="0" smtClean="0"/>
          </a:p>
          <a:p>
            <a:endParaRPr lang="ru-RU" sz="2000" dirty="0"/>
          </a:p>
          <a:p>
            <a:r>
              <a:rPr lang="ru-RU" sz="2000" dirty="0" smtClean="0"/>
              <a:t>В </a:t>
            </a:r>
            <a:r>
              <a:rPr lang="ru-RU" sz="2000" dirty="0"/>
              <a:t>этом случае следует ориентироваться на Венскую конвенцию, в которой сказано: </a:t>
            </a:r>
            <a:endParaRPr lang="ru-RU" sz="2000" dirty="0" smtClean="0"/>
          </a:p>
          <a:p>
            <a:r>
              <a:rPr lang="ru-RU" sz="2000" dirty="0" smtClean="0"/>
              <a:t>«</a:t>
            </a:r>
            <a:r>
              <a:rPr lang="ru-RU" sz="2000" i="1" dirty="0">
                <a:solidFill>
                  <a:schemeClr val="accent4">
                    <a:lumMod val="20000"/>
                    <a:lumOff val="80000"/>
                  </a:schemeClr>
                </a:solidFill>
              </a:rPr>
              <a:t>Поскольку это не противоречит законам и правилам о зонах, въезд в которые запрещается или регулируется по соображениям государственной безопасности, государство пребывания должно обеспечить всем работникам консульского учреждения свободу передвижений и путешествий по его территории</a:t>
            </a:r>
            <a:r>
              <a:rPr lang="ru-RU" sz="2000" dirty="0"/>
              <a:t>» (ст. 34 Венской конвенции).</a:t>
            </a:r>
          </a:p>
        </p:txBody>
      </p:sp>
      <p:pic>
        <p:nvPicPr>
          <p:cNvPr id="7" name="Рисунок 6"/>
          <p:cNvPicPr>
            <a:picLocks noChangeAspect="1"/>
          </p:cNvPicPr>
          <p:nvPr/>
        </p:nvPicPr>
        <p:blipFill>
          <a:blip r:embed="rId2"/>
          <a:stretch>
            <a:fillRect/>
          </a:stretch>
        </p:blipFill>
        <p:spPr>
          <a:xfrm>
            <a:off x="8477991" y="2133601"/>
            <a:ext cx="3008417" cy="2127954"/>
          </a:xfrm>
          <a:prstGeom prst="rect">
            <a:avLst/>
          </a:prstGeom>
          <a:ln>
            <a:noFill/>
          </a:ln>
          <a:effectLst>
            <a:softEdge rad="112500"/>
          </a:effectLst>
        </p:spPr>
      </p:pic>
    </p:spTree>
    <p:extLst>
      <p:ext uri="{BB962C8B-B14F-4D97-AF65-F5344CB8AC3E}">
        <p14:creationId xmlns:p14="http://schemas.microsoft.com/office/powerpoint/2010/main" val="2379972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28</a:t>
            </a:fld>
            <a:endParaRPr lang="ru-RU"/>
          </a:p>
        </p:txBody>
      </p:sp>
      <p:sp>
        <p:nvSpPr>
          <p:cNvPr id="3" name="Прямоугольник 2"/>
          <p:cNvSpPr/>
          <p:nvPr/>
        </p:nvSpPr>
        <p:spPr>
          <a:xfrm>
            <a:off x="1241779" y="1175940"/>
            <a:ext cx="6310488" cy="4093428"/>
          </a:xfrm>
          <a:prstGeom prst="rect">
            <a:avLst/>
          </a:prstGeom>
        </p:spPr>
        <p:txBody>
          <a:bodyPr wrap="square">
            <a:spAutoFit/>
          </a:bodyPr>
          <a:lstStyle/>
          <a:p>
            <a:r>
              <a:rPr lang="ru-RU" sz="2000" dirty="0"/>
              <a:t>Целый ряд конвенций, подписанных Россией с другими странами, предоставляя иммунитеты консульским должностным лицам, </a:t>
            </a:r>
            <a:r>
              <a:rPr lang="ru-RU" sz="2000" i="1" dirty="0">
                <a:effectLst>
                  <a:outerShdw blurRad="38100" dist="38100" dir="2700000" algn="tl">
                    <a:srgbClr val="000000">
                      <a:alpha val="43137"/>
                    </a:srgbClr>
                  </a:outerShdw>
                </a:effectLst>
              </a:rPr>
              <a:t>распространяют их и на членов семей</a:t>
            </a:r>
            <a:r>
              <a:rPr lang="ru-RU" sz="2000" dirty="0"/>
              <a:t>, проживающих вместе с ними и не являющихся гражданами государства пребывания (конвенции с Норвегией, Швецией, Японией, Финляндией, Великобританией, Монголией, КНДР, Польшей, Литвой и др.). </a:t>
            </a:r>
          </a:p>
          <a:p>
            <a:endParaRPr lang="ru-RU" sz="2000" dirty="0"/>
          </a:p>
          <a:p>
            <a:r>
              <a:rPr lang="ru-RU" sz="2000" dirty="0"/>
              <a:t>Конвенции же с США, ФРГ, Беларусью, Австрией, Италией, Францией и другими странами </a:t>
            </a:r>
            <a:r>
              <a:rPr lang="ru-RU" sz="2000" i="1" dirty="0">
                <a:effectLst>
                  <a:outerShdw blurRad="38100" dist="38100" dir="2700000" algn="tl">
                    <a:srgbClr val="000000">
                      <a:alpha val="43137"/>
                    </a:srgbClr>
                  </a:outerShdw>
                </a:effectLst>
              </a:rPr>
              <a:t>консульские иммунитеты на членов семей не распространяют</a:t>
            </a:r>
            <a:r>
              <a:rPr lang="ru-RU" sz="2000" dirty="0"/>
              <a:t>.</a:t>
            </a:r>
          </a:p>
          <a:p>
            <a:endParaRPr lang="ru-RU" sz="2000" dirty="0"/>
          </a:p>
        </p:txBody>
      </p:sp>
      <p:pic>
        <p:nvPicPr>
          <p:cNvPr id="6" name="Рисунок 5"/>
          <p:cNvPicPr>
            <a:picLocks noChangeAspect="1"/>
          </p:cNvPicPr>
          <p:nvPr/>
        </p:nvPicPr>
        <p:blipFill>
          <a:blip r:embed="rId2"/>
          <a:stretch>
            <a:fillRect/>
          </a:stretch>
        </p:blipFill>
        <p:spPr>
          <a:xfrm>
            <a:off x="8512888" y="2550247"/>
            <a:ext cx="1949090" cy="2072553"/>
          </a:xfrm>
          <a:prstGeom prst="rect">
            <a:avLst/>
          </a:prstGeom>
          <a:ln>
            <a:noFill/>
          </a:ln>
          <a:effectLst/>
          <a:scene3d>
            <a:camera prst="orthographicFront">
              <a:rot lat="0" lon="0" rev="0"/>
            </a:camera>
            <a:lightRig rig="contrasting" dir="t">
              <a:rot lat="0" lon="0" rev="7800000"/>
            </a:lightRig>
          </a:scene3d>
          <a:sp3d>
            <a:bevelT w="139700" h="139700"/>
          </a:sp3d>
        </p:spPr>
      </p:pic>
    </p:spTree>
    <p:extLst>
      <p:ext uri="{BB962C8B-B14F-4D97-AF65-F5344CB8AC3E}">
        <p14:creationId xmlns:p14="http://schemas.microsoft.com/office/powerpoint/2010/main" val="1847309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16BF71F3-E7E6-49AF-A056-E1EA35AB0349}" type="slidenum">
              <a:rPr lang="ru-RU" smtClean="0"/>
              <a:t>29</a:t>
            </a:fld>
            <a:endParaRPr lang="ru-RU"/>
          </a:p>
        </p:txBody>
      </p:sp>
      <p:sp>
        <p:nvSpPr>
          <p:cNvPr id="4" name="Прямоугольник 3"/>
          <p:cNvSpPr/>
          <p:nvPr/>
        </p:nvSpPr>
        <p:spPr>
          <a:xfrm>
            <a:off x="1301045" y="593804"/>
            <a:ext cx="10052755" cy="5632311"/>
          </a:xfrm>
          <a:prstGeom prst="rect">
            <a:avLst/>
          </a:prstGeom>
        </p:spPr>
        <p:txBody>
          <a:bodyPr wrap="square">
            <a:spAutoFit/>
          </a:bodyPr>
          <a:lstStyle/>
          <a:p>
            <a:r>
              <a:rPr lang="ru-RU" sz="2000" dirty="0"/>
              <a:t>Конвенции, </a:t>
            </a:r>
            <a:r>
              <a:rPr lang="ru-RU" sz="2000" dirty="0" smtClean="0"/>
              <a:t>говоря об </a:t>
            </a:r>
            <a:r>
              <a:rPr lang="ru-RU" sz="2000" dirty="0"/>
              <a:t>иммунитетах от юрисдикции страны пребывания, допускают и </a:t>
            </a:r>
            <a:r>
              <a:rPr lang="ru-RU" sz="2000" dirty="0" smtClean="0"/>
              <a:t>целый </a:t>
            </a:r>
            <a:r>
              <a:rPr lang="ru-RU" sz="2000" b="1" i="1" dirty="0">
                <a:solidFill>
                  <a:schemeClr val="accent4">
                    <a:lumMod val="60000"/>
                    <a:lumOff val="40000"/>
                  </a:schemeClr>
                </a:solidFill>
                <a:effectLst>
                  <a:outerShdw blurRad="38100" dist="38100" dir="2700000" algn="tl">
                    <a:srgbClr val="000000">
                      <a:alpha val="43137"/>
                    </a:srgbClr>
                  </a:outerShdw>
                </a:effectLst>
              </a:rPr>
              <a:t>ряд изъятий из иммунитетов</a:t>
            </a:r>
            <a:r>
              <a:rPr lang="ru-RU" sz="2000" dirty="0"/>
              <a:t>. </a:t>
            </a:r>
            <a:endParaRPr lang="ru-RU" sz="2000" dirty="0" smtClean="0"/>
          </a:p>
          <a:p>
            <a:endParaRPr lang="ru-RU" sz="2000" dirty="0" smtClean="0"/>
          </a:p>
          <a:p>
            <a:r>
              <a:rPr lang="ru-RU" sz="2000" dirty="0" smtClean="0"/>
              <a:t>Иммунитеты </a:t>
            </a:r>
            <a:r>
              <a:rPr lang="ru-RU" sz="2000" dirty="0"/>
              <a:t>не распространяются на следующие гражданские иски</a:t>
            </a:r>
            <a:r>
              <a:rPr lang="ru-RU" sz="2000" dirty="0" smtClean="0"/>
              <a:t>:</a:t>
            </a:r>
          </a:p>
          <a:p>
            <a:endParaRPr lang="ru-RU" sz="2000" dirty="0"/>
          </a:p>
          <a:p>
            <a:r>
              <a:rPr lang="ru-RU" sz="2000" b="1" dirty="0">
                <a:solidFill>
                  <a:schemeClr val="accent4"/>
                </a:solidFill>
              </a:rPr>
              <a:t>1) </a:t>
            </a:r>
            <a:r>
              <a:rPr lang="ru-RU" sz="2000" dirty="0"/>
              <a:t>вытекающие из </a:t>
            </a:r>
            <a:r>
              <a:rPr lang="ru-RU" sz="2000" i="1" dirty="0">
                <a:effectLst>
                  <a:outerShdw blurRad="38100" dist="38100" dir="2700000" algn="tl">
                    <a:srgbClr val="000000">
                      <a:alpha val="43137"/>
                    </a:srgbClr>
                  </a:outerShdw>
                </a:effectLst>
              </a:rPr>
              <a:t>заключённого работником консульского </a:t>
            </a:r>
            <a:r>
              <a:rPr lang="ru-RU" sz="2000" i="1" dirty="0" smtClean="0">
                <a:effectLst>
                  <a:outerShdw blurRad="38100" dist="38100" dir="2700000" algn="tl">
                    <a:srgbClr val="000000">
                      <a:alpha val="43137"/>
                    </a:srgbClr>
                  </a:outerShdw>
                </a:effectLst>
              </a:rPr>
              <a:t>учреждения </a:t>
            </a:r>
            <a:r>
              <a:rPr lang="ru-RU" sz="2000" i="1" dirty="0">
                <a:effectLst>
                  <a:outerShdw blurRad="38100" dist="38100" dir="2700000" algn="tl">
                    <a:srgbClr val="000000">
                      <a:alpha val="43137"/>
                    </a:srgbClr>
                  </a:outerShdw>
                </a:effectLst>
              </a:rPr>
              <a:t>договора</a:t>
            </a:r>
            <a:r>
              <a:rPr lang="ru-RU" sz="2000" dirty="0"/>
              <a:t>, по которому он не выступал прямо или косвенно </a:t>
            </a:r>
            <a:r>
              <a:rPr lang="ru-RU" sz="2000" dirty="0" smtClean="0"/>
              <a:t>в качестве </a:t>
            </a:r>
            <a:r>
              <a:rPr lang="ru-RU" sz="2000" dirty="0"/>
              <a:t>представителя аккредитующего государства;</a:t>
            </a:r>
          </a:p>
          <a:p>
            <a:r>
              <a:rPr lang="ru-RU" sz="2000" b="1" dirty="0">
                <a:solidFill>
                  <a:schemeClr val="accent4"/>
                </a:solidFill>
              </a:rPr>
              <a:t>2) </a:t>
            </a:r>
            <a:r>
              <a:rPr lang="ru-RU" sz="2000" dirty="0"/>
              <a:t>возбуждённые </a:t>
            </a:r>
            <a:r>
              <a:rPr lang="ru-RU" sz="2000" i="1" dirty="0">
                <a:effectLst>
                  <a:outerShdw blurRad="38100" dist="38100" dir="2700000" algn="tl">
                    <a:srgbClr val="000000">
                      <a:alpha val="43137"/>
                    </a:srgbClr>
                  </a:outerShdw>
                </a:effectLst>
              </a:rPr>
              <a:t>в связи с ущербом</a:t>
            </a:r>
            <a:r>
              <a:rPr lang="ru-RU" sz="2000" dirty="0"/>
              <a:t>, нанесённым </a:t>
            </a:r>
            <a:r>
              <a:rPr lang="ru-RU" sz="2000" dirty="0" smtClean="0"/>
              <a:t>каким-либо транспортным </a:t>
            </a:r>
            <a:r>
              <a:rPr lang="ru-RU" sz="2000" dirty="0"/>
              <a:t>средством в результате дорожно-транспортного </a:t>
            </a:r>
            <a:r>
              <a:rPr lang="ru-RU" sz="2000" dirty="0" smtClean="0"/>
              <a:t>происшествия </a:t>
            </a:r>
            <a:r>
              <a:rPr lang="ru-RU" sz="2000" dirty="0"/>
              <a:t>по вине работника консульского учреждения в государстве пребывания;</a:t>
            </a:r>
          </a:p>
          <a:p>
            <a:r>
              <a:rPr lang="ru-RU" sz="2000" b="1" dirty="0">
                <a:solidFill>
                  <a:schemeClr val="accent4"/>
                </a:solidFill>
              </a:rPr>
              <a:t>3) </a:t>
            </a:r>
            <a:r>
              <a:rPr lang="ru-RU" sz="2000" i="1" dirty="0">
                <a:effectLst>
                  <a:outerShdw blurRad="38100" dist="38100" dir="2700000" algn="tl">
                    <a:srgbClr val="000000">
                      <a:alpha val="43137"/>
                    </a:srgbClr>
                  </a:outerShdw>
                </a:effectLst>
              </a:rPr>
              <a:t>касающиеся наследства</a:t>
            </a:r>
            <a:r>
              <a:rPr lang="ru-RU" sz="2000" dirty="0"/>
              <a:t>, в которых работник </a:t>
            </a:r>
            <a:r>
              <a:rPr lang="ru-RU" sz="2000" dirty="0" smtClean="0"/>
              <a:t>консульского учреждения </a:t>
            </a:r>
            <a:r>
              <a:rPr lang="ru-RU" sz="2000" dirty="0"/>
              <a:t>выступает в качестве наследника или </a:t>
            </a:r>
            <a:r>
              <a:rPr lang="ru-RU" sz="2000" dirty="0" err="1" smtClean="0"/>
              <a:t>отказополучателя</a:t>
            </a:r>
            <a:r>
              <a:rPr lang="ru-RU" sz="2000" dirty="0" smtClean="0"/>
              <a:t>, исполнителя </a:t>
            </a:r>
            <a:r>
              <a:rPr lang="ru-RU" sz="2000" dirty="0"/>
              <a:t>завещания, распорядителя или попечителя наследства, будучи частным лицом;</a:t>
            </a:r>
          </a:p>
          <a:p>
            <a:r>
              <a:rPr lang="ru-RU" sz="2000" b="1" dirty="0">
                <a:solidFill>
                  <a:schemeClr val="accent4"/>
                </a:solidFill>
              </a:rPr>
              <a:t>4) </a:t>
            </a:r>
            <a:r>
              <a:rPr lang="ru-RU" sz="2000" i="1" dirty="0">
                <a:effectLst>
                  <a:outerShdw blurRad="38100" dist="38100" dir="2700000" algn="tl">
                    <a:srgbClr val="000000">
                      <a:alpha val="43137"/>
                    </a:srgbClr>
                  </a:outerShdw>
                </a:effectLst>
              </a:rPr>
              <a:t>возбуждённые самим консульским должностным лицом </a:t>
            </a:r>
            <a:r>
              <a:rPr lang="ru-RU" sz="2000" dirty="0"/>
              <a:t>по </a:t>
            </a:r>
            <a:r>
              <a:rPr lang="ru-RU" sz="2000" dirty="0" smtClean="0"/>
              <a:t>делу</a:t>
            </a:r>
            <a:r>
              <a:rPr lang="ru-RU" sz="2000" dirty="0"/>
              <a:t>, по которому он пользовался бы иммунитетом от юрисдикции (в </a:t>
            </a:r>
            <a:r>
              <a:rPr lang="ru-RU" sz="2000" dirty="0" smtClean="0"/>
              <a:t>этом случае </a:t>
            </a:r>
            <a:r>
              <a:rPr lang="ru-RU" sz="2000" dirty="0"/>
              <a:t>он лишается права ссылаться на иммунитет в отношении </a:t>
            </a:r>
            <a:r>
              <a:rPr lang="ru-RU" sz="2000" dirty="0" smtClean="0"/>
              <a:t>любого </a:t>
            </a:r>
            <a:r>
              <a:rPr lang="ru-RU" sz="2000" dirty="0"/>
              <a:t>встречного иска, непосредственно связанного с основным иском).</a:t>
            </a:r>
          </a:p>
        </p:txBody>
      </p:sp>
    </p:spTree>
    <p:extLst>
      <p:ext uri="{BB962C8B-B14F-4D97-AF65-F5344CB8AC3E}">
        <p14:creationId xmlns:p14="http://schemas.microsoft.com/office/powerpoint/2010/main" val="42491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6BF71F3-E7E6-49AF-A056-E1EA35AB0349}" type="slidenum">
              <a:rPr lang="ru-RU" smtClean="0"/>
              <a:t>30</a:t>
            </a:fld>
            <a:endParaRPr lang="ru-RU"/>
          </a:p>
        </p:txBody>
      </p:sp>
      <p:sp>
        <p:nvSpPr>
          <p:cNvPr id="3" name="Прямоугольник 2"/>
          <p:cNvSpPr/>
          <p:nvPr/>
        </p:nvSpPr>
        <p:spPr>
          <a:xfrm>
            <a:off x="925689" y="501305"/>
            <a:ext cx="10213622" cy="5632311"/>
          </a:xfrm>
          <a:prstGeom prst="rect">
            <a:avLst/>
          </a:prstGeom>
        </p:spPr>
        <p:txBody>
          <a:bodyPr wrap="square">
            <a:spAutoFit/>
          </a:bodyPr>
          <a:lstStyle/>
          <a:p>
            <a:r>
              <a:rPr lang="ru-RU" sz="2000" dirty="0"/>
              <a:t>Статья 53 Венской конвенции определяет </a:t>
            </a:r>
            <a:r>
              <a:rPr lang="ru-RU" sz="2000" b="1" i="1" dirty="0">
                <a:solidFill>
                  <a:schemeClr val="accent4">
                    <a:lumMod val="60000"/>
                    <a:lumOff val="40000"/>
                  </a:schemeClr>
                </a:solidFill>
              </a:rPr>
              <a:t>начало и конец </a:t>
            </a:r>
            <a:r>
              <a:rPr lang="ru-RU" sz="2000" b="1" i="1" dirty="0" smtClean="0">
                <a:solidFill>
                  <a:schemeClr val="accent4">
                    <a:lumMod val="60000"/>
                    <a:lumOff val="40000"/>
                  </a:schemeClr>
                </a:solidFill>
              </a:rPr>
              <a:t>консульских </a:t>
            </a:r>
            <a:r>
              <a:rPr lang="ru-RU" sz="2000" b="1" i="1" dirty="0">
                <a:solidFill>
                  <a:schemeClr val="accent4">
                    <a:lumMod val="60000"/>
                    <a:lumOff val="40000"/>
                  </a:schemeClr>
                </a:solidFill>
              </a:rPr>
              <a:t>иммунитетов и привилегий</a:t>
            </a:r>
            <a:r>
              <a:rPr lang="ru-RU" sz="2000" dirty="0"/>
              <a:t>. </a:t>
            </a:r>
            <a:endParaRPr lang="ru-RU" sz="2000" dirty="0" smtClean="0"/>
          </a:p>
          <a:p>
            <a:endParaRPr lang="ru-RU" sz="2000" dirty="0"/>
          </a:p>
          <a:p>
            <a:r>
              <a:rPr lang="ru-RU" sz="2000" dirty="0" smtClean="0"/>
              <a:t>В </a:t>
            </a:r>
            <a:r>
              <a:rPr lang="ru-RU" sz="2000" dirty="0"/>
              <a:t>ней сказано, что привилегии и </a:t>
            </a:r>
            <a:r>
              <a:rPr lang="ru-RU" sz="2000" dirty="0" smtClean="0"/>
              <a:t>иммунитеты </a:t>
            </a:r>
            <a:r>
              <a:rPr lang="ru-RU" sz="2000" dirty="0"/>
              <a:t>начинают действовать в отношении консульского </a:t>
            </a:r>
            <a:r>
              <a:rPr lang="ru-RU" sz="2000" dirty="0" smtClean="0"/>
              <a:t>должностного </a:t>
            </a:r>
            <a:r>
              <a:rPr lang="ru-RU" sz="2000" dirty="0"/>
              <a:t>лица </a:t>
            </a:r>
            <a:endParaRPr lang="ru-RU" sz="2000" dirty="0" smtClean="0"/>
          </a:p>
          <a:p>
            <a:pPr marL="457200" indent="-457200">
              <a:buClr>
                <a:schemeClr val="accent4"/>
              </a:buClr>
              <a:buAutoNum type="arabicParenR"/>
            </a:pPr>
            <a:r>
              <a:rPr lang="ru-RU" sz="2000" dirty="0" smtClean="0"/>
              <a:t>с </a:t>
            </a:r>
            <a:r>
              <a:rPr lang="ru-RU" sz="2000" dirty="0"/>
              <a:t>момента его вступления на территорию государства </a:t>
            </a:r>
            <a:r>
              <a:rPr lang="ru-RU" sz="2000" dirty="0" smtClean="0"/>
              <a:t>пребывания </a:t>
            </a:r>
          </a:p>
          <a:p>
            <a:pPr marL="457200" indent="-457200">
              <a:buClr>
                <a:schemeClr val="accent4"/>
              </a:buClr>
              <a:buAutoNum type="arabicParenR"/>
            </a:pPr>
            <a:r>
              <a:rPr lang="ru-RU" sz="2000" dirty="0" smtClean="0"/>
              <a:t>если </a:t>
            </a:r>
            <a:r>
              <a:rPr lang="ru-RU" sz="2000" dirty="0"/>
              <a:t>оно уже находится на этой территории, с </a:t>
            </a:r>
            <a:r>
              <a:rPr lang="ru-RU" sz="2000" dirty="0" smtClean="0"/>
              <a:t>момента, когда </a:t>
            </a:r>
            <a:r>
              <a:rPr lang="ru-RU" sz="2000" dirty="0"/>
              <a:t>оно приступило к выполнению своих обязанностей в </a:t>
            </a:r>
            <a:r>
              <a:rPr lang="ru-RU" sz="2000" dirty="0" smtClean="0"/>
              <a:t>консульском </a:t>
            </a:r>
            <a:r>
              <a:rPr lang="ru-RU" sz="2000" dirty="0"/>
              <a:t>учреждении</a:t>
            </a:r>
            <a:r>
              <a:rPr lang="ru-RU" sz="2000" dirty="0" smtClean="0"/>
              <a:t>.</a:t>
            </a:r>
          </a:p>
          <a:p>
            <a:pPr marL="457200" indent="-457200">
              <a:buAutoNum type="arabicParenR"/>
            </a:pPr>
            <a:endParaRPr lang="ru-RU" sz="2000" dirty="0"/>
          </a:p>
          <a:p>
            <a:r>
              <a:rPr lang="ru-RU" sz="2000" dirty="0" smtClean="0"/>
              <a:t>Привилегии </a:t>
            </a:r>
            <a:r>
              <a:rPr lang="ru-RU" sz="2000" dirty="0"/>
              <a:t>и иммунитеты консульских должностных лиц </a:t>
            </a:r>
            <a:r>
              <a:rPr lang="ru-RU" sz="2000" dirty="0" smtClean="0"/>
              <a:t>прекращаются </a:t>
            </a:r>
          </a:p>
          <a:p>
            <a:pPr marL="457200" indent="-457200">
              <a:buClr>
                <a:schemeClr val="accent4"/>
              </a:buClr>
              <a:buAutoNum type="arabicParenR"/>
            </a:pPr>
            <a:r>
              <a:rPr lang="ru-RU" sz="2000" dirty="0" smtClean="0"/>
              <a:t>с </a:t>
            </a:r>
            <a:r>
              <a:rPr lang="ru-RU" sz="2000" dirty="0"/>
              <a:t>того момента, когда они покидают территорию </a:t>
            </a:r>
            <a:r>
              <a:rPr lang="ru-RU" sz="2000" dirty="0" smtClean="0"/>
              <a:t>данного государства</a:t>
            </a:r>
            <a:r>
              <a:rPr lang="ru-RU" sz="2000" dirty="0"/>
              <a:t>, </a:t>
            </a:r>
            <a:endParaRPr lang="ru-RU" sz="2000" dirty="0" smtClean="0"/>
          </a:p>
          <a:p>
            <a:pPr marL="457200" indent="-457200">
              <a:buClr>
                <a:schemeClr val="accent4"/>
              </a:buClr>
              <a:buAutoNum type="arabicParenR"/>
            </a:pPr>
            <a:r>
              <a:rPr lang="ru-RU" sz="2000" dirty="0" smtClean="0"/>
              <a:t>по </a:t>
            </a:r>
            <a:r>
              <a:rPr lang="ru-RU" sz="2000" dirty="0"/>
              <a:t>истечении разумного срока, который </a:t>
            </a:r>
            <a:r>
              <a:rPr lang="ru-RU" sz="2000" dirty="0" smtClean="0"/>
              <a:t>достаточен для </a:t>
            </a:r>
            <a:r>
              <a:rPr lang="ru-RU" sz="2000" dirty="0"/>
              <a:t>того, чтобы покинуть территорию данной страны</a:t>
            </a:r>
            <a:r>
              <a:rPr lang="ru-RU" sz="2000" dirty="0" smtClean="0"/>
              <a:t>.</a:t>
            </a:r>
          </a:p>
          <a:p>
            <a:pPr marL="457200" indent="-457200">
              <a:buClr>
                <a:schemeClr val="accent4"/>
              </a:buClr>
              <a:buAutoNum type="arabicParenR"/>
            </a:pPr>
            <a:endParaRPr lang="ru-RU" sz="2000" dirty="0"/>
          </a:p>
          <a:p>
            <a:r>
              <a:rPr lang="ru-RU" sz="2000" dirty="0"/>
              <a:t>В отношении членов семей привилегии и иммунитеты </a:t>
            </a:r>
            <a:r>
              <a:rPr lang="ru-RU" sz="2000" dirty="0" smtClean="0"/>
              <a:t>прекращаются </a:t>
            </a:r>
          </a:p>
          <a:p>
            <a:pPr marL="457200" indent="-457200">
              <a:buClr>
                <a:schemeClr val="accent4"/>
              </a:buClr>
              <a:buAutoNum type="arabicParenR"/>
            </a:pPr>
            <a:r>
              <a:rPr lang="ru-RU" sz="2000" dirty="0" smtClean="0"/>
              <a:t>в </a:t>
            </a:r>
            <a:r>
              <a:rPr lang="ru-RU" sz="2000" dirty="0"/>
              <a:t>тот момент, когда они покидают территорию страны </a:t>
            </a:r>
            <a:r>
              <a:rPr lang="ru-RU" sz="2000" dirty="0" smtClean="0"/>
              <a:t>пребывания</a:t>
            </a:r>
            <a:r>
              <a:rPr lang="ru-RU" sz="2000" dirty="0"/>
              <a:t>, </a:t>
            </a:r>
            <a:endParaRPr lang="ru-RU" sz="2000" dirty="0" smtClean="0"/>
          </a:p>
          <a:p>
            <a:pPr marL="457200" indent="-457200">
              <a:buClr>
                <a:schemeClr val="accent4"/>
              </a:buClr>
              <a:buAutoNum type="arabicParenR"/>
            </a:pPr>
            <a:r>
              <a:rPr lang="ru-RU" sz="2000" dirty="0" smtClean="0"/>
              <a:t>с </a:t>
            </a:r>
            <a:r>
              <a:rPr lang="ru-RU" sz="2000" dirty="0"/>
              <a:t>того момента, когда они перестают быть членами </a:t>
            </a:r>
            <a:r>
              <a:rPr lang="ru-RU" sz="2000" dirty="0" smtClean="0"/>
              <a:t>семьи консульского </a:t>
            </a:r>
            <a:r>
              <a:rPr lang="ru-RU" sz="2000" dirty="0"/>
              <a:t>должностного лица.</a:t>
            </a:r>
          </a:p>
        </p:txBody>
      </p:sp>
    </p:spTree>
    <p:extLst>
      <p:ext uri="{BB962C8B-B14F-4D97-AF65-F5344CB8AC3E}">
        <p14:creationId xmlns:p14="http://schemas.microsoft.com/office/powerpoint/2010/main" val="42318625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2131</TotalTime>
  <Words>2844</Words>
  <Application>Microsoft Office PowerPoint</Application>
  <PresentationFormat>Широкоэкранный</PresentationFormat>
  <Paragraphs>362</Paragraphs>
  <Slides>30</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30</vt:i4>
      </vt:variant>
    </vt:vector>
  </HeadingPairs>
  <TitlesOfParts>
    <vt:vector size="36" baseType="lpstr">
      <vt:lpstr>a_AntiqueGr</vt:lpstr>
      <vt:lpstr>Arial</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71</cp:revision>
  <dcterms:created xsi:type="dcterms:W3CDTF">2020-12-14T10:12:14Z</dcterms:created>
  <dcterms:modified xsi:type="dcterms:W3CDTF">2021-01-11T03:22:41Z</dcterms:modified>
</cp:coreProperties>
</file>