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notesMasterIdLst>
    <p:notesMasterId r:id="rId22"/>
  </p:notesMasterIdLst>
  <p:sldIdLst>
    <p:sldId id="256" r:id="rId2"/>
    <p:sldId id="257" r:id="rId3"/>
    <p:sldId id="259" r:id="rId4"/>
    <p:sldId id="260" r:id="rId5"/>
    <p:sldId id="269"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7" r:id="rId20"/>
    <p:sldId id="258" r:id="rId21"/>
  </p:sldIdLst>
  <p:sldSz cx="12192000" cy="6858000"/>
  <p:notesSz cx="6858000" cy="9144000"/>
  <p:custDataLst>
    <p:tags r:id="rId23"/>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1750" autoAdjust="0"/>
  </p:normalViewPr>
  <p:slideViewPr>
    <p:cSldViewPr snapToGrid="0">
      <p:cViewPr varScale="1">
        <p:scale>
          <a:sx n="66" d="100"/>
          <a:sy n="66" d="100"/>
        </p:scale>
        <p:origin x="6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6D4F03-4C44-4F67-AFF6-FECE0809DC32}" type="datetimeFigureOut">
              <a:rPr lang="ru-RU" smtClean="0"/>
              <a:t>07.02.2026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C1960C-C8D6-4A4C-B421-04D39346CB5A}" type="slidenum">
              <a:rPr lang="ru-RU" smtClean="0"/>
              <a:t>‹#›</a:t>
            </a:fld>
            <a:endParaRPr lang="ru-RU"/>
          </a:p>
        </p:txBody>
      </p:sp>
    </p:spTree>
    <p:extLst>
      <p:ext uri="{BB962C8B-B14F-4D97-AF65-F5344CB8AC3E}">
        <p14:creationId xmlns:p14="http://schemas.microsoft.com/office/powerpoint/2010/main" val="150347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smtClean="0"/>
          </a:p>
        </p:txBody>
      </p:sp>
      <p:sp>
        <p:nvSpPr>
          <p:cNvPr id="4" name="Номер слайда 3"/>
          <p:cNvSpPr>
            <a:spLocks noGrp="1"/>
          </p:cNvSpPr>
          <p:nvPr>
            <p:ph type="sldNum" sz="quarter" idx="10"/>
          </p:nvPr>
        </p:nvSpPr>
        <p:spPr/>
        <p:txBody>
          <a:bodyPr/>
          <a:lstStyle/>
          <a:p>
            <a:fld id="{B4C1960C-C8D6-4A4C-B421-04D39346CB5A}" type="slidenum">
              <a:rPr lang="ru-RU" smtClean="0"/>
              <a:t>4</a:t>
            </a:fld>
            <a:endParaRPr lang="ru-RU"/>
          </a:p>
        </p:txBody>
      </p:sp>
    </p:spTree>
    <p:extLst>
      <p:ext uri="{BB962C8B-B14F-4D97-AF65-F5344CB8AC3E}">
        <p14:creationId xmlns:p14="http://schemas.microsoft.com/office/powerpoint/2010/main" val="1884048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4C1960C-C8D6-4A4C-B421-04D39346CB5A}" type="slidenum">
              <a:rPr lang="ru-RU" smtClean="0"/>
              <a:t>9</a:t>
            </a:fld>
            <a:endParaRPr lang="ru-RU"/>
          </a:p>
        </p:txBody>
      </p:sp>
    </p:spTree>
    <p:extLst>
      <p:ext uri="{BB962C8B-B14F-4D97-AF65-F5344CB8AC3E}">
        <p14:creationId xmlns:p14="http://schemas.microsoft.com/office/powerpoint/2010/main" val="2763874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4C1960C-C8D6-4A4C-B421-04D39346CB5A}" type="slidenum">
              <a:rPr lang="ru-RU" smtClean="0"/>
              <a:t>12</a:t>
            </a:fld>
            <a:endParaRPr lang="ru-RU"/>
          </a:p>
        </p:txBody>
      </p:sp>
    </p:spTree>
    <p:extLst>
      <p:ext uri="{BB962C8B-B14F-4D97-AF65-F5344CB8AC3E}">
        <p14:creationId xmlns:p14="http://schemas.microsoft.com/office/powerpoint/2010/main" val="3523319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4C1960C-C8D6-4A4C-B421-04D39346CB5A}" type="slidenum">
              <a:rPr lang="ru-RU" smtClean="0"/>
              <a:t>19</a:t>
            </a:fld>
            <a:endParaRPr lang="ru-RU"/>
          </a:p>
        </p:txBody>
      </p:sp>
    </p:spTree>
    <p:extLst>
      <p:ext uri="{BB962C8B-B14F-4D97-AF65-F5344CB8AC3E}">
        <p14:creationId xmlns:p14="http://schemas.microsoft.com/office/powerpoint/2010/main" val="2665165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smtClean="0"/>
          </a:p>
        </p:txBody>
      </p:sp>
      <p:sp>
        <p:nvSpPr>
          <p:cNvPr id="4" name="Номер слайда 3"/>
          <p:cNvSpPr>
            <a:spLocks noGrp="1"/>
          </p:cNvSpPr>
          <p:nvPr>
            <p:ph type="sldNum" sz="quarter" idx="10"/>
          </p:nvPr>
        </p:nvSpPr>
        <p:spPr/>
        <p:txBody>
          <a:bodyPr/>
          <a:lstStyle/>
          <a:p>
            <a:fld id="{B4C1960C-C8D6-4A4C-B421-04D39346CB5A}" type="slidenum">
              <a:rPr lang="ru-RU" smtClean="0"/>
              <a:t>20</a:t>
            </a:fld>
            <a:endParaRPr lang="ru-RU"/>
          </a:p>
        </p:txBody>
      </p:sp>
    </p:spTree>
    <p:extLst>
      <p:ext uri="{BB962C8B-B14F-4D97-AF65-F5344CB8AC3E}">
        <p14:creationId xmlns:p14="http://schemas.microsoft.com/office/powerpoint/2010/main" val="3420664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EE010E11-94FE-4653-8002-2077E8273FF7}" type="datetimeFigureOut">
              <a:rPr lang="ru-RU" smtClean="0"/>
              <a:t>07.02.2026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A0B07C-5FF4-4E3A-9ED2-197621363D1B}"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325638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E010E11-94FE-4653-8002-2077E8273FF7}" type="datetimeFigureOut">
              <a:rPr lang="ru-RU" smtClean="0"/>
              <a:t>07.02.2026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A0B07C-5FF4-4E3A-9ED2-197621363D1B}" type="slidenum">
              <a:rPr lang="ru-RU" smtClean="0"/>
              <a:t>‹#›</a:t>
            </a:fld>
            <a:endParaRPr lang="ru-RU"/>
          </a:p>
        </p:txBody>
      </p:sp>
    </p:spTree>
    <p:extLst>
      <p:ext uri="{BB962C8B-B14F-4D97-AF65-F5344CB8AC3E}">
        <p14:creationId xmlns:p14="http://schemas.microsoft.com/office/powerpoint/2010/main" val="15984759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E010E11-94FE-4653-8002-2077E8273FF7}" type="datetimeFigureOut">
              <a:rPr lang="ru-RU" smtClean="0"/>
              <a:t>07.02.2026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A0B07C-5FF4-4E3A-9ED2-197621363D1B}"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1802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E010E11-94FE-4653-8002-2077E8273FF7}" type="datetimeFigureOut">
              <a:rPr lang="ru-RU" smtClean="0"/>
              <a:t>07.02.2026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7A0B07C-5FF4-4E3A-9ED2-197621363D1B}" type="slidenum">
              <a:rPr lang="ru-RU" smtClean="0"/>
              <a:t>‹#›</a:t>
            </a:fld>
            <a:endParaRPr lang="ru-RU"/>
          </a:p>
        </p:txBody>
      </p:sp>
    </p:spTree>
    <p:extLst>
      <p:ext uri="{BB962C8B-B14F-4D97-AF65-F5344CB8AC3E}">
        <p14:creationId xmlns:p14="http://schemas.microsoft.com/office/powerpoint/2010/main" val="2535956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EE010E11-94FE-4653-8002-2077E8273FF7}" type="datetimeFigureOut">
              <a:rPr lang="ru-RU" smtClean="0"/>
              <a:t>07.02.2026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7A0B07C-5FF4-4E3A-9ED2-197621363D1B}" type="slidenum">
              <a:rPr lang="ru-RU" smtClean="0"/>
              <a:t>‹#›</a:t>
            </a:fld>
            <a:endParaRPr lang="ru-RU"/>
          </a:p>
        </p:txBody>
      </p:sp>
    </p:spTree>
    <p:extLst>
      <p:ext uri="{BB962C8B-B14F-4D97-AF65-F5344CB8AC3E}">
        <p14:creationId xmlns:p14="http://schemas.microsoft.com/office/powerpoint/2010/main" val="2307779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EE010E11-94FE-4653-8002-2077E8273FF7}" type="datetimeFigureOut">
              <a:rPr lang="ru-RU" smtClean="0"/>
              <a:t>07.02.2026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7A0B07C-5FF4-4E3A-9ED2-197621363D1B}" type="slidenum">
              <a:rPr lang="ru-RU" smtClean="0"/>
              <a:t>‹#›</a:t>
            </a:fld>
            <a:endParaRPr lang="ru-RU"/>
          </a:p>
        </p:txBody>
      </p:sp>
    </p:spTree>
    <p:extLst>
      <p:ext uri="{BB962C8B-B14F-4D97-AF65-F5344CB8AC3E}">
        <p14:creationId xmlns:p14="http://schemas.microsoft.com/office/powerpoint/2010/main" val="2764546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E010E11-94FE-4653-8002-2077E8273FF7}" type="datetimeFigureOut">
              <a:rPr lang="ru-RU" smtClean="0"/>
              <a:t>07.02.2026</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87A0B07C-5FF4-4E3A-9ED2-197621363D1B}" type="slidenum">
              <a:rPr lang="ru-RU" smtClean="0"/>
              <a:t>‹#›</a:t>
            </a:fld>
            <a:endParaRPr lang="ru-RU"/>
          </a:p>
        </p:txBody>
      </p:sp>
    </p:spTree>
    <p:extLst>
      <p:ext uri="{BB962C8B-B14F-4D97-AF65-F5344CB8AC3E}">
        <p14:creationId xmlns:p14="http://schemas.microsoft.com/office/powerpoint/2010/main" val="282510313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E010E11-94FE-4653-8002-2077E8273FF7}" type="datetimeFigureOut">
              <a:rPr lang="ru-RU" smtClean="0"/>
              <a:t>07.02.2026</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7A0B07C-5FF4-4E3A-9ED2-197621363D1B}" type="slidenum">
              <a:rPr lang="ru-RU" smtClean="0"/>
              <a:t>‹#›</a:t>
            </a:fld>
            <a:endParaRPr lang="ru-RU"/>
          </a:p>
        </p:txBody>
      </p:sp>
    </p:spTree>
    <p:extLst>
      <p:ext uri="{BB962C8B-B14F-4D97-AF65-F5344CB8AC3E}">
        <p14:creationId xmlns:p14="http://schemas.microsoft.com/office/powerpoint/2010/main" val="1435696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E010E11-94FE-4653-8002-2077E8273FF7}" type="datetimeFigureOut">
              <a:rPr lang="ru-RU" smtClean="0"/>
              <a:t>07.02.2026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7A0B07C-5FF4-4E3A-9ED2-197621363D1B}" type="slidenum">
              <a:rPr lang="ru-RU" smtClean="0"/>
              <a:t>‹#›</a:t>
            </a:fld>
            <a:endParaRPr lang="ru-RU"/>
          </a:p>
        </p:txBody>
      </p:sp>
    </p:spTree>
    <p:extLst>
      <p:ext uri="{BB962C8B-B14F-4D97-AF65-F5344CB8AC3E}">
        <p14:creationId xmlns:p14="http://schemas.microsoft.com/office/powerpoint/2010/main" val="2421061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E010E11-94FE-4653-8002-2077E8273FF7}" type="datetimeFigureOut">
              <a:rPr lang="ru-RU" smtClean="0"/>
              <a:t>07.02.2026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A0B07C-5FF4-4E3A-9ED2-197621363D1B}" type="slidenum">
              <a:rPr lang="ru-RU" smtClean="0"/>
              <a:t>‹#›</a:t>
            </a:fld>
            <a:endParaRPr lang="ru-RU"/>
          </a:p>
        </p:txBody>
      </p:sp>
    </p:spTree>
    <p:extLst>
      <p:ext uri="{BB962C8B-B14F-4D97-AF65-F5344CB8AC3E}">
        <p14:creationId xmlns:p14="http://schemas.microsoft.com/office/powerpoint/2010/main" val="1258181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E010E11-94FE-4653-8002-2077E8273FF7}" type="datetimeFigureOut">
              <a:rPr lang="ru-RU" smtClean="0"/>
              <a:t>07.02.2026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A0B07C-5FF4-4E3A-9ED2-197621363D1B}" type="slidenum">
              <a:rPr lang="ru-RU" smtClean="0"/>
              <a:t>‹#›</a:t>
            </a:fld>
            <a:endParaRPr lang="ru-RU"/>
          </a:p>
        </p:txBody>
      </p:sp>
    </p:spTree>
    <p:extLst>
      <p:ext uri="{BB962C8B-B14F-4D97-AF65-F5344CB8AC3E}">
        <p14:creationId xmlns:p14="http://schemas.microsoft.com/office/powerpoint/2010/main" val="1168202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E010E11-94FE-4653-8002-2077E8273FF7}" type="datetimeFigureOut">
              <a:rPr lang="ru-RU" smtClean="0"/>
              <a:t>07.02.2026</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7A0B07C-5FF4-4E3A-9ED2-197621363D1B}"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2733898"/>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iming>
    <p:tnLst>
      <p:par>
        <p:cTn id="1" dur="indefinite" restart="never" nodeType="tmRoot"/>
      </p:par>
    </p:tnLst>
  </p:timing>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Банковское финансирование</a:t>
            </a:r>
            <a:endParaRPr lang="ru-RU" dirty="0"/>
          </a:p>
        </p:txBody>
      </p:sp>
      <p:sp>
        <p:nvSpPr>
          <p:cNvPr id="3" name="Подзаголовок 2"/>
          <p:cNvSpPr>
            <a:spLocks noGrp="1"/>
          </p:cNvSpPr>
          <p:nvPr>
            <p:ph type="subTitle" idx="1"/>
          </p:nvPr>
        </p:nvSpPr>
        <p:spPr/>
        <p:txBody>
          <a:bodyPr/>
          <a:lstStyle/>
          <a:p>
            <a:r>
              <a:rPr lang="ru-RU" dirty="0" smtClean="0"/>
              <a:t>Лекция 2</a:t>
            </a:r>
            <a:endParaRPr lang="ru-RU" dirty="0"/>
          </a:p>
        </p:txBody>
      </p:sp>
    </p:spTree>
    <p:extLst>
      <p:ext uri="{BB962C8B-B14F-4D97-AF65-F5344CB8AC3E}">
        <p14:creationId xmlns:p14="http://schemas.microsoft.com/office/powerpoint/2010/main" val="33815126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Банковское финансирование</a:t>
            </a:r>
            <a:endParaRPr lang="ru-RU" dirty="0"/>
          </a:p>
        </p:txBody>
      </p:sp>
      <p:sp>
        <p:nvSpPr>
          <p:cNvPr id="3" name="Объект 2"/>
          <p:cNvSpPr>
            <a:spLocks noGrp="1"/>
          </p:cNvSpPr>
          <p:nvPr>
            <p:ph idx="1"/>
          </p:nvPr>
        </p:nvSpPr>
        <p:spPr/>
        <p:txBody>
          <a:bodyPr>
            <a:noAutofit/>
          </a:bodyPr>
          <a:lstStyle/>
          <a:p>
            <a:r>
              <a:rPr lang="ru-RU" sz="3000" dirty="0"/>
              <a:t>Кредиты для бизнеса</a:t>
            </a:r>
          </a:p>
          <a:p>
            <a:r>
              <a:rPr lang="ru-RU" sz="3000" dirty="0"/>
              <a:t>Выдаются индивидуальным предпринимателям и юридическим лицам для целей бизнеса: модернизации производства, закупки оборудования или сырья, покрытия кассового разрыва, выплаты зарплат сотрудникам. </a:t>
            </a:r>
            <a:endParaRPr lang="ru-RU" sz="3000" dirty="0"/>
          </a:p>
        </p:txBody>
      </p:sp>
    </p:spTree>
    <p:extLst>
      <p:ext uri="{BB962C8B-B14F-4D97-AF65-F5344CB8AC3E}">
        <p14:creationId xmlns:p14="http://schemas.microsoft.com/office/powerpoint/2010/main" val="35929931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Кредит обладает </a:t>
            </a:r>
            <a:r>
              <a:rPr lang="ru-RU" dirty="0" smtClean="0"/>
              <a:t>тремя </a:t>
            </a:r>
            <a:r>
              <a:rPr lang="ru-RU" dirty="0"/>
              <a:t>основными свойствами</a:t>
            </a:r>
            <a:r>
              <a:rPr lang="ru-RU" dirty="0" smtClean="0"/>
              <a:t>:</a:t>
            </a:r>
            <a:endParaRPr lang="ru-RU" dirty="0"/>
          </a:p>
        </p:txBody>
      </p:sp>
      <p:sp>
        <p:nvSpPr>
          <p:cNvPr id="3" name="Объект 2"/>
          <p:cNvSpPr>
            <a:spLocks noGrp="1"/>
          </p:cNvSpPr>
          <p:nvPr>
            <p:ph idx="1"/>
          </p:nvPr>
        </p:nvSpPr>
        <p:spPr/>
        <p:txBody>
          <a:bodyPr>
            <a:normAutofit/>
          </a:bodyPr>
          <a:lstStyle/>
          <a:p>
            <a:r>
              <a:rPr lang="ru-RU" sz="2400" dirty="0" smtClean="0"/>
              <a:t>Возвратность </a:t>
            </a:r>
            <a:r>
              <a:rPr lang="ru-RU" sz="2400" dirty="0"/>
              <a:t>— заемщик берет на себя обязанность вернуть долг.</a:t>
            </a:r>
          </a:p>
          <a:p>
            <a:r>
              <a:rPr lang="ru-RU" sz="2400" dirty="0"/>
              <a:t>Платность значит, что деньги предоставляются под установленную процентную ставку.</a:t>
            </a:r>
          </a:p>
          <a:p>
            <a:r>
              <a:rPr lang="ru-RU" sz="2400" dirty="0"/>
              <a:t>Срочность предполагает, что при оформлении кредита оговариваются сроки возвращения.</a:t>
            </a:r>
          </a:p>
          <a:p>
            <a:endParaRPr lang="ru-RU" sz="2400" dirty="0" smtClean="0"/>
          </a:p>
          <a:p>
            <a:r>
              <a:rPr lang="ru-RU" sz="2400" dirty="0" smtClean="0"/>
              <a:t>Права </a:t>
            </a:r>
            <a:r>
              <a:rPr lang="ru-RU" sz="2400" dirty="0"/>
              <a:t>и обязанности сторон прописываются в кредитном договоре, ключевыми условиями которого являются процентная ставка, сумма и срок.</a:t>
            </a:r>
          </a:p>
        </p:txBody>
      </p:sp>
    </p:spTree>
    <p:extLst>
      <p:ext uri="{BB962C8B-B14F-4D97-AF65-F5344CB8AC3E}">
        <p14:creationId xmlns:p14="http://schemas.microsoft.com/office/powerpoint/2010/main" val="1430386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3"/>
          <a:stretch>
            <a:fillRect/>
          </a:stretch>
        </p:blipFill>
        <p:spPr>
          <a:xfrm>
            <a:off x="2247893" y="1251177"/>
            <a:ext cx="8029971" cy="4510994"/>
          </a:xfrm>
          <a:prstGeom prst="rect">
            <a:avLst/>
          </a:prstGeom>
        </p:spPr>
      </p:pic>
      <p:sp>
        <p:nvSpPr>
          <p:cNvPr id="5" name="Заголовок 4"/>
          <p:cNvSpPr>
            <a:spLocks noGrp="1"/>
          </p:cNvSpPr>
          <p:nvPr>
            <p:ph type="title"/>
          </p:nvPr>
        </p:nvSpPr>
        <p:spPr/>
        <p:txBody>
          <a:bodyPr/>
          <a:lstStyle/>
          <a:p>
            <a:r>
              <a:rPr lang="ru-RU" dirty="0" smtClean="0"/>
              <a:t>ВТБ</a:t>
            </a:r>
            <a:endParaRPr lang="ru-RU" dirty="0"/>
          </a:p>
        </p:txBody>
      </p:sp>
    </p:spTree>
    <p:extLst>
      <p:ext uri="{BB962C8B-B14F-4D97-AF65-F5344CB8AC3E}">
        <p14:creationId xmlns:p14="http://schemas.microsoft.com/office/powerpoint/2010/main" val="1292175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Банковский овердрафт </a:t>
            </a:r>
          </a:p>
        </p:txBody>
      </p:sp>
      <p:sp>
        <p:nvSpPr>
          <p:cNvPr id="3" name="Объект 2"/>
          <p:cNvSpPr>
            <a:spLocks noGrp="1"/>
          </p:cNvSpPr>
          <p:nvPr>
            <p:ph idx="1"/>
          </p:nvPr>
        </p:nvSpPr>
        <p:spPr/>
        <p:txBody>
          <a:bodyPr>
            <a:normAutofit/>
          </a:bodyPr>
          <a:lstStyle/>
          <a:p>
            <a:r>
              <a:rPr lang="ru-RU" dirty="0"/>
              <a:t> </a:t>
            </a:r>
            <a:r>
              <a:rPr lang="ru-RU" sz="2400" dirty="0"/>
              <a:t>Банковский овердрафт (от англ. </a:t>
            </a:r>
            <a:r>
              <a:rPr lang="ru-RU" sz="2400" dirty="0" err="1"/>
              <a:t>оverdraft</a:t>
            </a:r>
            <a:r>
              <a:rPr lang="ru-RU" sz="2400" dirty="0"/>
              <a:t> — списание средств </a:t>
            </a:r>
            <a:r>
              <a:rPr lang="ru-RU" sz="2400" dirty="0" smtClean="0"/>
              <a:t>сверх имеющегося </a:t>
            </a:r>
            <a:r>
              <a:rPr lang="ru-RU" sz="2400" dirty="0"/>
              <a:t>остатка, больше чем есть в наличии в текущий момент). </a:t>
            </a:r>
            <a:r>
              <a:rPr lang="ru-RU" sz="2400" dirty="0" smtClean="0"/>
              <a:t>Это широко </a:t>
            </a:r>
            <a:r>
              <a:rPr lang="ru-RU" sz="2400" dirty="0"/>
              <a:t>распространенная в банковской практике форма </a:t>
            </a:r>
            <a:r>
              <a:rPr lang="ru-RU" sz="2400" dirty="0" smtClean="0"/>
              <a:t>краткосрочного кредита</a:t>
            </a:r>
            <a:r>
              <a:rPr lang="ru-RU" sz="2400" dirty="0"/>
              <a:t>. Финансирование потребностей реализуется через списание </a:t>
            </a:r>
            <a:r>
              <a:rPr lang="ru-RU" sz="2400" dirty="0" smtClean="0"/>
              <a:t>средств с </a:t>
            </a:r>
            <a:r>
              <a:rPr lang="ru-RU" sz="2400" dirty="0"/>
              <a:t>банковского счета компании сверх остатка на нем. В результате по </a:t>
            </a:r>
            <a:r>
              <a:rPr lang="ru-RU" sz="2400" dirty="0" smtClean="0"/>
              <a:t>счету образуется </a:t>
            </a:r>
            <a:r>
              <a:rPr lang="ru-RU" sz="2400" dirty="0"/>
              <a:t>дебетовое сальдо. При овердрафте в погашение </a:t>
            </a:r>
            <a:r>
              <a:rPr lang="ru-RU" sz="2400" dirty="0" smtClean="0"/>
              <a:t>задолженности направляются </a:t>
            </a:r>
            <a:r>
              <a:rPr lang="ru-RU" sz="2400" dirty="0"/>
              <a:t>все суммы, зачисляемые на текущий (активно-пассивный) </a:t>
            </a:r>
            <a:r>
              <a:rPr lang="ru-RU" sz="2400" dirty="0" smtClean="0"/>
              <a:t>счет компании-заемщика</a:t>
            </a:r>
            <a:r>
              <a:rPr lang="ru-RU" sz="2400" dirty="0"/>
              <a:t>, поэтому объем предоставленного кредита </a:t>
            </a:r>
            <a:r>
              <a:rPr lang="ru-RU" sz="2400" dirty="0" smtClean="0"/>
              <a:t>изменяется по </a:t>
            </a:r>
            <a:r>
              <a:rPr lang="ru-RU" sz="2400" dirty="0"/>
              <a:t>мере поступления денег. Это отличает овердрафт от обычных </a:t>
            </a:r>
            <a:r>
              <a:rPr lang="ru-RU" sz="2400" dirty="0" smtClean="0"/>
              <a:t>разовых ссуд</a:t>
            </a:r>
            <a:r>
              <a:rPr lang="ru-RU" sz="2400" dirty="0"/>
              <a:t>. </a:t>
            </a:r>
          </a:p>
        </p:txBody>
      </p:sp>
    </p:spTree>
    <p:extLst>
      <p:ext uri="{BB962C8B-B14F-4D97-AF65-F5344CB8AC3E}">
        <p14:creationId xmlns:p14="http://schemas.microsoft.com/office/powerpoint/2010/main" val="3806307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Требования банка к заемщику (ВТБ)</a:t>
            </a:r>
            <a:endParaRPr lang="ru-RU" dirty="0"/>
          </a:p>
        </p:txBody>
      </p:sp>
      <p:sp>
        <p:nvSpPr>
          <p:cNvPr id="3" name="Объект 2"/>
          <p:cNvSpPr>
            <a:spLocks noGrp="1"/>
          </p:cNvSpPr>
          <p:nvPr>
            <p:ph idx="1"/>
          </p:nvPr>
        </p:nvSpPr>
        <p:spPr>
          <a:xfrm>
            <a:off x="1097280" y="1845733"/>
            <a:ext cx="10058400" cy="4322837"/>
          </a:xfrm>
        </p:spPr>
        <p:txBody>
          <a:bodyPr>
            <a:normAutofit lnSpcReduction="10000"/>
          </a:bodyPr>
          <a:lstStyle/>
          <a:p>
            <a:r>
              <a:rPr lang="ru-RU" dirty="0"/>
              <a:t>Организационно-правовая форма: экспресс-кредиты (с залогом и без) доступны к оформлению индивидуальными предпринимателями или обществами с ограниченной ответственностью, овердрафт доступен как вышеперечисленным формам, так и акционерным обществам.</a:t>
            </a:r>
          </a:p>
          <a:p>
            <a:r>
              <a:rPr lang="ru-RU" dirty="0"/>
              <a:t>Зарегистрирован на территории РФ</a:t>
            </a:r>
          </a:p>
          <a:p>
            <a:r>
              <a:rPr lang="ru-RU" dirty="0"/>
              <a:t>Срок регистрации бизнеса не менее 1 </a:t>
            </a:r>
            <a:r>
              <a:rPr lang="ru-RU" dirty="0" smtClean="0"/>
              <a:t>года</a:t>
            </a:r>
          </a:p>
          <a:p>
            <a:r>
              <a:rPr lang="ru-RU" dirty="0"/>
              <a:t>Для принятия решения по экспресс-кредиту на сумму до 10 000 000 рублей предоставление документов не требуется, на сумму более 10 000 000 рублей потребуется предоставить финансовую отчетность.</a:t>
            </a:r>
          </a:p>
          <a:p>
            <a:r>
              <a:rPr lang="ru-RU" dirty="0"/>
              <a:t>Для выдачи кредита могут потребоваться учредительные и регистрационные документы, оригиналы паспортов владельцев бизнеса.</a:t>
            </a:r>
          </a:p>
          <a:p>
            <a:r>
              <a:rPr lang="ru-RU" dirty="0"/>
              <a:t>Для подключения овердрафта будет необходимо предоставить полный пакет финансовых документов.</a:t>
            </a:r>
          </a:p>
        </p:txBody>
      </p:sp>
    </p:spTree>
    <p:extLst>
      <p:ext uri="{BB962C8B-B14F-4D97-AF65-F5344CB8AC3E}">
        <p14:creationId xmlns:p14="http://schemas.microsoft.com/office/powerpoint/2010/main" val="3777256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Требования банка к заемщику</a:t>
            </a:r>
            <a:endParaRPr lang="ru-RU" dirty="0"/>
          </a:p>
        </p:txBody>
      </p:sp>
      <p:sp>
        <p:nvSpPr>
          <p:cNvPr id="3" name="Объект 2"/>
          <p:cNvSpPr>
            <a:spLocks noGrp="1"/>
          </p:cNvSpPr>
          <p:nvPr>
            <p:ph idx="1"/>
          </p:nvPr>
        </p:nvSpPr>
        <p:spPr>
          <a:xfrm>
            <a:off x="1097280" y="1845733"/>
            <a:ext cx="10058400" cy="4322837"/>
          </a:xfrm>
        </p:spPr>
        <p:txBody>
          <a:bodyPr>
            <a:normAutofit fontScale="92500" lnSpcReduction="10000"/>
          </a:bodyPr>
          <a:lstStyle/>
          <a:p>
            <a:r>
              <a:rPr lang="ru-RU" dirty="0"/>
              <a:t>Для зачисления кредитных средств потребуется открытие расчетного счета, если ранее он не был открыт в банке.</a:t>
            </a:r>
          </a:p>
          <a:p>
            <a:r>
              <a:rPr lang="ru-RU" dirty="0"/>
              <a:t>Ознакомьтесь с документами, которые понадобятся для открытия расчетного счета, а также с перечнем отделений банка, обслуживающих юридических лиц и индивидуальных предпринимателей, в которые вы можете обратиться для открытия РКО</a:t>
            </a:r>
            <a:r>
              <a:rPr lang="ru-RU" dirty="0" smtClean="0"/>
              <a:t>.</a:t>
            </a:r>
          </a:p>
          <a:p>
            <a:r>
              <a:rPr lang="ru-RU" dirty="0" smtClean="0"/>
              <a:t>Задолженность </a:t>
            </a:r>
            <a:r>
              <a:rPr lang="ru-RU" dirty="0"/>
              <a:t>по экспресс-кредиту можно досрочно погасить частично или полностью в любой момент, при этом минимальная сумма досрочного погашения не ограничена.</a:t>
            </a:r>
          </a:p>
          <a:p>
            <a:r>
              <a:rPr lang="ru-RU" dirty="0"/>
              <a:t>Потребуется только уведомить банк, заполнив заявление на досрочное погашение, и обеспечить наличие собственных средств на счете к дате планируемого досрочного погашения.</a:t>
            </a:r>
          </a:p>
          <a:p>
            <a:r>
              <a:rPr lang="ru-RU" dirty="0"/>
              <a:t>Сумма досрочного погашения будет списана со счета автоматически в дату, указанную в заявлении.</a:t>
            </a:r>
          </a:p>
          <a:p>
            <a:r>
              <a:rPr lang="ru-RU" dirty="0"/>
              <a:t>Частичное или полное досрочное погашение не предусматривает уплаты заемщиком каких-либо комиссий или иных платежей.</a:t>
            </a:r>
          </a:p>
        </p:txBody>
      </p:sp>
    </p:spTree>
    <p:extLst>
      <p:ext uri="{BB962C8B-B14F-4D97-AF65-F5344CB8AC3E}">
        <p14:creationId xmlns:p14="http://schemas.microsoft.com/office/powerpoint/2010/main" val="2536988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Требования банка к заемщику (Альфа)</a:t>
            </a:r>
            <a:endParaRPr lang="ru-RU" dirty="0"/>
          </a:p>
        </p:txBody>
      </p:sp>
      <p:sp>
        <p:nvSpPr>
          <p:cNvPr id="3" name="Объект 2"/>
          <p:cNvSpPr>
            <a:spLocks noGrp="1"/>
          </p:cNvSpPr>
          <p:nvPr>
            <p:ph idx="1"/>
          </p:nvPr>
        </p:nvSpPr>
        <p:spPr>
          <a:xfrm>
            <a:off x="1097280" y="1845733"/>
            <a:ext cx="10058400" cy="4322837"/>
          </a:xfrm>
        </p:spPr>
        <p:txBody>
          <a:bodyPr>
            <a:normAutofit/>
          </a:bodyPr>
          <a:lstStyle/>
          <a:p>
            <a:r>
              <a:rPr lang="ru-RU" dirty="0" smtClean="0"/>
              <a:t>• Срок </a:t>
            </a:r>
            <a:r>
              <a:rPr lang="ru-RU" dirty="0"/>
              <a:t>ведения бизнеса от 9 месяцев на дату подачи заявки</a:t>
            </a:r>
          </a:p>
          <a:p>
            <a:r>
              <a:rPr lang="ru-RU" dirty="0" smtClean="0"/>
              <a:t>• Доля </a:t>
            </a:r>
            <a:r>
              <a:rPr lang="ru-RU" dirty="0"/>
              <a:t>участия в уставном капитале РФ, субъектов РФ, муниципальных образований, иностранных </a:t>
            </a:r>
            <a:r>
              <a:rPr lang="ru-RU" dirty="0" err="1"/>
              <a:t>юрлиц</a:t>
            </a:r>
            <a:r>
              <a:rPr lang="ru-RU" dirty="0"/>
              <a:t> и физлиц, общественных и религиозных организаций, благотворительных и иных фондов не должна превышать 25%. Доля других </a:t>
            </a:r>
            <a:r>
              <a:rPr lang="ru-RU" dirty="0" err="1"/>
              <a:t>юрлиц</a:t>
            </a:r>
            <a:r>
              <a:rPr lang="ru-RU" dirty="0"/>
              <a:t> в уставном капитале не должна быть больше 49%</a:t>
            </a:r>
          </a:p>
          <a:p>
            <a:r>
              <a:rPr lang="ru-RU" dirty="0" smtClean="0"/>
              <a:t>• Дополнительно </a:t>
            </a:r>
            <a:r>
              <a:rPr lang="ru-RU" dirty="0"/>
              <a:t>для ИП: гражданство РФ, возраст не менее 18 лет</a:t>
            </a:r>
          </a:p>
          <a:p>
            <a:r>
              <a:rPr lang="ru-RU" dirty="0" smtClean="0"/>
              <a:t>• Обязательное </a:t>
            </a:r>
            <a:r>
              <a:rPr lang="ru-RU" dirty="0"/>
              <a:t>подтверждение целевого использования кредита</a:t>
            </a:r>
          </a:p>
          <a:p>
            <a:r>
              <a:rPr lang="ru-RU" dirty="0" smtClean="0"/>
              <a:t>• Место </a:t>
            </a:r>
            <a:r>
              <a:rPr lang="ru-RU" dirty="0"/>
              <a:t>фактического ведения бизнеса должно находиться в городе присутствия офиса Альфа-Банка. Либо в пределах определённого расстояния от города присутствия банка. Узнать, находится ли ваш город в зоне кредитования, вы можете у менеджеров банка</a:t>
            </a:r>
          </a:p>
        </p:txBody>
      </p:sp>
    </p:spTree>
    <p:extLst>
      <p:ext uri="{BB962C8B-B14F-4D97-AF65-F5344CB8AC3E}">
        <p14:creationId xmlns:p14="http://schemas.microsoft.com/office/powerpoint/2010/main" val="2681710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Сбер</a:t>
            </a:r>
            <a:endParaRPr lang="ru-RU" dirty="0"/>
          </a:p>
        </p:txBody>
      </p:sp>
      <p:pic>
        <p:nvPicPr>
          <p:cNvPr id="4" name="Объект 3"/>
          <p:cNvPicPr>
            <a:picLocks noGrp="1" noChangeAspect="1"/>
          </p:cNvPicPr>
          <p:nvPr>
            <p:ph idx="1"/>
          </p:nvPr>
        </p:nvPicPr>
        <p:blipFill>
          <a:blip r:embed="rId3"/>
          <a:stretch>
            <a:fillRect/>
          </a:stretch>
        </p:blipFill>
        <p:spPr>
          <a:xfrm>
            <a:off x="2018151" y="1846263"/>
            <a:ext cx="8216024" cy="4022725"/>
          </a:xfrm>
          <a:prstGeom prst="rect">
            <a:avLst/>
          </a:prstGeom>
        </p:spPr>
      </p:pic>
    </p:spTree>
    <p:extLst>
      <p:ext uri="{BB962C8B-B14F-4D97-AF65-F5344CB8AC3E}">
        <p14:creationId xmlns:p14="http://schemas.microsoft.com/office/powerpoint/2010/main" val="1761032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Банковское обслуживание</a:t>
            </a:r>
            <a:endParaRPr lang="ru-RU" dirty="0"/>
          </a:p>
        </p:txBody>
      </p:sp>
      <p:sp>
        <p:nvSpPr>
          <p:cNvPr id="3" name="Объект 2"/>
          <p:cNvSpPr>
            <a:spLocks noGrp="1"/>
          </p:cNvSpPr>
          <p:nvPr>
            <p:ph idx="1"/>
          </p:nvPr>
        </p:nvSpPr>
        <p:spPr/>
        <p:txBody>
          <a:bodyPr>
            <a:normAutofit/>
          </a:bodyPr>
          <a:lstStyle/>
          <a:p>
            <a:r>
              <a:rPr lang="ru-RU" sz="3000" dirty="0"/>
              <a:t>Банки предлагают бизнесу комплексное </a:t>
            </a:r>
            <a:r>
              <a:rPr lang="ru-RU" sz="3000" dirty="0" smtClean="0"/>
              <a:t>расчетно-кассовое обслуживание </a:t>
            </a:r>
            <a:r>
              <a:rPr lang="ru-RU" sz="3000" dirty="0"/>
              <a:t>(РКО), включая открытие счетов, проведение платежей, онлайн-банкинг, кредитование (в </a:t>
            </a:r>
            <a:r>
              <a:rPr lang="ru-RU" sz="3000" dirty="0" err="1"/>
              <a:t>т.ч</a:t>
            </a:r>
            <a:r>
              <a:rPr lang="ru-RU" sz="3000" dirty="0"/>
              <a:t>. овердрафты) и </a:t>
            </a:r>
            <a:r>
              <a:rPr lang="ru-RU" sz="3000" dirty="0" err="1"/>
              <a:t>эквайринг</a:t>
            </a:r>
            <a:r>
              <a:rPr lang="ru-RU" sz="3000" dirty="0"/>
              <a:t> (торговый, интернет, СБП). Дополнительно доступны валютный контроль, зарплатные проекты, лизинг, бизнес-карты и депозиты. </a:t>
            </a:r>
          </a:p>
        </p:txBody>
      </p:sp>
    </p:spTree>
    <p:extLst>
      <p:ext uri="{BB962C8B-B14F-4D97-AF65-F5344CB8AC3E}">
        <p14:creationId xmlns:p14="http://schemas.microsoft.com/office/powerpoint/2010/main" val="4255761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Онлайн-банкинг для бизнеса </a:t>
            </a:r>
          </a:p>
        </p:txBody>
      </p:sp>
      <p:sp>
        <p:nvSpPr>
          <p:cNvPr id="3" name="Объект 2"/>
          <p:cNvSpPr>
            <a:spLocks noGrp="1"/>
          </p:cNvSpPr>
          <p:nvPr>
            <p:ph idx="1"/>
          </p:nvPr>
        </p:nvSpPr>
        <p:spPr/>
        <p:txBody>
          <a:bodyPr>
            <a:normAutofit/>
          </a:bodyPr>
          <a:lstStyle/>
          <a:p>
            <a:r>
              <a:rPr lang="ru-RU" sz="3000" dirty="0" smtClean="0"/>
              <a:t>–  </a:t>
            </a:r>
            <a:r>
              <a:rPr lang="ru-RU" sz="3000" dirty="0"/>
              <a:t>это дистанционное управление счетами юридических лиц и ИП через интернет-банк или мобильные </a:t>
            </a:r>
            <a:r>
              <a:rPr lang="ru-RU" sz="3000" dirty="0" smtClean="0"/>
              <a:t>приложения. </a:t>
            </a:r>
          </a:p>
          <a:p>
            <a:r>
              <a:rPr lang="ru-RU" sz="3000" dirty="0" smtClean="0"/>
              <a:t>Он </a:t>
            </a:r>
            <a:r>
              <a:rPr lang="ru-RU" sz="3000" dirty="0"/>
              <a:t>позволяет 24/7 проводить платежи, проверять контрагентов, вести бухгалтерию, подключать </a:t>
            </a:r>
            <a:r>
              <a:rPr lang="ru-RU" sz="3000" dirty="0" err="1"/>
              <a:t>эквайринг</a:t>
            </a:r>
            <a:r>
              <a:rPr lang="ru-RU" sz="3000" dirty="0"/>
              <a:t> и управлять кредитами, </a:t>
            </a:r>
            <a:r>
              <a:rPr lang="ru-RU" sz="3000" dirty="0" err="1"/>
              <a:t>минимизируя</a:t>
            </a:r>
            <a:r>
              <a:rPr lang="ru-RU" sz="3000" dirty="0"/>
              <a:t> посещение отделений. </a:t>
            </a:r>
          </a:p>
        </p:txBody>
      </p:sp>
    </p:spTree>
    <p:extLst>
      <p:ext uri="{BB962C8B-B14F-4D97-AF65-F5344CB8AC3E}">
        <p14:creationId xmlns:p14="http://schemas.microsoft.com/office/powerpoint/2010/main" val="1984401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Эквайринг</a:t>
            </a:r>
            <a:r>
              <a:rPr lang="ru-RU" dirty="0" smtClean="0"/>
              <a:t> </a:t>
            </a:r>
            <a:endParaRPr lang="ru-RU" dirty="0"/>
          </a:p>
        </p:txBody>
      </p:sp>
      <p:sp>
        <p:nvSpPr>
          <p:cNvPr id="3" name="Объект 2"/>
          <p:cNvSpPr>
            <a:spLocks noGrp="1"/>
          </p:cNvSpPr>
          <p:nvPr>
            <p:ph idx="1"/>
          </p:nvPr>
        </p:nvSpPr>
        <p:spPr>
          <a:xfrm>
            <a:off x="1097279" y="1845733"/>
            <a:ext cx="10412549" cy="4409923"/>
          </a:xfrm>
        </p:spPr>
        <p:txBody>
          <a:bodyPr/>
          <a:lstStyle/>
          <a:p>
            <a:r>
              <a:rPr lang="ru-RU" dirty="0" err="1"/>
              <a:t>Эквайринг</a:t>
            </a:r>
            <a:r>
              <a:rPr lang="ru-RU" dirty="0"/>
              <a:t> </a:t>
            </a:r>
            <a:r>
              <a:rPr lang="ru-RU" dirty="0" smtClean="0"/>
              <a:t>– </a:t>
            </a:r>
            <a:r>
              <a:rPr lang="ru-RU" dirty="0"/>
              <a:t>это банковская услуга, позволяющая бизнесу принимать оплату по картам, QR-кодам (СБП) или биометрии. В </a:t>
            </a:r>
            <a:r>
              <a:rPr lang="ru-RU" dirty="0" smtClean="0"/>
              <a:t>2025-2026 </a:t>
            </a:r>
            <a:r>
              <a:rPr lang="ru-RU" dirty="0"/>
              <a:t>годах ИП и ООО обязаны предоставлять возможность безналичной оплаты, если их выручка за прошлый год превысила 40 млн ₽. </a:t>
            </a:r>
          </a:p>
          <a:p>
            <a:r>
              <a:rPr lang="ru-RU" dirty="0"/>
              <a:t>Виды </a:t>
            </a:r>
            <a:r>
              <a:rPr lang="ru-RU" dirty="0" err="1" smtClean="0"/>
              <a:t>эквайринга</a:t>
            </a:r>
            <a:r>
              <a:rPr lang="ru-RU" dirty="0" smtClean="0"/>
              <a:t>:</a:t>
            </a:r>
            <a:endParaRPr lang="ru-RU" dirty="0"/>
          </a:p>
          <a:p>
            <a:r>
              <a:rPr lang="ru-RU" dirty="0"/>
              <a:t>Торговый: установка POS-терминала в физической точке (магазин, кафе). Комиссия обычно составляет от 1% до 2,5%.</a:t>
            </a:r>
          </a:p>
          <a:p>
            <a:r>
              <a:rPr lang="ru-RU" dirty="0"/>
              <a:t>Интернет-</a:t>
            </a:r>
            <a:r>
              <a:rPr lang="ru-RU" dirty="0" err="1"/>
              <a:t>эквайринг</a:t>
            </a:r>
            <a:r>
              <a:rPr lang="ru-RU" dirty="0"/>
              <a:t>: прием платежей на сайте, в приложении или </a:t>
            </a:r>
            <a:r>
              <a:rPr lang="ru-RU" dirty="0" err="1"/>
              <a:t>соцсетях</a:t>
            </a:r>
            <a:r>
              <a:rPr lang="ru-RU" dirty="0"/>
              <a:t>. Ставки часто </a:t>
            </a:r>
            <a:r>
              <a:rPr lang="ru-RU" dirty="0" smtClean="0"/>
              <a:t>выше: </a:t>
            </a:r>
            <a:r>
              <a:rPr lang="ru-RU" dirty="0"/>
              <a:t>от 2% до 3,5%.</a:t>
            </a:r>
          </a:p>
          <a:p>
            <a:r>
              <a:rPr lang="ru-RU" dirty="0"/>
              <a:t>Мобильный: оплата через компактные </a:t>
            </a:r>
            <a:r>
              <a:rPr lang="ru-RU" dirty="0" err="1"/>
              <a:t>mPOS</a:t>
            </a:r>
            <a:r>
              <a:rPr lang="ru-RU" dirty="0"/>
              <a:t>-терминалы, подключаемые к смартфону.</a:t>
            </a:r>
          </a:p>
          <a:p>
            <a:r>
              <a:rPr lang="ru-RU" dirty="0"/>
              <a:t>СБП (по QR-коду): самый бюджетный вариант с комиссией </a:t>
            </a:r>
            <a:r>
              <a:rPr lang="ru-RU" dirty="0" smtClean="0"/>
              <a:t>0,4-0,7</a:t>
            </a:r>
            <a:r>
              <a:rPr lang="ru-RU" dirty="0"/>
              <a:t>% (в некоторых банках до 0% по акциям). </a:t>
            </a:r>
          </a:p>
          <a:p>
            <a:endParaRPr lang="ru-RU" dirty="0"/>
          </a:p>
        </p:txBody>
      </p:sp>
    </p:spTree>
    <p:extLst>
      <p:ext uri="{BB962C8B-B14F-4D97-AF65-F5344CB8AC3E}">
        <p14:creationId xmlns:p14="http://schemas.microsoft.com/office/powerpoint/2010/main" val="3099075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Коммерческое кредитование</a:t>
            </a:r>
            <a:endParaRPr lang="ru-RU" dirty="0"/>
          </a:p>
        </p:txBody>
      </p:sp>
      <p:sp>
        <p:nvSpPr>
          <p:cNvPr id="3" name="Объект 2"/>
          <p:cNvSpPr>
            <a:spLocks noGrp="1"/>
          </p:cNvSpPr>
          <p:nvPr>
            <p:ph idx="1"/>
          </p:nvPr>
        </p:nvSpPr>
        <p:spPr/>
        <p:txBody>
          <a:bodyPr>
            <a:normAutofit/>
          </a:bodyPr>
          <a:lstStyle/>
          <a:p>
            <a:r>
              <a:rPr lang="ru-RU" sz="3000" dirty="0"/>
              <a:t>это кредитные отношения между хозяйствующими субъектами, предполагающие отсрочку, рассрочку платежа или аванс (предоплату) при купле-продаже товаров, выполнении работ или оказании услуг. В отличие от банковского кредита, он оформляется внутри основного договора (или отдельным соглашением</a:t>
            </a:r>
            <a:r>
              <a:rPr lang="ru-RU" sz="3000" dirty="0" smtClean="0"/>
              <a:t>). При оформлении векселем – называется вексельным кредитом. Коммерческий банк обеспечивает обращение векселей.</a:t>
            </a:r>
            <a:endParaRPr lang="ru-RU" sz="3000" dirty="0"/>
          </a:p>
        </p:txBody>
      </p:sp>
    </p:spTree>
    <p:extLst>
      <p:ext uri="{BB962C8B-B14F-4D97-AF65-F5344CB8AC3E}">
        <p14:creationId xmlns:p14="http://schemas.microsoft.com/office/powerpoint/2010/main" val="4139424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 Вексель </a:t>
            </a:r>
          </a:p>
        </p:txBody>
      </p:sp>
      <p:sp>
        <p:nvSpPr>
          <p:cNvPr id="3" name="Объект 2"/>
          <p:cNvSpPr>
            <a:spLocks noGrp="1"/>
          </p:cNvSpPr>
          <p:nvPr>
            <p:ph idx="1"/>
          </p:nvPr>
        </p:nvSpPr>
        <p:spPr>
          <a:xfrm>
            <a:off x="1097280" y="1845734"/>
            <a:ext cx="10523220" cy="4345516"/>
          </a:xfrm>
        </p:spPr>
        <p:txBody>
          <a:bodyPr>
            <a:normAutofit/>
          </a:bodyPr>
          <a:lstStyle/>
          <a:p>
            <a:r>
              <a:rPr lang="ru-RU" sz="2200" dirty="0"/>
              <a:t> Вексель (от нем. </a:t>
            </a:r>
            <a:r>
              <a:rPr lang="ru-RU" sz="2200" dirty="0" err="1"/>
              <a:t>wechsel</a:t>
            </a:r>
            <a:r>
              <a:rPr lang="ru-RU" sz="2200" dirty="0"/>
              <a:t> — обмен, размен) — ценная бумага, удостоверяющая ничем не обусловленное обязательство векселедателя (при простом векселе) либо иного указанного в векселе плательщика (при переводном векселе, называемом «тратта») выплатить по наступлении предусмотренного векселем срока определенную сумму его владельцу (векселедержателю). Корпоративные векселя — свободно обращающиеся долговые </a:t>
            </a:r>
            <a:r>
              <a:rPr lang="ru-RU" sz="2200" dirty="0" smtClean="0"/>
              <a:t>обязательства, </a:t>
            </a:r>
            <a:r>
              <a:rPr lang="ru-RU" sz="2200" dirty="0"/>
              <a:t>которые компании используют для краткосрочных заимствований, пополнения оборотного капитала или инвестирования свободных средств. В качестве платы за выданный заем по векселю банк взимает определенный процент (дисконт), величина которого ежедневно меняется. Корпоративные векселя являются одним из видов инвестиционных инструментов. Главные инвесторы в корпоративные векселя — паевые фонды денежного рынка (такие вложения позволяют им получать больший доход, чем по банковским депозитам, и при этом считаться наиболее консервативными инвестиционными фондами).</a:t>
            </a:r>
          </a:p>
        </p:txBody>
      </p:sp>
    </p:spTree>
    <p:extLst>
      <p:ext uri="{BB962C8B-B14F-4D97-AF65-F5344CB8AC3E}">
        <p14:creationId xmlns:p14="http://schemas.microsoft.com/office/powerpoint/2010/main" val="12264909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Вексельный кредит</a:t>
            </a:r>
            <a:endParaRPr lang="ru-RU" dirty="0"/>
          </a:p>
        </p:txBody>
      </p:sp>
      <p:sp>
        <p:nvSpPr>
          <p:cNvPr id="3" name="Объект 2"/>
          <p:cNvSpPr>
            <a:spLocks noGrp="1"/>
          </p:cNvSpPr>
          <p:nvPr>
            <p:ph idx="1"/>
          </p:nvPr>
        </p:nvSpPr>
        <p:spPr/>
        <p:txBody>
          <a:bodyPr>
            <a:noAutofit/>
          </a:bodyPr>
          <a:lstStyle/>
          <a:p>
            <a:r>
              <a:rPr lang="ru-RU" sz="2800" dirty="0">
                <a:solidFill>
                  <a:srgbClr val="000000"/>
                </a:solidFill>
                <a:latin typeface="Times New Roman" panose="02020603050405020304" pitchFamily="18" charset="0"/>
              </a:rPr>
              <a:t>Механизм вексельного кредитования состоит в следующем: кредит выдается векселями, срок обращения которых превышает срок, на который выдан такой кредит. Например, вексельный кредит сроком на два месяца выдается заемщику векселями, срок погашения которых наступает через три месяца. Получивший векселя клиент рассчитывается ими со своими кредиторами. Далее вексель может проходить несколько расчетных операций до истечения срока обращения. Последний векселедержатель предъявляет вексель в банк для получения платежа. Платеж производится за счет средств клиента, выплачиваемых в погашение кредита </a:t>
            </a:r>
            <a:endParaRPr lang="ru-RU" sz="2800" dirty="0"/>
          </a:p>
        </p:txBody>
      </p:sp>
    </p:spTree>
    <p:extLst>
      <p:ext uri="{BB962C8B-B14F-4D97-AF65-F5344CB8AC3E}">
        <p14:creationId xmlns:p14="http://schemas.microsoft.com/office/powerpoint/2010/main" val="8987253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447864" y="1638300"/>
            <a:ext cx="11286935" cy="3578439"/>
          </a:xfrm>
          <a:prstGeom prst="rect">
            <a:avLst/>
          </a:prstGeom>
        </p:spPr>
      </p:pic>
    </p:spTree>
    <p:extLst>
      <p:ext uri="{BB962C8B-B14F-4D97-AF65-F5344CB8AC3E}">
        <p14:creationId xmlns:p14="http://schemas.microsoft.com/office/powerpoint/2010/main" val="425569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solidFill>
                  <a:srgbClr val="333333"/>
                </a:solidFill>
                <a:latin typeface="Helvetica Neue"/>
              </a:rPr>
              <a:t>Тратта </a:t>
            </a:r>
            <a:r>
              <a:rPr lang="ru-RU" dirty="0" smtClean="0">
                <a:solidFill>
                  <a:srgbClr val="333333"/>
                </a:solidFill>
                <a:latin typeface="Helvetica Neue"/>
              </a:rPr>
              <a:t>(переводной вексель)</a:t>
            </a:r>
            <a:endParaRPr lang="ru-RU" dirty="0"/>
          </a:p>
        </p:txBody>
      </p:sp>
      <p:sp>
        <p:nvSpPr>
          <p:cNvPr id="3" name="Объект 2"/>
          <p:cNvSpPr>
            <a:spLocks noGrp="1"/>
          </p:cNvSpPr>
          <p:nvPr>
            <p:ph idx="1"/>
          </p:nvPr>
        </p:nvSpPr>
        <p:spPr/>
        <p:txBody>
          <a:bodyPr/>
          <a:lstStyle/>
          <a:p>
            <a:r>
              <a:rPr lang="ru-RU" sz="2800" dirty="0" smtClean="0">
                <a:solidFill>
                  <a:srgbClr val="333333"/>
                </a:solidFill>
                <a:latin typeface="Helvetica Neue"/>
              </a:rPr>
              <a:t>долговое </a:t>
            </a:r>
            <a:r>
              <a:rPr lang="ru-RU" sz="2800" dirty="0">
                <a:solidFill>
                  <a:srgbClr val="333333"/>
                </a:solidFill>
                <a:latin typeface="Helvetica Neue"/>
              </a:rPr>
              <a:t>письменное обязательство, приказ трассанта трассату выплатить определенную сумму ремитенту. Трассант </a:t>
            </a:r>
            <a:r>
              <a:rPr lang="ru-RU" sz="2800" dirty="0" smtClean="0">
                <a:solidFill>
                  <a:srgbClr val="333333"/>
                </a:solidFill>
                <a:latin typeface="Helvetica Neue"/>
              </a:rPr>
              <a:t>- </a:t>
            </a:r>
            <a:r>
              <a:rPr lang="ru-RU" sz="2800" dirty="0">
                <a:solidFill>
                  <a:srgbClr val="333333"/>
                </a:solidFill>
                <a:latin typeface="Helvetica Neue"/>
              </a:rPr>
              <a:t>лицо, выдающее тратту. Трассат </a:t>
            </a:r>
            <a:r>
              <a:rPr lang="ru-RU" sz="2800" dirty="0" smtClean="0">
                <a:solidFill>
                  <a:srgbClr val="333333"/>
                </a:solidFill>
                <a:latin typeface="Helvetica Neue"/>
              </a:rPr>
              <a:t>– </a:t>
            </a:r>
            <a:r>
              <a:rPr lang="ru-RU" sz="2800" dirty="0">
                <a:solidFill>
                  <a:srgbClr val="333333"/>
                </a:solidFill>
                <a:latin typeface="Helvetica Neue"/>
              </a:rPr>
              <a:t>лицо, обязанное уплатить по векселю. </a:t>
            </a:r>
            <a:r>
              <a:rPr lang="ru-RU" sz="2800" dirty="0" smtClean="0">
                <a:solidFill>
                  <a:srgbClr val="333333"/>
                </a:solidFill>
                <a:latin typeface="Helvetica Neue"/>
              </a:rPr>
              <a:t>Ремитент – </a:t>
            </a:r>
            <a:r>
              <a:rPr lang="ru-RU" sz="2800" dirty="0">
                <a:solidFill>
                  <a:srgbClr val="333333"/>
                </a:solidFill>
                <a:latin typeface="Helvetica Neue"/>
              </a:rPr>
              <a:t>получатель денег по тратте.</a:t>
            </a:r>
            <a:r>
              <a:rPr lang="ru-RU" dirty="0">
                <a:solidFill>
                  <a:srgbClr val="333333"/>
                </a:solidFill>
                <a:latin typeface="Helvetica Neue"/>
              </a:rPr>
              <a:t> </a:t>
            </a:r>
            <a:endParaRPr lang="ru-RU" dirty="0"/>
          </a:p>
        </p:txBody>
      </p:sp>
    </p:spTree>
    <p:extLst>
      <p:ext uri="{BB962C8B-B14F-4D97-AF65-F5344CB8AC3E}">
        <p14:creationId xmlns:p14="http://schemas.microsoft.com/office/powerpoint/2010/main" val="4292466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Вексельные расчеты</a:t>
            </a:r>
            <a:endParaRPr lang="ru-RU" dirty="0"/>
          </a:p>
        </p:txBody>
      </p:sp>
      <p:sp>
        <p:nvSpPr>
          <p:cNvPr id="3" name="Объект 2"/>
          <p:cNvSpPr>
            <a:spLocks noGrp="1"/>
          </p:cNvSpPr>
          <p:nvPr>
            <p:ph idx="1"/>
          </p:nvPr>
        </p:nvSpPr>
        <p:spPr/>
        <p:txBody>
          <a:bodyPr>
            <a:normAutofit/>
          </a:bodyPr>
          <a:lstStyle/>
          <a:p>
            <a:r>
              <a:rPr lang="en-US" sz="3200" dirty="0" smtClean="0"/>
              <a:t>d  - </a:t>
            </a:r>
            <a:r>
              <a:rPr lang="ru-RU" sz="3200" dirty="0" smtClean="0"/>
              <a:t>темп снижения, учетная ставка</a:t>
            </a:r>
          </a:p>
          <a:p>
            <a:endParaRPr lang="ru-RU" sz="3200" dirty="0" smtClean="0"/>
          </a:p>
          <a:p>
            <a:pPr algn="ctr"/>
            <a:r>
              <a:rPr lang="en-US" sz="4000" dirty="0" smtClean="0"/>
              <a:t>P=N*(1-n*d)</a:t>
            </a:r>
          </a:p>
          <a:p>
            <a:endParaRPr lang="en-US" sz="3200" dirty="0" smtClean="0"/>
          </a:p>
        </p:txBody>
      </p:sp>
    </p:spTree>
    <p:extLst>
      <p:ext uri="{BB962C8B-B14F-4D97-AF65-F5344CB8AC3E}">
        <p14:creationId xmlns:p14="http://schemas.microsoft.com/office/powerpoint/2010/main" val="30969787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Вексельное обращение</a:t>
            </a:r>
            <a:endParaRPr lang="ru-RU" dirty="0"/>
          </a:p>
        </p:txBody>
      </p:sp>
      <p:sp>
        <p:nvSpPr>
          <p:cNvPr id="3" name="Объект 2"/>
          <p:cNvSpPr>
            <a:spLocks noGrp="1"/>
          </p:cNvSpPr>
          <p:nvPr>
            <p:ph idx="1"/>
          </p:nvPr>
        </p:nvSpPr>
        <p:spPr/>
        <p:txBody>
          <a:bodyPr>
            <a:normAutofit/>
          </a:bodyPr>
          <a:lstStyle/>
          <a:p>
            <a:r>
              <a:rPr lang="ru-RU" sz="3000" dirty="0"/>
              <a:t>Вексель как вид ценной бумаги активно используется в международных расчетах и </a:t>
            </a:r>
            <a:r>
              <a:rPr lang="ru-RU" sz="3000" dirty="0" smtClean="0"/>
              <a:t>внутренних сделках </a:t>
            </a:r>
            <a:r>
              <a:rPr lang="ru-RU" sz="3000" dirty="0"/>
              <a:t>стран с развитой экономикой. Используя вексель, предприниматели имеют возможность </a:t>
            </a:r>
            <a:r>
              <a:rPr lang="ru-RU" sz="3000" dirty="0" smtClean="0"/>
              <a:t>совершать сделки </a:t>
            </a:r>
            <a:r>
              <a:rPr lang="ru-RU" sz="3000" dirty="0"/>
              <a:t>с отсрочкой платежа. Таким образом, основная экономическая функция векселя – быть </a:t>
            </a:r>
            <a:r>
              <a:rPr lang="ru-RU" sz="3000" dirty="0" smtClean="0"/>
              <a:t>средством оформления </a:t>
            </a:r>
            <a:r>
              <a:rPr lang="ru-RU" sz="3000" dirty="0"/>
              <a:t>и обеспечения кредитов как коммерческих, так и банковских.</a:t>
            </a:r>
          </a:p>
        </p:txBody>
      </p:sp>
    </p:spTree>
    <p:extLst>
      <p:ext uri="{BB962C8B-B14F-4D97-AF65-F5344CB8AC3E}">
        <p14:creationId xmlns:p14="http://schemas.microsoft.com/office/powerpoint/2010/main" val="15907561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Вексельное обращение</a:t>
            </a:r>
            <a:endParaRPr lang="ru-RU" dirty="0"/>
          </a:p>
        </p:txBody>
      </p:sp>
      <p:sp>
        <p:nvSpPr>
          <p:cNvPr id="3" name="Объект 2"/>
          <p:cNvSpPr>
            <a:spLocks noGrp="1"/>
          </p:cNvSpPr>
          <p:nvPr>
            <p:ph idx="1"/>
          </p:nvPr>
        </p:nvSpPr>
        <p:spPr/>
        <p:txBody>
          <a:bodyPr>
            <a:normAutofit/>
          </a:bodyPr>
          <a:lstStyle/>
          <a:p>
            <a:r>
              <a:rPr lang="ru-RU" dirty="0" smtClean="0"/>
              <a:t>Рынок векселей в России, вероятно, переживает второе рождение, говорят опрошенные «Ведомости. Капиталом» эксперты. В ряде бизнес-сегментов его оживление связано с трансформацией финансовой системы и перестройкой цепочек расчетов на фоне санкционного давления.</a:t>
            </a:r>
          </a:p>
          <a:p>
            <a:r>
              <a:rPr lang="ru-RU" dirty="0" smtClean="0"/>
              <a:t>Самый простой вариант использования векселя во внешнеторговой деятельности: российская компания выдает вексель партнеру из дружественной страны, та предает его реальному поставщику – контрагенту, который может получить по нему деньги в местном банке.</a:t>
            </a:r>
          </a:p>
          <a:p>
            <a:r>
              <a:rPr lang="ru-RU" dirty="0" smtClean="0"/>
              <a:t>Некоторые </a:t>
            </a:r>
            <a:r>
              <a:rPr lang="ru-RU" dirty="0"/>
              <a:t>российские финансовые организации (особенно частные, не под санкциями или работающие с дружественными компаниями) начали возобновлять эмиссию процентных векселей, предлагать их </a:t>
            </a:r>
            <a:r>
              <a:rPr lang="ru-RU" dirty="0" err="1"/>
              <a:t>юрлицам</a:t>
            </a:r>
            <a:r>
              <a:rPr lang="ru-RU" dirty="0"/>
              <a:t> и состоятельным физлицам в качестве альтернативы депозитам</a:t>
            </a:r>
            <a:r>
              <a:rPr lang="ru-RU" dirty="0" smtClean="0"/>
              <a:t>. </a:t>
            </a:r>
          </a:p>
        </p:txBody>
      </p:sp>
    </p:spTree>
    <p:extLst>
      <p:ext uri="{BB962C8B-B14F-4D97-AF65-F5344CB8AC3E}">
        <p14:creationId xmlns:p14="http://schemas.microsoft.com/office/powerpoint/2010/main" val="11850936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573a45ff644642b5e87f59a2f6daa68453cc1582"/>
</p:tagLst>
</file>

<file path=ppt/theme/theme1.xml><?xml version="1.0" encoding="utf-8"?>
<a:theme xmlns:a="http://schemas.openxmlformats.org/drawingml/2006/main" name="Ретро">
  <a:themeElements>
    <a:clrScheme name="Ретро">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537</TotalTime>
  <Words>1270</Words>
  <Application>Microsoft Office PowerPoint</Application>
  <PresentationFormat>Широкоэкранный</PresentationFormat>
  <Paragraphs>70</Paragraphs>
  <Slides>20</Slides>
  <Notes>5</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20</vt:i4>
      </vt:variant>
    </vt:vector>
  </HeadingPairs>
  <TitlesOfParts>
    <vt:vector size="25" baseType="lpstr">
      <vt:lpstr>Calibri</vt:lpstr>
      <vt:lpstr>Calibri Light</vt:lpstr>
      <vt:lpstr>Helvetica Neue</vt:lpstr>
      <vt:lpstr>Times New Roman</vt:lpstr>
      <vt:lpstr>Ретро</vt:lpstr>
      <vt:lpstr>Банковское финансирование</vt:lpstr>
      <vt:lpstr>Банковское финансирование</vt:lpstr>
      <vt:lpstr>Кредит обладает тремя основными свойствами:</vt:lpstr>
      <vt:lpstr>ВТБ</vt:lpstr>
      <vt:lpstr>Банковский овердрафт </vt:lpstr>
      <vt:lpstr>Требования банка к заемщику (ВТБ)</vt:lpstr>
      <vt:lpstr>Требования банка к заемщику</vt:lpstr>
      <vt:lpstr>Требования банка к заемщику (Альфа)</vt:lpstr>
      <vt:lpstr>Сбер</vt:lpstr>
      <vt:lpstr>Банковское обслуживание</vt:lpstr>
      <vt:lpstr>Онлайн-банкинг для бизнеса </vt:lpstr>
      <vt:lpstr>Эквайринг </vt:lpstr>
      <vt:lpstr>Коммерческое кредитование</vt:lpstr>
      <vt:lpstr> Вексель </vt:lpstr>
      <vt:lpstr>Вексельный кредит</vt:lpstr>
      <vt:lpstr>Презентация PowerPoint</vt:lpstr>
      <vt:lpstr>Тратта (переводной вексель)</vt:lpstr>
      <vt:lpstr>Вексельные расчеты</vt:lpstr>
      <vt:lpstr>Вексельное обращение</vt:lpstr>
      <vt:lpstr>Вексельное обращение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Финансово-кредитное обеспечение предпринимательства</dc:title>
  <dc:creator>Alex</dc:creator>
  <cp:lastModifiedBy>Tatyana</cp:lastModifiedBy>
  <cp:revision>64</cp:revision>
  <dcterms:created xsi:type="dcterms:W3CDTF">2022-01-11T09:08:46Z</dcterms:created>
  <dcterms:modified xsi:type="dcterms:W3CDTF">2026-02-07T05:41:13Z</dcterms:modified>
</cp:coreProperties>
</file>