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1" r:id="rId1"/>
  </p:sldMasterIdLst>
  <p:notesMasterIdLst>
    <p:notesMasterId r:id="rId44"/>
  </p:notesMasterIdLst>
  <p:sldIdLst>
    <p:sldId id="284" r:id="rId2"/>
    <p:sldId id="328" r:id="rId3"/>
    <p:sldId id="329" r:id="rId4"/>
    <p:sldId id="330" r:id="rId5"/>
    <p:sldId id="331" r:id="rId6"/>
    <p:sldId id="332" r:id="rId7"/>
    <p:sldId id="333" r:id="rId8"/>
    <p:sldId id="334" r:id="rId9"/>
    <p:sldId id="335" r:id="rId10"/>
    <p:sldId id="336" r:id="rId11"/>
    <p:sldId id="337" r:id="rId12"/>
    <p:sldId id="338" r:id="rId13"/>
    <p:sldId id="339" r:id="rId14"/>
    <p:sldId id="340" r:id="rId15"/>
    <p:sldId id="341" r:id="rId16"/>
    <p:sldId id="342" r:id="rId17"/>
    <p:sldId id="343" r:id="rId18"/>
    <p:sldId id="347" r:id="rId19"/>
    <p:sldId id="345" r:id="rId20"/>
    <p:sldId id="346" r:id="rId21"/>
    <p:sldId id="348" r:id="rId22"/>
    <p:sldId id="349" r:id="rId23"/>
    <p:sldId id="350" r:id="rId24"/>
    <p:sldId id="285" r:id="rId25"/>
    <p:sldId id="286" r:id="rId26"/>
    <p:sldId id="287" r:id="rId27"/>
    <p:sldId id="288" r:id="rId28"/>
    <p:sldId id="290" r:id="rId29"/>
    <p:sldId id="295" r:id="rId30"/>
    <p:sldId id="299" r:id="rId31"/>
    <p:sldId id="297" r:id="rId32"/>
    <p:sldId id="298" r:id="rId33"/>
    <p:sldId id="300" r:id="rId34"/>
    <p:sldId id="314" r:id="rId35"/>
    <p:sldId id="315" r:id="rId36"/>
    <p:sldId id="317" r:id="rId37"/>
    <p:sldId id="306" r:id="rId38"/>
    <p:sldId id="289" r:id="rId39"/>
    <p:sldId id="323" r:id="rId40"/>
    <p:sldId id="324" r:id="rId41"/>
    <p:sldId id="325" r:id="rId42"/>
    <p:sldId id="327" r:id="rId43"/>
  </p:sldIdLst>
  <p:sldSz cx="12192000" cy="6858000"/>
  <p:notesSz cx="6858000" cy="9144000"/>
  <p:custDataLst>
    <p:tags r:id="rId4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4561" autoAdjust="0"/>
  </p:normalViewPr>
  <p:slideViewPr>
    <p:cSldViewPr snapToGrid="0">
      <p:cViewPr varScale="1">
        <p:scale>
          <a:sx n="66" d="100"/>
          <a:sy n="66" d="100"/>
        </p:scale>
        <p:origin x="66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6D4F03-4C44-4F67-AFF6-FECE0809DC32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C1960C-C8D6-4A4C-B421-04D39346CB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47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C1960C-C8D6-4A4C-B421-04D39346CB5A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56501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C1960C-C8D6-4A4C-B421-04D39346CB5A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862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0E11-94FE-4653-8002-2077E8273FF7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B07C-5FF4-4E3A-9ED2-197621363D1B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3256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0E11-94FE-4653-8002-2077E8273FF7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B07C-5FF4-4E3A-9ED2-197621363D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8475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0E11-94FE-4653-8002-2077E8273FF7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B07C-5FF4-4E3A-9ED2-197621363D1B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1802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0E11-94FE-4653-8002-2077E8273FF7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B07C-5FF4-4E3A-9ED2-197621363D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956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0E11-94FE-4653-8002-2077E8273FF7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B07C-5FF4-4E3A-9ED2-197621363D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779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0E11-94FE-4653-8002-2077E8273FF7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B07C-5FF4-4E3A-9ED2-197621363D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546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0E11-94FE-4653-8002-2077E8273FF7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B07C-5FF4-4E3A-9ED2-197621363D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51031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EE010E11-94FE-4653-8002-2077E8273FF7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A0B07C-5FF4-4E3A-9ED2-197621363D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5696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0E11-94FE-4653-8002-2077E8273FF7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B07C-5FF4-4E3A-9ED2-197621363D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1061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0E11-94FE-4653-8002-2077E8273FF7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B07C-5FF4-4E3A-9ED2-197621363D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181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0E11-94FE-4653-8002-2077E8273FF7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B07C-5FF4-4E3A-9ED2-197621363D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8202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E010E11-94FE-4653-8002-2077E8273FF7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7A0B07C-5FF4-4E3A-9ED2-197621363D1B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2733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97280" y="1683656"/>
            <a:ext cx="10058400" cy="264145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Ресурсы, привлекаемые с фондового рынка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Лекция 3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936156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Фондовый рынок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52685" y="1614112"/>
            <a:ext cx="5863772" cy="479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727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Фондовый рынок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7346" y="2162628"/>
            <a:ext cx="8178268" cy="3708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722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838449" y="906010"/>
            <a:ext cx="6992101" cy="4681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260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785382" y="693737"/>
            <a:ext cx="6767030" cy="5460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650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Акции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Обычные и привилегированные </a:t>
            </a:r>
          </a:p>
          <a:p>
            <a:r>
              <a:rPr lang="ru-RU" dirty="0"/>
              <a:t>Держатели акций являются собственниками компании и как таковые обладают определенными правами и привилегиями, которые и характеризуют инвестиционную привлекательность этого вида ценных бумаг.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025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преимущества и недостатки обыкновенных акций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3600" dirty="0"/>
              <a:t>Недостатки для эмитента:</a:t>
            </a:r>
          </a:p>
          <a:p>
            <a:r>
              <a:rPr lang="ru-RU" sz="3600" dirty="0"/>
              <a:t>•	увеличение риска распыления капитала, потери </a:t>
            </a:r>
            <a:r>
              <a:rPr lang="ru-RU" sz="3600" dirty="0" smtClean="0"/>
              <a:t>контроля над </a:t>
            </a:r>
            <a:r>
              <a:rPr lang="ru-RU" sz="3600" dirty="0"/>
              <a:t>компанией, появление возможности враждебного поглощения через покупку контрольного пакета акций;</a:t>
            </a:r>
          </a:p>
          <a:p>
            <a:r>
              <a:rPr lang="ru-RU" sz="3600" dirty="0"/>
              <a:t>•	снижение уровня оперативности принимаемых решений;</a:t>
            </a:r>
          </a:p>
          <a:p>
            <a:r>
              <a:rPr lang="ru-RU" sz="3600" dirty="0"/>
              <a:t>•	возможность повышения стоимости привлечения </a:t>
            </a:r>
            <a:r>
              <a:rPr lang="ru-RU" sz="3600" dirty="0" smtClean="0"/>
              <a:t>финансовых ресурсов</a:t>
            </a:r>
            <a:r>
              <a:rPr lang="ru-RU" sz="3600" dirty="0"/>
              <a:t>;</a:t>
            </a:r>
          </a:p>
          <a:p>
            <a:r>
              <a:rPr lang="ru-RU" sz="3600" dirty="0"/>
              <a:t>•	возможность для компании получить средства с фиксированными финансовыми затратами за счет использования заемного капитала, тогда как при использовании обыкновенных акций чистая прибыль компании распределяется в течение </a:t>
            </a:r>
            <a:r>
              <a:rPr lang="ru-RU" sz="3600" dirty="0" smtClean="0"/>
              <a:t>длительного времени </a:t>
            </a:r>
            <a:r>
              <a:rPr lang="ru-RU" sz="3600" dirty="0"/>
              <a:t>и на значительное число акционеров</a:t>
            </a:r>
            <a:r>
              <a:rPr lang="ru-RU" sz="3600" dirty="0" smtClean="0"/>
              <a:t>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879662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преимущества и недостатки обыкновенных акций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3600" dirty="0" smtClean="0"/>
              <a:t>Недостатки </a:t>
            </a:r>
            <a:r>
              <a:rPr lang="ru-RU" sz="3600" dirty="0"/>
              <a:t>для инвестора:</a:t>
            </a:r>
          </a:p>
          <a:p>
            <a:r>
              <a:rPr lang="ru-RU" sz="3600" dirty="0"/>
              <a:t>•	отсутствие гарантий получения дохода в виде дивиденда;</a:t>
            </a:r>
          </a:p>
          <a:p>
            <a:r>
              <a:rPr lang="ru-RU" sz="3600" dirty="0"/>
              <a:t>•	наличие риска потери капитала в случае снижения </a:t>
            </a:r>
            <a:r>
              <a:rPr lang="ru-RU" sz="3600" dirty="0" smtClean="0"/>
              <a:t>стоимости  акций</a:t>
            </a:r>
            <a:r>
              <a:rPr lang="ru-RU" sz="3600" dirty="0"/>
              <a:t>;</a:t>
            </a:r>
          </a:p>
          <a:p>
            <a:r>
              <a:rPr lang="ru-RU" sz="3600" dirty="0"/>
              <a:t>•	возможность реальной реализации права на управление компанией только при наличии крупного пакета акций.</a:t>
            </a:r>
          </a:p>
        </p:txBody>
      </p:sp>
    </p:spTree>
    <p:extLst>
      <p:ext uri="{BB962C8B-B14F-4D97-AF65-F5344CB8AC3E}">
        <p14:creationId xmlns:p14="http://schemas.microsoft.com/office/powerpoint/2010/main" val="2699430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преимущества и недостатки обыкновенных акций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sz="3600" dirty="0"/>
              <a:t>Преимущества для эмитента:</a:t>
            </a:r>
          </a:p>
          <a:p>
            <a:r>
              <a:rPr lang="ru-RU" sz="3600" dirty="0"/>
              <a:t>•	возможность мобилизации значительных финансовых </a:t>
            </a:r>
            <a:r>
              <a:rPr lang="ru-RU" sz="3600" dirty="0" smtClean="0"/>
              <a:t>ресурсов на </a:t>
            </a:r>
            <a:r>
              <a:rPr lang="ru-RU" sz="3600" dirty="0"/>
              <a:t>длительные сроки</a:t>
            </a:r>
            <a:r>
              <a:rPr lang="ru-RU" sz="3600" dirty="0" smtClean="0"/>
              <a:t>; </a:t>
            </a:r>
            <a:endParaRPr lang="ru-RU" sz="3600" dirty="0"/>
          </a:p>
          <a:p>
            <a:r>
              <a:rPr lang="ru-RU" sz="3600" dirty="0"/>
              <a:t>•	отсутствие жестко оговоренных, постоянных финансовых выплат;</a:t>
            </a:r>
          </a:p>
          <a:p>
            <a:r>
              <a:rPr lang="ru-RU" sz="3600" dirty="0"/>
              <a:t>•	необязательная выплата дивидендов при наличии прибыли;</a:t>
            </a:r>
          </a:p>
          <a:p>
            <a:r>
              <a:rPr lang="ru-RU" sz="3600" dirty="0"/>
              <a:t>•	стабильность капитала (акции являются устойчивым инструментом);</a:t>
            </a:r>
          </a:p>
          <a:p>
            <a:r>
              <a:rPr lang="ru-RU" sz="3600" dirty="0"/>
              <a:t>•	отсутствие обязанности возвращать внесенные </a:t>
            </a:r>
            <a:r>
              <a:rPr lang="ru-RU" sz="3600" dirty="0" smtClean="0"/>
              <a:t>акционерами средства </a:t>
            </a:r>
            <a:r>
              <a:rPr lang="ru-RU" sz="3600" dirty="0"/>
              <a:t>при нормальном ходе событий. обыкновенные </a:t>
            </a:r>
            <a:r>
              <a:rPr lang="ru-RU" sz="3600" dirty="0" smtClean="0"/>
              <a:t>акции не </a:t>
            </a:r>
            <a:r>
              <a:rPr lang="ru-RU" sz="3600" dirty="0"/>
              <a:t>имеют фиксированной даты погашения — это </a:t>
            </a:r>
            <a:r>
              <a:rPr lang="ru-RU" sz="3600" dirty="0" smtClean="0"/>
              <a:t>постоянный капитал</a:t>
            </a:r>
            <a:r>
              <a:rPr lang="ru-RU" sz="3600" dirty="0"/>
              <a:t>, который не подлежит возврату;</a:t>
            </a:r>
          </a:p>
          <a:p>
            <a:r>
              <a:rPr lang="ru-RU" sz="3600" dirty="0"/>
              <a:t>•	распределение предпринимательского риска. Для </a:t>
            </a:r>
            <a:r>
              <a:rPr lang="ru-RU" sz="3600" dirty="0" smtClean="0"/>
              <a:t>акционера риск </a:t>
            </a:r>
            <a:r>
              <a:rPr lang="ru-RU" sz="3600" dirty="0"/>
              <a:t>потери ограничивается стоимостью акций, тогда как </a:t>
            </a:r>
            <a:r>
              <a:rPr lang="ru-RU" sz="3600" dirty="0" smtClean="0"/>
              <a:t>при других </a:t>
            </a:r>
            <a:r>
              <a:rPr lang="ru-RU" sz="3600" dirty="0"/>
              <a:t>формах организации бизнеса владельцы отвечают </a:t>
            </a:r>
            <a:r>
              <a:rPr lang="ru-RU" sz="3600" dirty="0" smtClean="0"/>
              <a:t>всеми средствами </a:t>
            </a:r>
            <a:r>
              <a:rPr lang="ru-RU" sz="3600" dirty="0"/>
              <a:t>компании и личным имуществом;</a:t>
            </a:r>
          </a:p>
          <a:p>
            <a:r>
              <a:rPr lang="ru-RU" sz="3600" dirty="0"/>
              <a:t>•	повышение инвестиционной привлекательности </a:t>
            </a:r>
            <a:r>
              <a:rPr lang="ru-RU" sz="3600" dirty="0" smtClean="0"/>
              <a:t>компании. уставный </a:t>
            </a:r>
            <a:r>
              <a:rPr lang="ru-RU" sz="3600" dirty="0"/>
              <a:t>капитал служит своеобразным гарантом </a:t>
            </a:r>
            <a:r>
              <a:rPr lang="ru-RU" sz="3600" dirty="0" smtClean="0"/>
              <a:t>возмещения ущерба </a:t>
            </a:r>
            <a:r>
              <a:rPr lang="ru-RU" sz="3600" dirty="0"/>
              <a:t>для кредиторов компании. Эмиссия обыкновенных акций при прочих равных условиях повышает </a:t>
            </a:r>
            <a:r>
              <a:rPr lang="ru-RU" sz="3600" dirty="0" smtClean="0"/>
              <a:t>кредитоспособность компании </a:t>
            </a:r>
            <a:r>
              <a:rPr lang="ru-RU" sz="3600" dirty="0"/>
              <a:t>и снижает финансовый риск.</a:t>
            </a:r>
          </a:p>
        </p:txBody>
      </p:sp>
    </p:spTree>
    <p:extLst>
      <p:ext uri="{BB962C8B-B14F-4D97-AF65-F5344CB8AC3E}">
        <p14:creationId xmlns:p14="http://schemas.microsoft.com/office/powerpoint/2010/main" val="3506115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преимущества и недостатки обыкновенных акций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3600" dirty="0"/>
              <a:t>Преимущества для </a:t>
            </a:r>
            <a:r>
              <a:rPr lang="ru-RU" sz="3600" dirty="0" smtClean="0"/>
              <a:t>инвестора:</a:t>
            </a:r>
            <a:endParaRPr lang="ru-RU" sz="3600" dirty="0"/>
          </a:p>
          <a:p>
            <a:r>
              <a:rPr lang="ru-RU" sz="3600" dirty="0"/>
              <a:t>•	реализация права на участие в управлении компанией в </a:t>
            </a:r>
            <a:r>
              <a:rPr lang="ru-RU" sz="3600" dirty="0" smtClean="0"/>
              <a:t>обмен на </a:t>
            </a:r>
            <a:r>
              <a:rPr lang="ru-RU" sz="3600" dirty="0"/>
              <a:t>вложенный капитал;</a:t>
            </a:r>
          </a:p>
          <a:p>
            <a:r>
              <a:rPr lang="ru-RU" sz="3600" dirty="0"/>
              <a:t>•	реализация права на доход компании в виде дивиденда и возможность получения дополнительного дохода за счет </a:t>
            </a:r>
            <a:r>
              <a:rPr lang="ru-RU" sz="3600" dirty="0" smtClean="0"/>
              <a:t>прироста рыночной </a:t>
            </a:r>
            <a:r>
              <a:rPr lang="ru-RU" sz="3600" dirty="0"/>
              <a:t>стоимости акций;</a:t>
            </a:r>
          </a:p>
          <a:p>
            <a:r>
              <a:rPr lang="ru-RU" sz="3600" dirty="0"/>
              <a:t>•	реализация права на дополнительные льготы, </a:t>
            </a:r>
            <a:r>
              <a:rPr lang="ru-RU" sz="3600" dirty="0" smtClean="0"/>
              <a:t>предоставляемые компанией</a:t>
            </a:r>
            <a:r>
              <a:rPr lang="ru-RU" sz="3600" dirty="0"/>
              <a:t>, в том числе права преимущественного приобретения новых акций;</a:t>
            </a:r>
          </a:p>
          <a:p>
            <a:r>
              <a:rPr lang="ru-RU" sz="3600" dirty="0"/>
              <a:t>•	реализация права на часть имущества при ликвидации общества.</a:t>
            </a:r>
          </a:p>
        </p:txBody>
      </p:sp>
    </p:spTree>
    <p:extLst>
      <p:ext uri="{BB962C8B-B14F-4D97-AF65-F5344CB8AC3E}">
        <p14:creationId xmlns:p14="http://schemas.microsoft.com/office/powerpoint/2010/main" val="2427220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преимущества и недостатки обыкновенных акций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3600" dirty="0"/>
              <a:t>Преимущества для </a:t>
            </a:r>
            <a:r>
              <a:rPr lang="ru-RU" sz="3600" dirty="0" smtClean="0"/>
              <a:t>инвестора:</a:t>
            </a:r>
            <a:endParaRPr lang="ru-RU" sz="3600" dirty="0"/>
          </a:p>
          <a:p>
            <a:r>
              <a:rPr lang="ru-RU" sz="3600" dirty="0"/>
              <a:t>•	реализация права на участие в управлении компанией в </a:t>
            </a:r>
            <a:r>
              <a:rPr lang="ru-RU" sz="3600" dirty="0" smtClean="0"/>
              <a:t>обмен на </a:t>
            </a:r>
            <a:r>
              <a:rPr lang="ru-RU" sz="3600" dirty="0"/>
              <a:t>вложенный капитал;</a:t>
            </a:r>
          </a:p>
          <a:p>
            <a:r>
              <a:rPr lang="ru-RU" sz="3600" dirty="0"/>
              <a:t>•	реализация права на доход компании в виде дивиденда и возможность получения дополнительного дохода за счет </a:t>
            </a:r>
            <a:r>
              <a:rPr lang="ru-RU" sz="3600" dirty="0" smtClean="0"/>
              <a:t>прироста рыночной </a:t>
            </a:r>
            <a:r>
              <a:rPr lang="ru-RU" sz="3600" dirty="0"/>
              <a:t>стоимости акций;</a:t>
            </a:r>
          </a:p>
          <a:p>
            <a:r>
              <a:rPr lang="ru-RU" sz="3600" dirty="0"/>
              <a:t>•	реализация права на дополнительные льготы, </a:t>
            </a:r>
            <a:r>
              <a:rPr lang="ru-RU" sz="3600" dirty="0" smtClean="0"/>
              <a:t>предоставляемые компанией</a:t>
            </a:r>
            <a:r>
              <a:rPr lang="ru-RU" sz="3600" dirty="0"/>
              <a:t>, в том числе права преимущественного приобретения новых акций;</a:t>
            </a:r>
          </a:p>
          <a:p>
            <a:r>
              <a:rPr lang="ru-RU" sz="3600" dirty="0"/>
              <a:t>•	реализация права на часть имущества при ликвидации общества.</a:t>
            </a:r>
          </a:p>
        </p:txBody>
      </p:sp>
    </p:spTree>
    <p:extLst>
      <p:ext uri="{BB962C8B-B14F-4D97-AF65-F5344CB8AC3E}">
        <p14:creationId xmlns:p14="http://schemas.microsoft.com/office/powerpoint/2010/main" val="59693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Привилегированные акции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смешанная форма финансирования, имеющая черты</a:t>
            </a:r>
            <a:br>
              <a:rPr lang="ru-RU" sz="3200" dirty="0"/>
            </a:br>
            <a:r>
              <a:rPr lang="ru-RU" sz="3200" dirty="0"/>
              <a:t>долгового обязательства и обыкновенной акции. </a:t>
            </a:r>
            <a:br>
              <a:rPr lang="ru-RU" sz="3200" dirty="0"/>
            </a:br>
            <a:r>
              <a:rPr lang="ru-RU" sz="3200" dirty="0"/>
              <a:t>(доля привилегированных акций в общем</a:t>
            </a:r>
            <a:br>
              <a:rPr lang="ru-RU" sz="3200" dirty="0"/>
            </a:br>
            <a:r>
              <a:rPr lang="ru-RU" sz="3200" dirty="0"/>
              <a:t>объеме уставного капитала акционерного общества не должна превышать 25%) </a:t>
            </a: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733648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преимущества и недостатки привилегированных акций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7029" y="1845734"/>
            <a:ext cx="11088913" cy="4337352"/>
          </a:xfrm>
        </p:spPr>
        <p:txBody>
          <a:bodyPr>
            <a:normAutofit fontScale="62500" lnSpcReduction="20000"/>
          </a:bodyPr>
          <a:lstStyle/>
          <a:p>
            <a:r>
              <a:rPr lang="ru-RU" sz="2400" dirty="0"/>
              <a:t>Преимущества для эмитента:</a:t>
            </a:r>
          </a:p>
          <a:p>
            <a:pPr defTabSz="180000"/>
            <a:r>
              <a:rPr lang="ru-RU" sz="2400" dirty="0"/>
              <a:t>•	гибкость данного инструмента финансовых отношений. Выплата дивидендов по привилегированным акциям согласно законодательству — не безусловное обязательство компании. </a:t>
            </a:r>
            <a:r>
              <a:rPr lang="ru-RU" sz="2400" dirty="0" smtClean="0"/>
              <a:t>Если компания </a:t>
            </a:r>
            <a:r>
              <a:rPr lang="ru-RU" sz="2400" dirty="0"/>
              <a:t>терпит убытки и ее финансовое положение ухудшается, дивиденды могут не выплачиваться. При </a:t>
            </a:r>
            <a:r>
              <a:rPr lang="ru-RU" sz="2400" dirty="0" smtClean="0"/>
              <a:t>финансировании с </a:t>
            </a:r>
            <a:r>
              <a:rPr lang="ru-RU" sz="2400" dirty="0"/>
              <a:t>привлечением заемных средств проценты должны быть выплачены независимо от финансового положения компании;</a:t>
            </a:r>
          </a:p>
          <a:p>
            <a:pPr defTabSz="180000"/>
            <a:r>
              <a:rPr lang="ru-RU" sz="2400" dirty="0"/>
              <a:t>•	бессрочность действия. Привилегированные акции не имеют конечного срока погашения;</a:t>
            </a:r>
          </a:p>
          <a:p>
            <a:pPr defTabSz="180000"/>
            <a:r>
              <a:rPr lang="ru-RU" sz="2400" dirty="0"/>
              <a:t>•	привлечение дополнительных средств без предоставления права участия в управлении компанией за некоторым исключением. Так, если акционерное общество не выплачивает </a:t>
            </a:r>
            <a:r>
              <a:rPr lang="ru-RU" sz="2400" dirty="0" smtClean="0"/>
              <a:t>дивиденды или </a:t>
            </a:r>
            <a:r>
              <a:rPr lang="ru-RU" sz="2400" dirty="0"/>
              <a:t>выплачивает их не полностью, владельцы привилегированных акций определенных типов приобретают право голоса до момента выплаты полной суммы дивидендов. </a:t>
            </a:r>
            <a:r>
              <a:rPr lang="ru-RU" sz="2400" dirty="0" smtClean="0"/>
              <a:t>Привилегированные акции </a:t>
            </a:r>
            <a:r>
              <a:rPr lang="ru-RU" sz="2400" dirty="0"/>
              <a:t>также участвуют в голосовании по вопросам, </a:t>
            </a:r>
            <a:r>
              <a:rPr lang="ru-RU" sz="2400" dirty="0" smtClean="0"/>
              <a:t>связанным с </a:t>
            </a:r>
            <a:r>
              <a:rPr lang="ru-RU" sz="2400" dirty="0"/>
              <a:t>реорганизацией или ликвидацией акционерного </a:t>
            </a:r>
            <a:r>
              <a:rPr lang="ru-RU" sz="2400" dirty="0" smtClean="0"/>
              <a:t>общества, изменением </a:t>
            </a:r>
            <a:r>
              <a:rPr lang="ru-RU" sz="2400" dirty="0"/>
              <a:t>величины дивидендов и выпуском привилегированных акций с более широкими правами для их </a:t>
            </a:r>
            <a:r>
              <a:rPr lang="ru-RU" sz="2400" dirty="0" smtClean="0"/>
              <a:t>владельцев. По </a:t>
            </a:r>
            <a:r>
              <a:rPr lang="ru-RU" sz="2400" dirty="0"/>
              <a:t>этим вопросам требуется одобрение держателей 2/3 привилегированных акций;</a:t>
            </a:r>
          </a:p>
          <a:p>
            <a:pPr defTabSz="180000"/>
            <a:r>
              <a:rPr lang="ru-RU" sz="2400" dirty="0"/>
              <a:t>•	повышение инвестиционной привлекательности </a:t>
            </a:r>
            <a:r>
              <a:rPr lang="ru-RU" sz="2400" dirty="0" smtClean="0"/>
              <a:t>компании. Привилегированные </a:t>
            </a:r>
            <a:r>
              <a:rPr lang="ru-RU" sz="2400" dirty="0"/>
              <a:t>акции увеличивают собственный капитал</a:t>
            </a:r>
          </a:p>
          <a:p>
            <a:pPr defTabSz="180000"/>
            <a:r>
              <a:rPr lang="ru-RU" sz="2400" dirty="0"/>
              <a:t>компании;</a:t>
            </a:r>
          </a:p>
          <a:p>
            <a:pPr defTabSz="180000"/>
            <a:r>
              <a:rPr lang="ru-RU" sz="2400" dirty="0"/>
              <a:t>•	отсутствие возможности принудить компанию к банкротству;</a:t>
            </a:r>
          </a:p>
          <a:p>
            <a:pPr defTabSz="180000"/>
            <a:r>
              <a:rPr lang="ru-RU" sz="2400" dirty="0"/>
              <a:t>•	возможность ограничения уровня процентного риска и стоимости привлечения капитала.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094107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преимущества и недостатки привилегированных акций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2400" dirty="0"/>
              <a:t>Преимущества для инвестора. </a:t>
            </a:r>
            <a:endParaRPr lang="ru-RU" sz="2400" dirty="0" smtClean="0"/>
          </a:p>
          <a:p>
            <a:r>
              <a:rPr lang="ru-RU" sz="2400" dirty="0" smtClean="0"/>
              <a:t>Порядок </a:t>
            </a:r>
            <a:r>
              <a:rPr lang="ru-RU" sz="2400" dirty="0"/>
              <a:t>выплаты дивидендов по привилегированным акциям имеет значительные преимущества по сравнению с обыкновенными </a:t>
            </a:r>
            <a:r>
              <a:rPr lang="ru-RU" sz="2400" dirty="0" smtClean="0"/>
              <a:t>акциями. </a:t>
            </a:r>
            <a:r>
              <a:rPr lang="ru-RU" sz="2400" dirty="0"/>
              <a:t>Дивиденды по привилегированным акциям выплачиваются в первую очередь. При этом </a:t>
            </a:r>
            <a:r>
              <a:rPr lang="ru-RU" sz="2400" dirty="0" smtClean="0"/>
              <a:t>размер дивидендов</a:t>
            </a:r>
            <a:r>
              <a:rPr lang="ru-RU" sz="2400" dirty="0"/>
              <a:t>, выплачиваемых акционерным обществом по привилегированным акциям, не должен быть меньше дивидендов, выплачиваемых по обыкновенным акциям того же номинала. </a:t>
            </a:r>
            <a:endParaRPr lang="ru-RU" sz="2400" dirty="0" smtClean="0"/>
          </a:p>
          <a:p>
            <a:r>
              <a:rPr lang="ru-RU" sz="2400" dirty="0" smtClean="0"/>
              <a:t>При невысокой прибыли </a:t>
            </a:r>
            <a:r>
              <a:rPr lang="ru-RU" sz="2400" dirty="0"/>
              <a:t>дивиденды по привилегированным акциям </a:t>
            </a:r>
            <a:r>
              <a:rPr lang="ru-RU" sz="2400" dirty="0" smtClean="0"/>
              <a:t>выплачиваются за </a:t>
            </a:r>
            <a:r>
              <a:rPr lang="ru-RU" sz="2400" dirty="0"/>
              <a:t>счет резервного капитала акционерного общества. Такой же порядок сохраняется и в случае выплаты долгов по дивидендам. В </a:t>
            </a:r>
            <a:r>
              <a:rPr lang="ru-RU" sz="2400" dirty="0" smtClean="0"/>
              <a:t>первую очередь </a:t>
            </a:r>
            <a:r>
              <a:rPr lang="ru-RU" sz="2400" dirty="0"/>
              <a:t>после выплаты задолженности по кредитам удовлетворяются претензии владельцев привилегированных акций, и только </a:t>
            </a:r>
            <a:r>
              <a:rPr lang="ru-RU" sz="2400" dirty="0" smtClean="0"/>
              <a:t>после этого </a:t>
            </a:r>
            <a:r>
              <a:rPr lang="ru-RU" sz="2400" dirty="0"/>
              <a:t>осуществляются выплаты держателям обыкновенных </a:t>
            </a:r>
            <a:r>
              <a:rPr lang="ru-RU" sz="2400" dirty="0" smtClean="0"/>
              <a:t>акций. </a:t>
            </a:r>
          </a:p>
          <a:p>
            <a:r>
              <a:rPr lang="ru-RU" sz="2400" dirty="0" smtClean="0"/>
              <a:t>однако </a:t>
            </a:r>
            <a:r>
              <a:rPr lang="ru-RU" sz="2400" dirty="0"/>
              <a:t>в российском законодательстве ликвидационная </a:t>
            </a:r>
            <a:r>
              <a:rPr lang="ru-RU" sz="2400" dirty="0" smtClean="0"/>
              <a:t>стоимость привилегированных </a:t>
            </a:r>
            <a:r>
              <a:rPr lang="ru-RU" sz="2400" dirty="0"/>
              <a:t>акций однозначно не определена — на </a:t>
            </a:r>
            <a:r>
              <a:rPr lang="ru-RU" sz="2400" dirty="0" smtClean="0"/>
              <a:t>практике это </a:t>
            </a:r>
            <a:r>
              <a:rPr lang="ru-RU" sz="2400" dirty="0"/>
              <a:t>либо номинальная стоимость акций, либо сумма, равная </a:t>
            </a:r>
            <a:r>
              <a:rPr lang="ru-RU" sz="2400" dirty="0" smtClean="0"/>
              <a:t>выплатам держателям </a:t>
            </a:r>
            <a:r>
              <a:rPr lang="ru-RU" sz="2400" dirty="0"/>
              <a:t>обыкновенных акций.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888581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преимущества и недостатки привилегированных акций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Недостатки для эмитента. </a:t>
            </a:r>
            <a:endParaRPr lang="ru-RU" sz="2400" dirty="0" smtClean="0"/>
          </a:p>
          <a:p>
            <a:r>
              <a:rPr lang="ru-RU" sz="2400" dirty="0" smtClean="0"/>
              <a:t>Формирование </a:t>
            </a:r>
            <a:r>
              <a:rPr lang="ru-RU" sz="2400" dirty="0"/>
              <a:t>финансовой </a:t>
            </a:r>
            <a:r>
              <a:rPr lang="ru-RU" sz="2400" dirty="0" smtClean="0"/>
              <a:t>структуры капитала </a:t>
            </a:r>
            <a:r>
              <a:rPr lang="ru-RU" sz="2400" dirty="0"/>
              <a:t>компаний за счет использования привилегированных </a:t>
            </a:r>
            <a:r>
              <a:rPr lang="ru-RU" sz="2400" dirty="0" smtClean="0"/>
              <a:t>акций сопряжено </a:t>
            </a:r>
            <a:r>
              <a:rPr lang="ru-RU" sz="2400" dirty="0"/>
              <a:t>с определенными рисками для </a:t>
            </a:r>
            <a:r>
              <a:rPr lang="ru-RU" sz="2400" dirty="0" smtClean="0"/>
              <a:t>эмитента. </a:t>
            </a:r>
            <a:r>
              <a:rPr lang="ru-RU" sz="2400" dirty="0"/>
              <a:t>с точки зрения управления это выражено в том, что в случае невыплаты дивидендов эти акции становятся голосующими, а с точки зрения </a:t>
            </a:r>
            <a:r>
              <a:rPr lang="ru-RU" sz="2400" dirty="0" smtClean="0"/>
              <a:t>изменения стоимости </a:t>
            </a:r>
            <a:r>
              <a:rPr lang="ru-RU" sz="2400" dirty="0"/>
              <a:t>капитала компании — в том, что в случае снижения процентных ставок на кредитном рынке привлечение средств с использованием привилегированных акций может превысить среднюю рыночную стоимость финансовых </a:t>
            </a:r>
            <a:r>
              <a:rPr lang="ru-RU" sz="2400" dirty="0" smtClean="0"/>
              <a:t>ресурсов.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197701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преимущества и недостатки привилегированных акций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Недостатки для инвестора:</a:t>
            </a:r>
          </a:p>
          <a:p>
            <a:r>
              <a:rPr lang="ru-RU" sz="2400" dirty="0"/>
              <a:t>•	отсутствие полного права на участие в управлении компанией;</a:t>
            </a:r>
          </a:p>
          <a:p>
            <a:r>
              <a:rPr lang="ru-RU" sz="2400" dirty="0"/>
              <a:t>•	потенциальная возможность обесценения сбережений, вложенных в акции, или даже полной их потери;</a:t>
            </a:r>
          </a:p>
          <a:p>
            <a:r>
              <a:rPr lang="ru-RU" sz="2400" dirty="0"/>
              <a:t>•	возможность ситуации, когда доходность по привилегированным акциям будет ниже среднерыночной.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405034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Сравнение обыкновенных и привилегированных </a:t>
            </a:r>
            <a:r>
              <a:rPr lang="ru-RU" dirty="0"/>
              <a:t>акций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Таким образом, при эмиссии привилегированных акций достигается приток капитала, не теряется контроль над компанией, не увеличивается задолженность. </a:t>
            </a:r>
            <a:endParaRPr lang="ru-RU" sz="2400" dirty="0" smtClean="0"/>
          </a:p>
          <a:p>
            <a:r>
              <a:rPr lang="ru-RU" sz="2400" dirty="0" smtClean="0"/>
              <a:t>однако </a:t>
            </a:r>
            <a:r>
              <a:rPr lang="ru-RU" sz="2400" dirty="0"/>
              <a:t>эмитент вынужден проводить устойчивую дивидендную политику.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697443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Эмиссия акций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500" dirty="0" smtClean="0"/>
              <a:t>Чтобы привлечь большие объемы финансовых ресурсов от множества вкладчиков с фондового рынка, необходимо провести первичное публичное размещение акций. </a:t>
            </a:r>
          </a:p>
          <a:p>
            <a:r>
              <a:rPr lang="ru-RU" sz="2500" dirty="0" smtClean="0"/>
              <a:t>Это могут сделать только ПАО. Публичное размещение акций на бирже не является обязательным для ПАО. В его отсутствие акции обращаются на внебиржевом рынке.</a:t>
            </a:r>
            <a:endParaRPr lang="ru-RU" sz="2500" dirty="0"/>
          </a:p>
        </p:txBody>
      </p:sp>
    </p:spTree>
    <p:extLst>
      <p:ext uri="{BB962C8B-B14F-4D97-AF65-F5344CB8AC3E}">
        <p14:creationId xmlns:p14="http://schemas.microsoft.com/office/powerpoint/2010/main" val="15160944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900" y="497850"/>
            <a:ext cx="7734300" cy="589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13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6115"/>
          <a:stretch/>
        </p:blipFill>
        <p:spPr>
          <a:xfrm>
            <a:off x="1058862" y="533399"/>
            <a:ext cx="9971087" cy="5881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602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Эмиссия облигаций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22286" y="1856556"/>
            <a:ext cx="6940776" cy="4214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5622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Эмиссия облигаций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77409" y="1846263"/>
            <a:ext cx="6097508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3229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Порядок размещения биржевых облигаций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1943" y="1846263"/>
            <a:ext cx="6982667" cy="4206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9822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Капитал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8637"/>
              </a:buClr>
              <a:buSzPct val="70000"/>
              <a:buNone/>
            </a:pP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все источники средств, используемые для финансирования активов и операций фирмы,  включая краткосрочную и долгосрочную задолженность, привилегированные и обыкновенные акции (пассив баланса).</a:t>
            </a:r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6290630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Стоимость ( цена) капитала (</a:t>
            </a:r>
            <a:r>
              <a:rPr lang="ru-RU" dirty="0" err="1"/>
              <a:t>Cost</a:t>
            </a:r>
            <a:r>
              <a:rPr lang="ru-RU" dirty="0"/>
              <a:t> </a:t>
            </a:r>
            <a:r>
              <a:rPr lang="ru-RU" dirty="0" err="1"/>
              <a:t>of</a:t>
            </a:r>
            <a:r>
              <a:rPr lang="ru-RU" dirty="0"/>
              <a:t> </a:t>
            </a:r>
            <a:r>
              <a:rPr lang="ru-RU" dirty="0" err="1"/>
              <a:t>Capital</a:t>
            </a:r>
            <a:r>
              <a:rPr lang="ru-RU" dirty="0"/>
              <a:t>, СС)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8637"/>
              </a:buClr>
              <a:buSzPct val="70000"/>
              <a:buNone/>
            </a:pP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отношение суммы средств,  которую нужно уплатить за использование финансовых ресурсов из определенного источника,  к общему объему средств из этого источника, выраженное в процентах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696357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Показатель  стоимость капитала имеет различный экономический смысл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lv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8637"/>
              </a:buClr>
              <a:buSzPct val="70000"/>
              <a:buNone/>
            </a:pP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а)  для инвесторов и кредиторов характеризует требуемую ими норму доходности на предоставляемый в пользование капитал; </a:t>
            </a: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8637"/>
              </a:buClr>
              <a:buSzPct val="70000"/>
              <a:buNone/>
            </a:pP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б) для субъектов хозяйствования характеризует удельные затраты по привлечению и обслуживанию используемых финансовых средств,  т.е.  цену, которую они платят за использование капитала.</a:t>
            </a:r>
          </a:p>
        </p:txBody>
      </p:sp>
    </p:spTree>
    <p:extLst>
      <p:ext uri="{BB962C8B-B14F-4D97-AF65-F5344CB8AC3E}">
        <p14:creationId xmlns:p14="http://schemas.microsoft.com/office/powerpoint/2010/main" val="10805353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Для определения цены капитала наиболее важными являются следующие источники его формирования: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8637"/>
              </a:buClr>
              <a:buSzPct val="70000"/>
              <a:buNone/>
            </a:pPr>
            <a:r>
              <a:rPr lang="ru-RU" sz="3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собственные</a:t>
            </a: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средства, которые включают обыкновенные акции, привилегированные акции и нераспределенную прибыль. </a:t>
            </a: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8637"/>
              </a:buClr>
              <a:buSzPct val="70000"/>
              <a:buNone/>
            </a:pPr>
            <a:endParaRPr lang="ru-RU" sz="36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8637"/>
              </a:buClr>
              <a:buSzPct val="70000"/>
              <a:buNone/>
            </a:pPr>
            <a:r>
              <a:rPr lang="ru-RU" sz="3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заемные</a:t>
            </a:r>
            <a:r>
              <a:rPr lang="ru-RU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средства, к которым относятся долгосрочные ссуды и облигационные </a:t>
            </a:r>
            <a:r>
              <a:rPr lang="ru-RU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займы. </a:t>
            </a:r>
            <a:endParaRPr lang="ru-RU" sz="3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8637"/>
              </a:buClr>
              <a:buSzPct val="70000"/>
              <a:buNone/>
            </a:pPr>
            <a:endParaRPr lang="ru-RU" sz="36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25891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Стоимость привилегированных акций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457200" algn="just">
              <a:spcBef>
                <a:spcPts val="0"/>
              </a:spcBef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приблизительно равна уровню дивидендов, выплачиваемых акционерам. По привилегированным акциям выплачивается фиксированный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дивиденд, 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поэтому стоимость этого источника определяется по формуле:</a:t>
            </a:r>
          </a:p>
          <a:p>
            <a:pPr marL="0" indent="457200" algn="just">
              <a:spcBef>
                <a:spcPts val="0"/>
              </a:spcBef>
              <a:buNone/>
            </a:pP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pPr marL="0" indent="457200" algn="ctr">
              <a:spcBef>
                <a:spcPts val="0"/>
              </a:spcBef>
              <a:buNone/>
            </a:pP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ССпа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= Д/Р,  </a:t>
            </a:r>
          </a:p>
          <a:p>
            <a:pPr marL="0" indent="457200" algn="just">
              <a:spcBef>
                <a:spcPts val="0"/>
              </a:spcBef>
              <a:buNone/>
            </a:pP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где      Д - годовой дивиденд по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акциям (сумма в рублях);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Р- текущая рыночная цена акции (без затрат на размещение).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Дивиденды по акциям облагаются налогом,  поэтому налоговая корректировка по ним не производится.</a:t>
            </a:r>
          </a:p>
        </p:txBody>
      </p:sp>
    </p:spTree>
    <p:extLst>
      <p:ext uri="{BB962C8B-B14F-4D97-AF65-F5344CB8AC3E}">
        <p14:creationId xmlns:p14="http://schemas.microsoft.com/office/powerpoint/2010/main" val="23483692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Цену акционерного капитала,  представленного обыкновенными акциями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/>
              <a:t>нельзя определить достаточно точно,  так как размер дивидендов по ним заранее не известен и зависит от результатов работы предприятия. </a:t>
            </a:r>
          </a:p>
          <a:p>
            <a:r>
              <a:rPr lang="ru-RU" sz="2400" dirty="0"/>
              <a:t>Стоимость этого источника принимается равной требуемой норме прибыли инвестора на обыкновенную акцию.  Для расчета можно использовать три метода оценки.</a:t>
            </a:r>
          </a:p>
          <a:p>
            <a:r>
              <a:rPr lang="ru-RU" sz="2400" dirty="0"/>
              <a:t>1. Модель оценки доходности финансовых активов (</a:t>
            </a:r>
            <a:r>
              <a:rPr lang="ru-RU" sz="2400" dirty="0" smtClean="0"/>
              <a:t>САРМ). </a:t>
            </a:r>
            <a:endParaRPr lang="ru-RU" sz="2400" dirty="0"/>
          </a:p>
          <a:p>
            <a:r>
              <a:rPr lang="ru-RU" sz="2400" dirty="0"/>
              <a:t>2. Модель дисконтированного денежного потока (модель Гордона). </a:t>
            </a:r>
          </a:p>
          <a:p>
            <a:r>
              <a:rPr lang="ru-RU" sz="2400" dirty="0"/>
              <a:t>3. Метод «доходности </a:t>
            </a:r>
            <a:r>
              <a:rPr lang="ru-RU" sz="2400" dirty="0" smtClean="0"/>
              <a:t>облигаций </a:t>
            </a:r>
            <a:r>
              <a:rPr lang="ru-RU" sz="2400" dirty="0"/>
              <a:t>компании плюс премия за риск».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97587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CAPM (Capital Asset Pricing Model)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– </a:t>
            </a:r>
            <a:r>
              <a:rPr lang="ru-RU" sz="2400" dirty="0"/>
              <a:t>одна из методик оценки стоимости активов акционерного общества с точки зрения рисков, присущих как непосредственно оцениваемому активу, так и рынку в целом.</a:t>
            </a:r>
          </a:p>
          <a:p>
            <a:r>
              <a:rPr lang="ru-RU" sz="2400" dirty="0" smtClean="0"/>
              <a:t>Модель </a:t>
            </a:r>
            <a:r>
              <a:rPr lang="ru-RU" sz="2400" dirty="0"/>
              <a:t>CAPM построена на предположении: инвесторы заинтересованы в </a:t>
            </a:r>
            <a:r>
              <a:rPr lang="ru-RU" sz="2400" dirty="0" smtClean="0"/>
              <a:t>получении </a:t>
            </a:r>
            <a:r>
              <a:rPr lang="ru-RU" sz="2400" dirty="0"/>
              <a:t>дохода выше, чем доход по </a:t>
            </a:r>
            <a:r>
              <a:rPr lang="ru-RU" sz="2400" dirty="0" err="1"/>
              <a:t>безрисковым</a:t>
            </a:r>
            <a:r>
              <a:rPr lang="ru-RU" sz="2400" dirty="0"/>
              <a:t> активам</a:t>
            </a:r>
            <a:r>
              <a:rPr lang="ru-RU" sz="2400" dirty="0" smtClean="0"/>
              <a:t>.</a:t>
            </a:r>
          </a:p>
          <a:p>
            <a:r>
              <a:rPr lang="ru-RU" sz="2400" dirty="0"/>
              <a:t>CAPM применяется для оценки доходности ценной бумаги или проекта с учетом систематического (</a:t>
            </a:r>
            <a:r>
              <a:rPr lang="ru-RU" sz="2400" dirty="0" err="1"/>
              <a:t>недиверсифицируемого</a:t>
            </a:r>
            <a:r>
              <a:rPr lang="ru-RU" sz="2400" dirty="0"/>
              <a:t>) риска.</a:t>
            </a:r>
          </a:p>
          <a:p>
            <a:r>
              <a:rPr lang="ru-RU" sz="2400" dirty="0"/>
              <a:t>коэффициент </a:t>
            </a:r>
            <a:r>
              <a:rPr lang="ru-RU" sz="2400" dirty="0" smtClean="0"/>
              <a:t>β - чувствительность </a:t>
            </a:r>
            <a:r>
              <a:rPr lang="ru-RU" sz="2400" dirty="0"/>
              <a:t>инструмента к колебаниям рынка, отражает зависимость цены на акцию от колебаний </a:t>
            </a:r>
            <a:r>
              <a:rPr lang="ru-RU" sz="2400" dirty="0" smtClean="0"/>
              <a:t>рынка (больше 1 – сильнее чем рынок).</a:t>
            </a:r>
          </a:p>
        </p:txBody>
      </p:sp>
    </p:spTree>
    <p:extLst>
      <p:ext uri="{BB962C8B-B14F-4D97-AF65-F5344CB8AC3E}">
        <p14:creationId xmlns:p14="http://schemas.microsoft.com/office/powerpoint/2010/main" val="16073251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Модель оценки доходности финансовых активов  (САРМ)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предполагает,  что цена собственного капитала равна </a:t>
            </a:r>
            <a:r>
              <a:rPr lang="ru-RU" sz="2400" dirty="0" err="1"/>
              <a:t>безрисковой</a:t>
            </a:r>
            <a:r>
              <a:rPr lang="ru-RU" sz="2400" dirty="0"/>
              <a:t> доходности плюс премия за риск: </a:t>
            </a:r>
          </a:p>
          <a:p>
            <a:r>
              <a:rPr lang="ru-RU" sz="2400" dirty="0"/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ССоа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сарм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400" dirty="0" smtClean="0"/>
              <a:t> </a:t>
            </a:r>
            <a:r>
              <a:rPr lang="ru-RU" sz="2400" dirty="0"/>
              <a:t>= </a:t>
            </a:r>
            <a:r>
              <a:rPr lang="ru-RU" sz="2400" dirty="0" err="1"/>
              <a:t>rf</a:t>
            </a:r>
            <a:r>
              <a:rPr lang="ru-RU" sz="2400" dirty="0"/>
              <a:t> +  βi *(</a:t>
            </a:r>
            <a:r>
              <a:rPr lang="ru-RU" sz="2400" dirty="0" err="1" smtClean="0"/>
              <a:t>rm</a:t>
            </a:r>
            <a:r>
              <a:rPr lang="ru-RU" sz="2400" dirty="0" smtClean="0"/>
              <a:t>  </a:t>
            </a:r>
            <a:r>
              <a:rPr lang="ru-RU" sz="2400" dirty="0"/>
              <a:t>- </a:t>
            </a:r>
            <a:r>
              <a:rPr lang="ru-RU" sz="2400" dirty="0" err="1"/>
              <a:t>rf</a:t>
            </a:r>
            <a:r>
              <a:rPr lang="ru-RU" sz="2400" dirty="0"/>
              <a:t>)</a:t>
            </a:r>
          </a:p>
          <a:p>
            <a:r>
              <a:rPr lang="ru-RU" sz="2400" dirty="0" smtClean="0"/>
              <a:t>где  </a:t>
            </a:r>
            <a:r>
              <a:rPr lang="ru-RU" sz="2400" dirty="0" err="1"/>
              <a:t>rf</a:t>
            </a:r>
            <a:r>
              <a:rPr lang="ru-RU" sz="2400" dirty="0"/>
              <a:t>   –  </a:t>
            </a:r>
            <a:r>
              <a:rPr lang="ru-RU" sz="2400" dirty="0" err="1"/>
              <a:t>безрисковая</a:t>
            </a:r>
            <a:r>
              <a:rPr lang="ru-RU" sz="2400" dirty="0"/>
              <a:t> доходность; </a:t>
            </a:r>
          </a:p>
          <a:p>
            <a:r>
              <a:rPr lang="ru-RU" sz="2400" dirty="0"/>
              <a:t>      </a:t>
            </a:r>
            <a:r>
              <a:rPr lang="ru-RU" sz="2400" dirty="0" err="1" smtClean="0"/>
              <a:t>rm</a:t>
            </a:r>
            <a:r>
              <a:rPr lang="ru-RU" sz="2400" dirty="0" smtClean="0"/>
              <a:t> –   </a:t>
            </a:r>
            <a:r>
              <a:rPr lang="ru-RU" sz="2400" dirty="0"/>
              <a:t>требуемая доходность портфеля или ожидаемый рыночный доход; </a:t>
            </a:r>
          </a:p>
          <a:p>
            <a:r>
              <a:rPr lang="ru-RU" sz="2400" dirty="0"/>
              <a:t>      βi – βкоэффициент i-й акции компании.</a:t>
            </a:r>
          </a:p>
          <a:p>
            <a:r>
              <a:rPr lang="ru-RU" sz="2400" dirty="0"/>
              <a:t>В качестве </a:t>
            </a:r>
            <a:r>
              <a:rPr lang="ru-RU" sz="2400" dirty="0" err="1"/>
              <a:t>безрисковой</a:t>
            </a:r>
            <a:r>
              <a:rPr lang="ru-RU" sz="2400" dirty="0"/>
              <a:t> доходности рекомендуется использовать процент по долгосрочным </a:t>
            </a:r>
            <a:r>
              <a:rPr lang="ru-RU" sz="2400" dirty="0" smtClean="0"/>
              <a:t>государственным облигациям.</a:t>
            </a:r>
            <a:endParaRPr lang="ru-RU" sz="2400" dirty="0"/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0223248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модель </a:t>
            </a:r>
            <a:r>
              <a:rPr lang="ru-RU" dirty="0"/>
              <a:t>Гордона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238074"/>
          </a:xfrm>
        </p:spPr>
        <p:txBody>
          <a:bodyPr>
            <a:normAutofit/>
          </a:bodyPr>
          <a:lstStyle/>
          <a:p>
            <a:r>
              <a:rPr lang="ru-RU" sz="2400" dirty="0"/>
              <a:t>Вторым методом определения цены капитала предприятия,  представленного обыкновенными акциями,  является метод дисконтированного денежного потока,  основанный на модели Гордона.  Рыночная цена акции рассчитывается как дисконтированная стоимость ожидаемого  «потока дивидендов</a:t>
            </a:r>
            <a:r>
              <a:rPr lang="ru-RU" sz="2400" dirty="0" smtClean="0"/>
              <a:t>»</a:t>
            </a:r>
            <a:r>
              <a:rPr lang="en-US" sz="2400" dirty="0" smtClean="0"/>
              <a:t> (</a:t>
            </a:r>
            <a:r>
              <a:rPr lang="ru-RU" sz="2400" dirty="0" smtClean="0"/>
              <a:t>похоже на формулу определения стоимости привилегированных акций): </a:t>
            </a:r>
            <a:endParaRPr lang="ru-RU" sz="2400" dirty="0"/>
          </a:p>
          <a:p>
            <a:endParaRPr lang="ru-RU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176" y="3955038"/>
            <a:ext cx="2615712" cy="906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562" y="4861769"/>
            <a:ext cx="6119447" cy="1222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08619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Цена долгосрочных ссуд банка должна определяться с учетом налога на прибыль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ctr"/>
            <a:r>
              <a:rPr lang="ru-RU" sz="2600" dirty="0" err="1" smtClean="0"/>
              <a:t>ССбк</a:t>
            </a:r>
            <a:r>
              <a:rPr lang="ru-RU" sz="2600" dirty="0" smtClean="0"/>
              <a:t>=р </a:t>
            </a:r>
            <a:r>
              <a:rPr lang="ru-RU" sz="2600" dirty="0"/>
              <a:t>* (1-Т),  </a:t>
            </a:r>
          </a:p>
          <a:p>
            <a:r>
              <a:rPr lang="ru-RU" sz="2600" dirty="0"/>
              <a:t>где р – ставка процентов по долгосрочной ссуде банка; </a:t>
            </a:r>
          </a:p>
          <a:p>
            <a:r>
              <a:rPr lang="ru-RU" sz="2600" dirty="0"/>
              <a:t>Т – ставка налога на прибыль. </a:t>
            </a:r>
          </a:p>
          <a:p>
            <a:r>
              <a:rPr lang="ru-RU" sz="2600" dirty="0" smtClean="0"/>
              <a:t>Применительно </a:t>
            </a:r>
            <a:r>
              <a:rPr lang="ru-RU" sz="2600" dirty="0"/>
              <a:t>к российским предприятиям эта формула принимает вид:</a:t>
            </a:r>
          </a:p>
          <a:p>
            <a:pPr algn="ctr"/>
            <a:r>
              <a:rPr lang="ru-RU" sz="2600" dirty="0" err="1"/>
              <a:t>ССбк</a:t>
            </a:r>
            <a:r>
              <a:rPr lang="ru-RU" sz="2600" dirty="0" smtClean="0"/>
              <a:t> </a:t>
            </a:r>
            <a:r>
              <a:rPr lang="ru-RU" sz="2600" dirty="0"/>
              <a:t>= p1* </a:t>
            </a:r>
            <a:r>
              <a:rPr lang="ru-RU" sz="2600" dirty="0" smtClean="0"/>
              <a:t>(1–Т</a:t>
            </a:r>
            <a:r>
              <a:rPr lang="ru-RU" sz="2600" dirty="0"/>
              <a:t>) + р2, </a:t>
            </a:r>
          </a:p>
          <a:p>
            <a:r>
              <a:rPr lang="ru-RU" sz="2600" dirty="0"/>
              <a:t>где р1  –  ставка процентов по долгосрочной ссуде банка в пределах  1,1 </a:t>
            </a:r>
            <a:r>
              <a:rPr lang="ru-RU" sz="2600" dirty="0" smtClean="0"/>
              <a:t>ключевой ставки ЦБ </a:t>
            </a:r>
            <a:r>
              <a:rPr lang="ru-RU" sz="2600" dirty="0"/>
              <a:t>РФ;  </a:t>
            </a:r>
          </a:p>
          <a:p>
            <a:r>
              <a:rPr lang="ru-RU" sz="2600" dirty="0"/>
              <a:t>р2  –  превышение фактической процентной ставки над лимитом.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28921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Облигации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sz="2800" dirty="0" smtClean="0"/>
              <a:t>это </a:t>
            </a:r>
            <a:r>
              <a:rPr lang="ru-RU" sz="2800" dirty="0"/>
              <a:t>эмиссионная долговая ценная бумага, владелец которой имеет право получить от лица, её выпустившего (эмитента облигации), в оговорённый срок её </a:t>
            </a:r>
            <a:r>
              <a:rPr lang="ru-RU" sz="2800" b="1" dirty="0"/>
              <a:t>номинальную</a:t>
            </a:r>
            <a:r>
              <a:rPr lang="ru-RU" sz="2800" dirty="0"/>
              <a:t> стоимость деньгами или в виде иного </a:t>
            </a:r>
            <a:r>
              <a:rPr lang="ru-RU" sz="2800" dirty="0" smtClean="0"/>
              <a:t>имущественного </a:t>
            </a:r>
            <a:r>
              <a:rPr lang="ru-RU" sz="2800" dirty="0"/>
              <a:t>эквивалента</a:t>
            </a:r>
            <a:r>
              <a:rPr lang="ru-RU" sz="2800" dirty="0" smtClean="0"/>
              <a:t>.</a:t>
            </a:r>
          </a:p>
          <a:p>
            <a:endParaRPr lang="ru-RU" sz="2800" dirty="0"/>
          </a:p>
          <a:p>
            <a:r>
              <a:rPr lang="ru-RU" sz="2800" dirty="0" smtClean="0"/>
              <a:t>Процентные (купонные) и дисконтные облигации.</a:t>
            </a:r>
          </a:p>
          <a:p>
            <a:endParaRPr lang="ru-RU" sz="2800" dirty="0"/>
          </a:p>
          <a:p>
            <a:r>
              <a:rPr lang="ru-RU" sz="2800" dirty="0" smtClean="0"/>
              <a:t>Так как известен номинал (будущая стоимость) зачастую требуется определить текущую рыночную стоимость, а также доходность сделки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4347699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Облигации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Купонная облигация (процентная) – это облигация, по которой в течение срока обращения облигации выплачиваются проценты.</a:t>
            </a:r>
          </a:p>
          <a:p>
            <a:endParaRPr lang="ru-RU" sz="2800" dirty="0"/>
          </a:p>
          <a:p>
            <a:r>
              <a:rPr lang="ru-RU" sz="2800" dirty="0"/>
              <a:t>Процент называется "купонным" так как, в случае когда проценты по облигациям выплачивались несколько раз, облигации снабжались специальными купонами. И при выплате процентов кредитору такой купон отрезался ножницами и оставался у должника как свидетельство о выполнении им в полном объеме своих обязательств.</a:t>
            </a:r>
          </a:p>
        </p:txBody>
      </p:sp>
    </p:spTree>
    <p:extLst>
      <p:ext uri="{BB962C8B-B14F-4D97-AF65-F5344CB8AC3E}">
        <p14:creationId xmlns:p14="http://schemas.microsoft.com/office/powerpoint/2010/main" val="40416893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Рыночная стоимость дисконтной облигации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3200" dirty="0"/>
              <a:t>PV = CF/ (1+r</a:t>
            </a:r>
            <a:r>
              <a:rPr lang="pt-BR" sz="3200" dirty="0" smtClean="0"/>
              <a:t>)^n = </a:t>
            </a:r>
            <a:r>
              <a:rPr lang="pt-BR" sz="3200" dirty="0"/>
              <a:t>N/(1+r</a:t>
            </a:r>
            <a:r>
              <a:rPr lang="pt-BR" sz="3200" dirty="0" smtClean="0"/>
              <a:t>)^n</a:t>
            </a:r>
            <a:endParaRPr lang="en-US" sz="3200" dirty="0"/>
          </a:p>
          <a:p>
            <a:r>
              <a:rPr lang="ru-RU" sz="3200" dirty="0" smtClean="0"/>
              <a:t>или</a:t>
            </a:r>
            <a:endParaRPr lang="en-US" sz="3200" dirty="0" smtClean="0"/>
          </a:p>
          <a:p>
            <a:r>
              <a:rPr lang="pt-BR" sz="3200" dirty="0"/>
              <a:t>PV = CF/ (1+rТ) = </a:t>
            </a:r>
            <a:r>
              <a:rPr lang="pt-BR" sz="3200" dirty="0" smtClean="0"/>
              <a:t> </a:t>
            </a:r>
            <a:r>
              <a:rPr lang="pt-BR" sz="3200" dirty="0"/>
              <a:t>N/(1+ t</a:t>
            </a:r>
            <a:r>
              <a:rPr lang="pt-BR" sz="3200" dirty="0" smtClean="0"/>
              <a:t>*r/365</a:t>
            </a:r>
            <a:r>
              <a:rPr lang="pt-BR" sz="3200" dirty="0"/>
              <a:t>),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6127026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Расчет стоимости источника «Облигации купонные»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Можно воспользоваться определением </a:t>
            </a:r>
            <a:r>
              <a:rPr lang="ru-RU" sz="2400" dirty="0" smtClean="0"/>
              <a:t>показателя текущей </a:t>
            </a:r>
            <a:r>
              <a:rPr lang="ru-RU" sz="2400" dirty="0"/>
              <a:t>доходности облигации: </a:t>
            </a:r>
          </a:p>
          <a:p>
            <a:pPr algn="ctr"/>
            <a:r>
              <a:rPr lang="ru-RU" sz="2400" dirty="0" err="1" smtClean="0"/>
              <a:t>ССоблиг</a:t>
            </a:r>
            <a:r>
              <a:rPr lang="ru-RU" sz="2400" dirty="0" smtClean="0"/>
              <a:t> </a:t>
            </a:r>
            <a:r>
              <a:rPr lang="ru-RU" sz="2400" dirty="0"/>
              <a:t>= </a:t>
            </a:r>
            <a:r>
              <a:rPr lang="ru-RU" sz="2400" dirty="0" smtClean="0"/>
              <a:t>К/Р = Н </a:t>
            </a:r>
            <a:r>
              <a:rPr lang="ru-RU" sz="2400" dirty="0"/>
              <a:t>* </a:t>
            </a:r>
            <a:r>
              <a:rPr lang="en-US" sz="2400" dirty="0" smtClean="0"/>
              <a:t>k</a:t>
            </a:r>
            <a:r>
              <a:rPr lang="ru-RU" sz="2400" dirty="0" smtClean="0"/>
              <a:t>/Р</a:t>
            </a:r>
            <a:endParaRPr lang="ru-RU" sz="2400" dirty="0"/>
          </a:p>
          <a:p>
            <a:r>
              <a:rPr lang="ru-RU" sz="2400" dirty="0"/>
              <a:t>где      </a:t>
            </a:r>
            <a:r>
              <a:rPr lang="ru-RU" sz="2400" dirty="0" smtClean="0"/>
              <a:t>Н </a:t>
            </a:r>
            <a:r>
              <a:rPr lang="ru-RU" sz="2400" dirty="0"/>
              <a:t>— номинальная </a:t>
            </a:r>
            <a:r>
              <a:rPr lang="ru-RU" sz="2400" dirty="0" smtClean="0"/>
              <a:t>стоимость </a:t>
            </a:r>
            <a:r>
              <a:rPr lang="ru-RU" sz="2400" dirty="0"/>
              <a:t>облигации;  </a:t>
            </a:r>
          </a:p>
          <a:p>
            <a:r>
              <a:rPr lang="ru-RU" sz="2400" dirty="0"/>
              <a:t>Р — текущая (рыночная) цена облигации;  </a:t>
            </a:r>
          </a:p>
          <a:p>
            <a:r>
              <a:rPr lang="en-US" sz="2400" dirty="0"/>
              <a:t>k</a:t>
            </a:r>
            <a:r>
              <a:rPr lang="ru-RU" sz="2400" dirty="0" smtClean="0"/>
              <a:t> </a:t>
            </a:r>
            <a:r>
              <a:rPr lang="ru-RU" sz="2400" dirty="0"/>
              <a:t>— купонная ставка (в процентах</a:t>
            </a:r>
            <a:r>
              <a:rPr lang="ru-RU" sz="2400" dirty="0" smtClean="0"/>
              <a:t>),    К – сумма купонного дохода. </a:t>
            </a:r>
            <a:endParaRPr lang="ru-RU" sz="2400" dirty="0"/>
          </a:p>
          <a:p>
            <a:r>
              <a:rPr lang="ru-RU" sz="2400" dirty="0"/>
              <a:t>В соответствии с Налоговым кодексом РФ проценты по облигационным займам предприятия уплачивают из чистой прибыли, т.е. прибыли после </a:t>
            </a:r>
            <a:r>
              <a:rPr lang="ru-RU" sz="2400" dirty="0" smtClean="0"/>
              <a:t>налогообложения. Таким </a:t>
            </a:r>
            <a:r>
              <a:rPr lang="ru-RU" sz="2400" dirty="0"/>
              <a:t>образом,  поскольку выплаты процентов по облигациям подлежат налогообложению,  налоговая корректировка по ним не производится.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6960750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195753" y="2022230"/>
            <a:ext cx="10322169" cy="4044462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WACC  (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Weighted Average Caste of Capital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определяется по формуле: 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WACC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dirty="0" smtClean="0">
                <a:latin typeface="Times New Roman"/>
                <a:cs typeface="Times New Roman"/>
              </a:rPr>
              <a:t>∑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где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WACC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цена капитала, %;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цена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-го источника финансирования, %;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удельный вес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-го источника в структуре пассивов, коэфф.;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порядковый номер источника финансирования, ед.;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общее количество используемых предприятием финансирования, ед.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195753" y="931984"/>
            <a:ext cx="82647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Средневзвешенная стоимость капитала </a:t>
            </a:r>
          </a:p>
        </p:txBody>
      </p:sp>
    </p:spTree>
    <p:extLst>
      <p:ext uri="{BB962C8B-B14F-4D97-AF65-F5344CB8AC3E}">
        <p14:creationId xmlns:p14="http://schemas.microsoft.com/office/powerpoint/2010/main" val="265221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Управление структурой капитала. Эффект финансового рычага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Эффект финансового рычага показывает, как </a:t>
            </a:r>
            <a:r>
              <a:rPr lang="ru-RU" sz="2800" u="sng" dirty="0"/>
              <a:t>заемные средства влияют на прибыль компании</a:t>
            </a:r>
            <a:r>
              <a:rPr lang="ru-RU" sz="2800" dirty="0"/>
              <a:t>. Банковские кредиты привлекаются для пополнения оборотных средств, а также в целях увеличения собственного капитала (например, покупка основных фондов). В данном случае кредиты – это и есть финансовый рычаг, который нужен для экономического стимулирования компании.</a:t>
            </a:r>
          </a:p>
        </p:txBody>
      </p:sp>
    </p:spTree>
    <p:extLst>
      <p:ext uri="{BB962C8B-B14F-4D97-AF65-F5344CB8AC3E}">
        <p14:creationId xmlns:p14="http://schemas.microsoft.com/office/powerpoint/2010/main" val="17205909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Управление структурой капитала. Эффект финансового рычага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5039" y="1737360"/>
            <a:ext cx="9728942" cy="4028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9463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Управление структурой капитала. Эффект финансового рычага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Эффект финансового рычага (ЭФР) рассчитывается по формуле:</a:t>
            </a:r>
          </a:p>
          <a:p>
            <a:endParaRPr lang="ru-RU" sz="2400" dirty="0"/>
          </a:p>
          <a:p>
            <a:pPr algn="ctr"/>
            <a:r>
              <a:rPr lang="ru-RU" sz="2400" dirty="0"/>
              <a:t>ЭФР=(1-t)*DFL*</a:t>
            </a:r>
            <a:r>
              <a:rPr lang="ru-RU" sz="2400" dirty="0" err="1"/>
              <a:t>Кфр</a:t>
            </a:r>
            <a:r>
              <a:rPr lang="ru-RU" sz="2400" dirty="0"/>
              <a:t>, где:</a:t>
            </a:r>
          </a:p>
          <a:p>
            <a:endParaRPr lang="ru-RU" sz="2400" dirty="0"/>
          </a:p>
          <a:p>
            <a:r>
              <a:rPr lang="ru-RU" sz="2400" dirty="0"/>
              <a:t>t – налоговый корректор;</a:t>
            </a:r>
          </a:p>
          <a:p>
            <a:r>
              <a:rPr lang="ru-RU" sz="2400" dirty="0" smtClean="0"/>
              <a:t>DFL </a:t>
            </a:r>
            <a:r>
              <a:rPr lang="ru-RU" sz="2400" dirty="0"/>
              <a:t>– дифференциал финансового рычага;</a:t>
            </a:r>
          </a:p>
          <a:p>
            <a:r>
              <a:rPr lang="ru-RU" sz="2400" dirty="0" err="1" smtClean="0"/>
              <a:t>Кфр</a:t>
            </a:r>
            <a:r>
              <a:rPr lang="ru-RU" sz="2400" dirty="0" smtClean="0"/>
              <a:t> </a:t>
            </a:r>
            <a:r>
              <a:rPr lang="ru-RU" sz="2400" dirty="0"/>
              <a:t>– коэффициент финансового рычага (плеча).</a:t>
            </a:r>
          </a:p>
        </p:txBody>
      </p:sp>
    </p:spTree>
    <p:extLst>
      <p:ext uri="{BB962C8B-B14F-4D97-AF65-F5344CB8AC3E}">
        <p14:creationId xmlns:p14="http://schemas.microsoft.com/office/powerpoint/2010/main" val="29525228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Управление структурой капитала. Эффект финансового рычага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65198" y="1737360"/>
            <a:ext cx="7982041" cy="4167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35067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73a45ff644642b5e87f59a2f6daa68453cc1582"/>
</p:tagLst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577</TotalTime>
  <Words>1464</Words>
  <Application>Microsoft Office PowerPoint</Application>
  <PresentationFormat>Широкоэкранный</PresentationFormat>
  <Paragraphs>164</Paragraphs>
  <Slides>42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6" baseType="lpstr">
      <vt:lpstr>Calibri</vt:lpstr>
      <vt:lpstr>Calibri Light</vt:lpstr>
      <vt:lpstr>Times New Roman</vt:lpstr>
      <vt:lpstr>Ретро</vt:lpstr>
      <vt:lpstr>Ресурсы, привлекаемые с фондового рынка</vt:lpstr>
      <vt:lpstr>Фондовый рынок </vt:lpstr>
      <vt:lpstr>Фондовый рынок</vt:lpstr>
      <vt:lpstr>Презентация PowerPoint</vt:lpstr>
      <vt:lpstr>Презентация PowerPoint</vt:lpstr>
      <vt:lpstr>Акции </vt:lpstr>
      <vt:lpstr>преимущества и недостатки обыкновенных акций</vt:lpstr>
      <vt:lpstr>преимущества и недостатки обыкновенных акций</vt:lpstr>
      <vt:lpstr>преимущества и недостатки обыкновенных акций</vt:lpstr>
      <vt:lpstr>преимущества и недостатки обыкновенных акций</vt:lpstr>
      <vt:lpstr>преимущества и недостатки обыкновенных акций</vt:lpstr>
      <vt:lpstr>Привилегированные акции</vt:lpstr>
      <vt:lpstr>преимущества и недостатки привилегированных акций</vt:lpstr>
      <vt:lpstr>преимущества и недостатки привилегированных акций</vt:lpstr>
      <vt:lpstr>преимущества и недостатки привилегированных акций</vt:lpstr>
      <vt:lpstr>преимущества и недостатки привилегированных акций</vt:lpstr>
      <vt:lpstr>Сравнение обыкновенных и привилегированных акций</vt:lpstr>
      <vt:lpstr>Эмиссия акций</vt:lpstr>
      <vt:lpstr>Презентация PowerPoint</vt:lpstr>
      <vt:lpstr>Презентация PowerPoint</vt:lpstr>
      <vt:lpstr>Эмиссия облигаций</vt:lpstr>
      <vt:lpstr>Эмиссия облигаций</vt:lpstr>
      <vt:lpstr>Порядок размещения биржевых облигаций</vt:lpstr>
      <vt:lpstr>Капитал </vt:lpstr>
      <vt:lpstr>Стоимость ( цена) капитала (Cost of Capital, СС) </vt:lpstr>
      <vt:lpstr>Показатель  стоимость капитала имеет различный экономический смысл </vt:lpstr>
      <vt:lpstr>Для определения цены капитала наиболее важными являются следующие источники его формирования:</vt:lpstr>
      <vt:lpstr>Стоимость привилегированных акций </vt:lpstr>
      <vt:lpstr>Цену акционерного капитала,  представленного обыкновенными акциями</vt:lpstr>
      <vt:lpstr>CAPM (Capital Asset Pricing Model)</vt:lpstr>
      <vt:lpstr>Модель оценки доходности финансовых активов  (САРМ) </vt:lpstr>
      <vt:lpstr>модель Гордона</vt:lpstr>
      <vt:lpstr>Цена долгосрочных ссуд банка должна определяться с учетом налога на прибыль</vt:lpstr>
      <vt:lpstr>Облигации</vt:lpstr>
      <vt:lpstr>Облигации</vt:lpstr>
      <vt:lpstr>Рыночная стоимость дисконтной облигации</vt:lpstr>
      <vt:lpstr>Расчет стоимости источника «Облигации купонные»</vt:lpstr>
      <vt:lpstr>Презентация PowerPoint</vt:lpstr>
      <vt:lpstr>Управление структурой капитала. Эффект финансового рычага</vt:lpstr>
      <vt:lpstr>Управление структурой капитала. Эффект финансового рычага</vt:lpstr>
      <vt:lpstr>Управление структурой капитала. Эффект финансового рычага</vt:lpstr>
      <vt:lpstr>Управление структурой капитала. Эффект финансового рычага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Финансово-кредитное обеспечение предпринимательства</dc:title>
  <dc:creator>Alex</dc:creator>
  <cp:lastModifiedBy>Tatyana</cp:lastModifiedBy>
  <cp:revision>72</cp:revision>
  <dcterms:created xsi:type="dcterms:W3CDTF">2022-01-11T09:08:46Z</dcterms:created>
  <dcterms:modified xsi:type="dcterms:W3CDTF">2026-02-05T04:46:37Z</dcterms:modified>
</cp:coreProperties>
</file>