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1" r:id="rId16"/>
    <p:sldId id="272" r:id="rId17"/>
    <p:sldId id="273" r:id="rId18"/>
    <p:sldId id="274" r:id="rId19"/>
    <p:sldId id="275" r:id="rId20"/>
    <p:sldId id="276"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9090"/>
    <a:srgbClr val="A7A49B"/>
    <a:srgbClr val="000000"/>
    <a:srgbClr val="A8A29A"/>
    <a:srgbClr val="AAA798"/>
    <a:srgbClr val="B5B2A5"/>
    <a:srgbClr val="B1AEA9"/>
    <a:srgbClr val="B2ADA8"/>
    <a:srgbClr val="BEBAB6"/>
    <a:srgbClr val="C0BD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2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668533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4255810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05600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44D9105-E645-4EBC-8BCA-C06D25A0169A}" type="datetimeFigureOut">
              <a:rPr lang="ru-RU" smtClean="0"/>
              <a:t>24.04.2020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323166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44D9105-E645-4EBC-8BCA-C06D25A0169A}" type="datetimeFigureOut">
              <a:rPr lang="ru-RU" smtClean="0"/>
              <a:t>24.04.2020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289059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44D9105-E645-4EBC-8BCA-C06D25A0169A}" type="datetimeFigureOut">
              <a:rPr lang="ru-RU" smtClean="0"/>
              <a:t>24.04.2020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575234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D9105-E645-4EBC-8BCA-C06D25A0169A}" type="datetimeFigureOut">
              <a:rPr lang="ru-RU" smtClean="0"/>
              <a:t>24.04.2020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256244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44D9105-E645-4EBC-8BCA-C06D25A0169A}" type="datetimeFigureOut">
              <a:rPr lang="ru-RU" smtClean="0"/>
              <a:t>24.04.2020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3148609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44D9105-E645-4EBC-8BCA-C06D25A0169A}" type="datetimeFigureOut">
              <a:rPr lang="ru-RU" smtClean="0"/>
              <a:t>24.04.2020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11565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44D9105-E645-4EBC-8BCA-C06D25A0169A}" type="datetimeFigureOut">
              <a:rPr lang="ru-RU" smtClean="0"/>
              <a:t>24.04.2020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131931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778665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3602398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2541773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740371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3563918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1186141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44D9105-E645-4EBC-8BCA-C06D25A0169A}" type="datetimeFigureOut">
              <a:rPr lang="ru-RU" smtClean="0"/>
              <a:t>24.04.2020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B4055F-FA7D-4347-B9F0-0D91FD8ECAA6}" type="slidenum">
              <a:rPr lang="ru-RU" smtClean="0"/>
              <a:t>‹#›</a:t>
            </a:fld>
            <a:endParaRPr lang="ru-RU"/>
          </a:p>
        </p:txBody>
      </p:sp>
    </p:spTree>
    <p:extLst>
      <p:ext uri="{BB962C8B-B14F-4D97-AF65-F5344CB8AC3E}">
        <p14:creationId xmlns:p14="http://schemas.microsoft.com/office/powerpoint/2010/main" val="429045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44D9105-E645-4EBC-8BCA-C06D25A0169A}" type="datetimeFigureOut">
              <a:rPr lang="ru-RU" smtClean="0"/>
              <a:t>24.04.2020</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4B4055F-FA7D-4347-B9F0-0D91FD8ECAA6}" type="slidenum">
              <a:rPr lang="ru-RU" smtClean="0"/>
              <a:t>‹#›</a:t>
            </a:fld>
            <a:endParaRPr lang="ru-RU"/>
          </a:p>
        </p:txBody>
      </p:sp>
    </p:spTree>
    <p:extLst>
      <p:ext uri="{BB962C8B-B14F-4D97-AF65-F5344CB8AC3E}">
        <p14:creationId xmlns:p14="http://schemas.microsoft.com/office/powerpoint/2010/main" val="36690093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7954" y="480618"/>
            <a:ext cx="8264956" cy="1661993"/>
          </a:xfrm>
          <a:prstGeom prst="rect">
            <a:avLst/>
          </a:prstGeom>
          <a:noFill/>
        </p:spPr>
        <p:txBody>
          <a:bodyPr wrap="none" rtlCol="0">
            <a:spAutoFit/>
          </a:bodyPr>
          <a:lstStyle/>
          <a:p>
            <a:pPr algn="r"/>
            <a:r>
              <a:rPr lang="ru-RU" sz="2400" dirty="0" smtClean="0"/>
              <a:t>Институт права ВГУЭС</a:t>
            </a:r>
            <a:br>
              <a:rPr lang="ru-RU" sz="2400" dirty="0" smtClean="0"/>
            </a:br>
            <a:r>
              <a:rPr lang="ru-RU" sz="2000" dirty="0" smtClean="0"/>
              <a:t>Кафедра международных отношений и права</a:t>
            </a:r>
            <a:r>
              <a:rPr lang="ru-RU" dirty="0" smtClean="0"/>
              <a:t/>
            </a:r>
            <a:br>
              <a:rPr lang="ru-RU" dirty="0" smtClean="0"/>
            </a:br>
            <a:r>
              <a:rPr lang="ru-RU" dirty="0" smtClean="0"/>
              <a:t/>
            </a:r>
            <a:br>
              <a:rPr lang="ru-RU" dirty="0" smtClean="0"/>
            </a:br>
            <a:r>
              <a:rPr lang="ru-RU" sz="2000" dirty="0" smtClean="0"/>
              <a:t>Презентация лекции по курсу «Дипломатическая и консульская служба»</a:t>
            </a:r>
            <a:br>
              <a:rPr lang="ru-RU" sz="2000" dirty="0" smtClean="0"/>
            </a:br>
            <a:endParaRPr lang="ru-RU" sz="2000" dirty="0"/>
          </a:p>
        </p:txBody>
      </p:sp>
      <p:sp>
        <p:nvSpPr>
          <p:cNvPr id="3" name="TextBox 2"/>
          <p:cNvSpPr txBox="1"/>
          <p:nvPr/>
        </p:nvSpPr>
        <p:spPr>
          <a:xfrm>
            <a:off x="8343900" y="3652778"/>
            <a:ext cx="3509010" cy="3046988"/>
          </a:xfrm>
          <a:prstGeom prst="rect">
            <a:avLst/>
          </a:prstGeom>
          <a:noFill/>
          <a:ln>
            <a:noFill/>
          </a:ln>
        </p:spPr>
        <p:txBody>
          <a:bodyPr wrap="square" rtlCol="0">
            <a:spAutoFit/>
          </a:bodyPr>
          <a:lstStyle/>
          <a:p>
            <a:pPr algn="r"/>
            <a:r>
              <a:rPr lang="ru-RU" sz="2400" b="1" dirty="0" smtClean="0">
                <a:ln>
                  <a:solidFill>
                    <a:schemeClr val="accent1">
                      <a:lumMod val="50000"/>
                    </a:schemeClr>
                  </a:solidFill>
                </a:ln>
                <a:solidFill>
                  <a:schemeClr val="accent1">
                    <a:lumMod val="50000"/>
                  </a:schemeClr>
                </a:solidFill>
              </a:rPr>
              <a:t>Консульская служба</a:t>
            </a:r>
          </a:p>
          <a:p>
            <a:pPr algn="r"/>
            <a:r>
              <a:rPr lang="ru-RU" sz="2400" b="1" dirty="0" smtClean="0">
                <a:ln>
                  <a:solidFill>
                    <a:schemeClr val="accent1">
                      <a:lumMod val="50000"/>
                    </a:schemeClr>
                  </a:solidFill>
                </a:ln>
                <a:solidFill>
                  <a:schemeClr val="accent1">
                    <a:lumMod val="50000"/>
                  </a:schemeClr>
                </a:solidFill>
              </a:rPr>
              <a:t>Ч.3</a:t>
            </a:r>
          </a:p>
          <a:p>
            <a:pPr algn="r"/>
            <a:endParaRPr lang="ru-RU" dirty="0" smtClean="0"/>
          </a:p>
          <a:p>
            <a:pPr algn="r"/>
            <a:endParaRPr lang="ru-RU" dirty="0" smtClean="0"/>
          </a:p>
          <a:p>
            <a:pPr algn="r"/>
            <a:endParaRPr lang="ru-RU" dirty="0"/>
          </a:p>
          <a:p>
            <a:pPr algn="r"/>
            <a:endParaRPr lang="ru-RU" dirty="0" smtClean="0"/>
          </a:p>
          <a:p>
            <a:pPr algn="r"/>
            <a:endParaRPr lang="ru-RU" dirty="0" smtClean="0"/>
          </a:p>
          <a:p>
            <a:pPr algn="r"/>
            <a:endParaRPr lang="ru-RU" dirty="0" smtClean="0"/>
          </a:p>
          <a:p>
            <a:pPr algn="r"/>
            <a:endParaRPr lang="ru-RU" dirty="0" smtClean="0"/>
          </a:p>
          <a:p>
            <a:pPr algn="r"/>
            <a:r>
              <a:rPr lang="ru-RU" dirty="0" smtClean="0"/>
              <a:t>Сост. Абашева Е. А., 2020</a:t>
            </a:r>
            <a:endParaRPr lang="ru-RU" dirty="0"/>
          </a:p>
        </p:txBody>
      </p:sp>
    </p:spTree>
    <p:extLst>
      <p:ext uri="{BB962C8B-B14F-4D97-AF65-F5344CB8AC3E}">
        <p14:creationId xmlns:p14="http://schemas.microsoft.com/office/powerpoint/2010/main" val="2866464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rot="5400000">
            <a:off x="6473283" y="2001645"/>
            <a:ext cx="6857999" cy="2854711"/>
          </a:xfrm>
          <a:prstGeom prst="rect">
            <a:avLst/>
          </a:prstGeom>
          <a:solidFill>
            <a:schemeClr val="accent1">
              <a:lumMod val="40000"/>
              <a:lumOff val="60000"/>
            </a:schemeClr>
          </a:solidFill>
        </p:spPr>
        <p:txBody>
          <a:bodyPr wrap="square" rtlCol="0">
            <a:spAutoFit/>
          </a:bodyPr>
          <a:lstStyle/>
          <a:p>
            <a:endParaRPr lang="ru-RU" dirty="0"/>
          </a:p>
        </p:txBody>
      </p:sp>
      <p:sp>
        <p:nvSpPr>
          <p:cNvPr id="2" name="TextBox 1"/>
          <p:cNvSpPr txBox="1"/>
          <p:nvPr/>
        </p:nvSpPr>
        <p:spPr>
          <a:xfrm>
            <a:off x="1895709" y="358195"/>
            <a:ext cx="5107258" cy="1200329"/>
          </a:xfrm>
          <a:prstGeom prst="rect">
            <a:avLst/>
          </a:prstGeom>
          <a:noFill/>
        </p:spPr>
        <p:txBody>
          <a:bodyPr wrap="square" rtlCol="0">
            <a:spAutoFit/>
          </a:bodyPr>
          <a:lstStyle/>
          <a:p>
            <a:r>
              <a:rPr lang="ru-RU" dirty="0" smtClean="0">
                <a:ln w="0"/>
                <a:effectLst>
                  <a:outerShdw blurRad="38100" dist="19050" dir="2700000" algn="tl" rotWithShape="0">
                    <a:schemeClr val="dk1">
                      <a:alpha val="40000"/>
                    </a:schemeClr>
                  </a:outerShdw>
                </a:effectLst>
              </a:rPr>
              <a:t>Для успешной работы в стране пребывания консульское </a:t>
            </a:r>
            <a:r>
              <a:rPr lang="ru-RU" dirty="0">
                <a:ln w="0"/>
                <a:effectLst>
                  <a:outerShdw blurRad="38100" dist="19050" dir="2700000" algn="tl" rotWithShape="0">
                    <a:schemeClr val="dk1">
                      <a:alpha val="40000"/>
                    </a:schemeClr>
                  </a:outerShdw>
                </a:effectLst>
              </a:rPr>
              <a:t>учреждение наделяется соответствующими привилегиями и </a:t>
            </a:r>
            <a:r>
              <a:rPr lang="ru-RU" dirty="0" smtClean="0">
                <a:ln w="0"/>
                <a:effectLst>
                  <a:outerShdw blurRad="38100" dist="19050" dir="2700000" algn="tl" rotWithShape="0">
                    <a:schemeClr val="dk1">
                      <a:alpha val="40000"/>
                    </a:schemeClr>
                  </a:outerShdw>
                </a:effectLst>
              </a:rPr>
              <a:t>иммунитетами</a:t>
            </a:r>
            <a:r>
              <a:rPr lang="ru-RU" dirty="0">
                <a:ln w="0"/>
                <a:effectLst>
                  <a:outerShdw blurRad="38100" dist="19050" dir="2700000" algn="tl" rotWithShape="0">
                    <a:schemeClr val="dk1">
                      <a:alpha val="40000"/>
                    </a:schemeClr>
                  </a:outerShdw>
                </a:effectLst>
              </a:rPr>
              <a:t>.</a:t>
            </a:r>
          </a:p>
        </p:txBody>
      </p:sp>
      <p:sp>
        <p:nvSpPr>
          <p:cNvPr id="3" name="TextBox 2"/>
          <p:cNvSpPr txBox="1"/>
          <p:nvPr/>
        </p:nvSpPr>
        <p:spPr>
          <a:xfrm>
            <a:off x="8699342" y="3475035"/>
            <a:ext cx="2405880" cy="3293209"/>
          </a:xfrm>
          <a:prstGeom prst="rect">
            <a:avLst/>
          </a:prstGeom>
          <a:solidFill>
            <a:schemeClr val="tx2">
              <a:lumMod val="10000"/>
              <a:lumOff val="90000"/>
            </a:schemeClr>
          </a:solidFill>
          <a:effectLst>
            <a:softEdge rad="63500"/>
          </a:effectLst>
        </p:spPr>
        <p:txBody>
          <a:bodyPr wrap="square" rtlCol="0">
            <a:spAutoFit/>
          </a:bodyPr>
          <a:lstStyle/>
          <a:p>
            <a:r>
              <a:rPr lang="ru-RU" sz="1600" dirty="0"/>
              <a:t>Привилегии – это льготы и преимущества, которые </a:t>
            </a:r>
            <a:r>
              <a:rPr lang="ru-RU" sz="1600" dirty="0" smtClean="0"/>
              <a:t>предоставляются </a:t>
            </a:r>
            <a:r>
              <a:rPr lang="ru-RU" sz="1600" dirty="0"/>
              <a:t>не столько в силу обязанности, вытекающей из </a:t>
            </a:r>
            <a:r>
              <a:rPr lang="ru-RU" sz="1600" dirty="0" smtClean="0"/>
              <a:t>международного права</a:t>
            </a:r>
            <a:r>
              <a:rPr lang="ru-RU" sz="1600" dirty="0"/>
              <a:t>, сколько в порядке так называемой международной </a:t>
            </a:r>
            <a:r>
              <a:rPr lang="ru-RU" sz="1600" dirty="0" smtClean="0"/>
              <a:t>вежливости и </a:t>
            </a:r>
            <a:r>
              <a:rPr lang="ru-RU" sz="1600" dirty="0"/>
              <a:t>взаимности</a:t>
            </a:r>
            <a:r>
              <a:rPr lang="ru-RU" sz="1600" dirty="0" smtClean="0"/>
              <a:t>.</a:t>
            </a:r>
            <a:endParaRPr lang="ru-RU" sz="1600" dirty="0"/>
          </a:p>
        </p:txBody>
      </p:sp>
      <p:sp>
        <p:nvSpPr>
          <p:cNvPr id="5" name="Прямоугольник 4"/>
          <p:cNvSpPr/>
          <p:nvPr/>
        </p:nvSpPr>
        <p:spPr>
          <a:xfrm>
            <a:off x="8630680" y="121939"/>
            <a:ext cx="2380787" cy="1569660"/>
          </a:xfrm>
          <a:prstGeom prst="rect">
            <a:avLst/>
          </a:prstGeom>
          <a:solidFill>
            <a:schemeClr val="tx2">
              <a:lumMod val="10000"/>
              <a:lumOff val="90000"/>
            </a:schemeClr>
          </a:solidFill>
          <a:ln>
            <a:noFill/>
          </a:ln>
          <a:effectLst>
            <a:softEdge rad="63500"/>
          </a:effectLst>
        </p:spPr>
        <p:txBody>
          <a:bodyPr wrap="square">
            <a:spAutoFit/>
          </a:bodyPr>
          <a:lstStyle/>
          <a:p>
            <a:r>
              <a:rPr lang="ru-RU" sz="1600" dirty="0"/>
              <a:t>Иммунитеты – это освобождение от гражданской, </a:t>
            </a:r>
            <a:r>
              <a:rPr lang="ru-RU" sz="1600" dirty="0" smtClean="0"/>
              <a:t>административной </a:t>
            </a:r>
            <a:r>
              <a:rPr lang="ru-RU" sz="1600" dirty="0"/>
              <a:t>и уголовной юрисдикции государства пребывания</a:t>
            </a:r>
          </a:p>
        </p:txBody>
      </p:sp>
      <p:sp>
        <p:nvSpPr>
          <p:cNvPr id="6" name="TextBox 5"/>
          <p:cNvSpPr txBox="1"/>
          <p:nvPr/>
        </p:nvSpPr>
        <p:spPr>
          <a:xfrm>
            <a:off x="1895709" y="2456469"/>
            <a:ext cx="5587461" cy="2862322"/>
          </a:xfrm>
          <a:prstGeom prst="rect">
            <a:avLst/>
          </a:prstGeom>
          <a:noFill/>
        </p:spPr>
        <p:txBody>
          <a:bodyPr wrap="square" rtlCol="0">
            <a:spAutoFit/>
          </a:bodyPr>
          <a:lstStyle/>
          <a:p>
            <a:r>
              <a:rPr lang="ru-RU" dirty="0"/>
              <a:t>Между консульскими и дипломатическими привилегиями и </a:t>
            </a:r>
            <a:r>
              <a:rPr lang="ru-RU" dirty="0" smtClean="0"/>
              <a:t>иммунитетами </a:t>
            </a:r>
            <a:r>
              <a:rPr lang="ru-RU" dirty="0"/>
              <a:t>существуют определённые различия. </a:t>
            </a:r>
            <a:endParaRPr lang="ru-RU" dirty="0" smtClean="0"/>
          </a:p>
          <a:p>
            <a:endParaRPr lang="ru-RU" dirty="0" smtClean="0"/>
          </a:p>
          <a:p>
            <a:endParaRPr lang="ru-RU" dirty="0"/>
          </a:p>
          <a:p>
            <a:r>
              <a:rPr lang="ru-RU" dirty="0" smtClean="0"/>
              <a:t>Это </a:t>
            </a:r>
            <a:r>
              <a:rPr lang="ru-RU" dirty="0"/>
              <a:t>объясняется </a:t>
            </a:r>
            <a:r>
              <a:rPr lang="ru-RU" dirty="0" smtClean="0"/>
              <a:t>тем, что дипломатические представительства </a:t>
            </a:r>
            <a:r>
              <a:rPr lang="ru-RU" dirty="0"/>
              <a:t>действуют и на </a:t>
            </a:r>
            <a:r>
              <a:rPr lang="ru-RU" dirty="0" smtClean="0"/>
              <a:t>функциональной</a:t>
            </a:r>
            <a:r>
              <a:rPr lang="ru-RU" dirty="0"/>
              <a:t>, и на представительской основе, определяющим же в </a:t>
            </a:r>
            <a:r>
              <a:rPr lang="ru-RU" dirty="0" smtClean="0"/>
              <a:t>отношении консульских </a:t>
            </a:r>
            <a:r>
              <a:rPr lang="ru-RU" dirty="0"/>
              <a:t>привилегий и иммунитетов является </a:t>
            </a:r>
            <a:r>
              <a:rPr lang="ru-RU" dirty="0" smtClean="0"/>
              <a:t>функциональный подход</a:t>
            </a:r>
            <a:r>
              <a:rPr lang="ru-RU" dirty="0"/>
              <a:t>.</a:t>
            </a:r>
          </a:p>
        </p:txBody>
      </p:sp>
      <p:pic>
        <p:nvPicPr>
          <p:cNvPr id="7" name="Рисунок 6"/>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37228" t="35609" r="35994" b="46830"/>
          <a:stretch/>
        </p:blipFill>
        <p:spPr>
          <a:xfrm>
            <a:off x="8803163" y="1687487"/>
            <a:ext cx="2035820" cy="1787548"/>
          </a:xfrm>
          <a:prstGeom prst="rect">
            <a:avLst/>
          </a:prstGeom>
          <a:ln>
            <a:noFill/>
          </a:ln>
          <a:effectLst>
            <a:softEdge rad="112500"/>
          </a:effectLst>
        </p:spPr>
      </p:pic>
    </p:spTree>
    <p:extLst>
      <p:ext uri="{BB962C8B-B14F-4D97-AF65-F5344CB8AC3E}">
        <p14:creationId xmlns:p14="http://schemas.microsoft.com/office/powerpoint/2010/main" val="3663926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6214" y="980866"/>
            <a:ext cx="6820654" cy="3785652"/>
          </a:xfrm>
          <a:prstGeom prst="rect">
            <a:avLst/>
          </a:prstGeom>
          <a:noFill/>
        </p:spPr>
        <p:txBody>
          <a:bodyPr wrap="square" rtlCol="0">
            <a:spAutoFit/>
          </a:bodyPr>
          <a:lstStyle/>
          <a:p>
            <a:r>
              <a:rPr lang="ru-RU" sz="1600" b="1" dirty="0" smtClean="0">
                <a:solidFill>
                  <a:schemeClr val="accent1">
                    <a:lumMod val="50000"/>
                  </a:schemeClr>
                </a:solidFill>
              </a:rPr>
              <a:t>К </a:t>
            </a:r>
            <a:r>
              <a:rPr lang="ru-RU" sz="1600" b="1" dirty="0">
                <a:solidFill>
                  <a:schemeClr val="accent1">
                    <a:lumMod val="50000"/>
                  </a:schemeClr>
                </a:solidFill>
              </a:rPr>
              <a:t>первой категории относятся: </a:t>
            </a:r>
            <a:endParaRPr lang="ru-RU" sz="1600" b="1" dirty="0" smtClean="0">
              <a:solidFill>
                <a:schemeClr val="accent1">
                  <a:lumMod val="50000"/>
                </a:schemeClr>
              </a:solidFill>
            </a:endParaRPr>
          </a:p>
          <a:p>
            <a:r>
              <a:rPr lang="ru-RU" sz="1600" dirty="0" smtClean="0"/>
              <a:t>неприкосновенность </a:t>
            </a:r>
          </a:p>
          <a:p>
            <a:pPr marL="285750" indent="-285750">
              <a:buClr>
                <a:schemeClr val="accent1">
                  <a:lumMod val="50000"/>
                </a:schemeClr>
              </a:buClr>
              <a:buSzPct val="120000"/>
              <a:buFont typeface="Wingdings" panose="05000000000000000000" pitchFamily="2" charset="2"/>
              <a:buChar char="§"/>
            </a:pPr>
            <a:r>
              <a:rPr lang="ru-RU" sz="1600" dirty="0" smtClean="0"/>
              <a:t>помещений консульского </a:t>
            </a:r>
            <a:r>
              <a:rPr lang="ru-RU" sz="1600" dirty="0"/>
              <a:t>учреждения</a:t>
            </a:r>
            <a:r>
              <a:rPr lang="ru-RU" sz="1600" dirty="0" smtClean="0"/>
              <a:t>,</a:t>
            </a:r>
          </a:p>
          <a:p>
            <a:pPr marL="285750" indent="-285750">
              <a:buClr>
                <a:schemeClr val="accent1">
                  <a:lumMod val="50000"/>
                </a:schemeClr>
              </a:buClr>
              <a:buSzPct val="120000"/>
              <a:buFont typeface="Wingdings" panose="05000000000000000000" pitchFamily="2" charset="2"/>
              <a:buChar char="§"/>
            </a:pPr>
            <a:r>
              <a:rPr lang="ru-RU" sz="1600" dirty="0" smtClean="0"/>
              <a:t>имущества </a:t>
            </a:r>
          </a:p>
          <a:p>
            <a:pPr marL="285750" indent="-285750">
              <a:buClr>
                <a:schemeClr val="accent1">
                  <a:lumMod val="50000"/>
                </a:schemeClr>
              </a:buClr>
              <a:buSzPct val="120000"/>
              <a:buFont typeface="Wingdings" panose="05000000000000000000" pitchFamily="2" charset="2"/>
              <a:buChar char="§"/>
            </a:pPr>
            <a:r>
              <a:rPr lang="ru-RU" sz="1600" dirty="0" smtClean="0"/>
              <a:t> </a:t>
            </a:r>
            <a:r>
              <a:rPr lang="ru-RU" sz="1600" dirty="0"/>
              <a:t>средств передвижения, </a:t>
            </a:r>
            <a:endParaRPr lang="ru-RU" sz="1600" dirty="0" smtClean="0"/>
          </a:p>
          <a:p>
            <a:pPr marL="285750" indent="-285750">
              <a:buClr>
                <a:schemeClr val="accent1">
                  <a:lumMod val="50000"/>
                </a:schemeClr>
              </a:buClr>
              <a:buSzPct val="120000"/>
              <a:buFont typeface="Wingdings" panose="05000000000000000000" pitchFamily="2" charset="2"/>
              <a:buChar char="§"/>
            </a:pPr>
            <a:r>
              <a:rPr lang="ru-RU" sz="1600" dirty="0" smtClean="0"/>
              <a:t>корреспонденции </a:t>
            </a:r>
          </a:p>
          <a:p>
            <a:pPr marL="285750" indent="-285750">
              <a:buClr>
                <a:schemeClr val="accent1">
                  <a:lumMod val="50000"/>
                </a:schemeClr>
              </a:buClr>
              <a:buSzPct val="120000"/>
              <a:buFont typeface="Wingdings" panose="05000000000000000000" pitchFamily="2" charset="2"/>
              <a:buChar char="§"/>
            </a:pPr>
            <a:r>
              <a:rPr lang="ru-RU" sz="1600" dirty="0" smtClean="0"/>
              <a:t> </a:t>
            </a:r>
            <a:r>
              <a:rPr lang="ru-RU" sz="1600" dirty="0"/>
              <a:t>архивов; </a:t>
            </a:r>
            <a:endParaRPr lang="ru-RU" sz="1600" dirty="0" smtClean="0"/>
          </a:p>
          <a:p>
            <a:pPr>
              <a:buClr>
                <a:schemeClr val="accent1">
                  <a:lumMod val="50000"/>
                </a:schemeClr>
              </a:buClr>
              <a:buSzPct val="120000"/>
            </a:pPr>
            <a:r>
              <a:rPr lang="ru-RU" sz="1600" dirty="0"/>
              <a:t> к</a:t>
            </a:r>
            <a:r>
              <a:rPr lang="ru-RU" sz="1600" dirty="0" smtClean="0"/>
              <a:t>роме того,</a:t>
            </a:r>
          </a:p>
          <a:p>
            <a:pPr marL="285750" indent="-285750">
              <a:buClr>
                <a:schemeClr val="accent1">
                  <a:lumMod val="50000"/>
                </a:schemeClr>
              </a:buClr>
              <a:buSzPct val="120000"/>
              <a:buFont typeface="Wingdings" panose="05000000000000000000" pitchFamily="2" charset="2"/>
              <a:buChar char="§"/>
            </a:pPr>
            <a:r>
              <a:rPr lang="ru-RU" sz="1600" dirty="0" smtClean="0"/>
              <a:t>фискальный </a:t>
            </a:r>
            <a:r>
              <a:rPr lang="ru-RU" sz="1600" dirty="0"/>
              <a:t>иммунитет; </a:t>
            </a:r>
            <a:endParaRPr lang="ru-RU" sz="1600" dirty="0" smtClean="0"/>
          </a:p>
          <a:p>
            <a:pPr marL="285750" indent="-285750">
              <a:buClr>
                <a:schemeClr val="accent1">
                  <a:lumMod val="50000"/>
                </a:schemeClr>
              </a:buClr>
              <a:buSzPct val="120000"/>
              <a:buFont typeface="Wingdings" panose="05000000000000000000" pitchFamily="2" charset="2"/>
              <a:buChar char="§"/>
            </a:pPr>
            <a:r>
              <a:rPr lang="ru-RU" sz="1600" dirty="0" smtClean="0"/>
              <a:t>право </a:t>
            </a:r>
            <a:r>
              <a:rPr lang="ru-RU" sz="1600" dirty="0"/>
              <a:t>на </a:t>
            </a:r>
            <a:r>
              <a:rPr lang="ru-RU" sz="1600" dirty="0" smtClean="0"/>
              <a:t>беспрепятственные </a:t>
            </a:r>
            <a:r>
              <a:rPr lang="ru-RU" sz="1600" dirty="0"/>
              <a:t>сношения представительства со своим центром, </a:t>
            </a:r>
            <a:r>
              <a:rPr lang="ru-RU" sz="1600" dirty="0" smtClean="0"/>
              <a:t>дипломатическим </a:t>
            </a:r>
            <a:r>
              <a:rPr lang="ru-RU" sz="1600" dirty="0"/>
              <a:t>представительством аккредитующего государства и </a:t>
            </a:r>
            <a:r>
              <a:rPr lang="ru-RU" sz="1600" dirty="0" smtClean="0"/>
              <a:t>другими консульскими </a:t>
            </a:r>
            <a:r>
              <a:rPr lang="ru-RU" sz="1600" dirty="0"/>
              <a:t>учреждениями своего государства; </a:t>
            </a:r>
            <a:endParaRPr lang="ru-RU" sz="1600" dirty="0" smtClean="0"/>
          </a:p>
          <a:p>
            <a:pPr marL="285750" indent="-285750">
              <a:buClr>
                <a:schemeClr val="accent1">
                  <a:lumMod val="50000"/>
                </a:schemeClr>
              </a:buClr>
              <a:buSzPct val="120000"/>
              <a:buFont typeface="Wingdings" panose="05000000000000000000" pitchFamily="2" charset="2"/>
              <a:buChar char="§"/>
            </a:pPr>
            <a:r>
              <a:rPr lang="ru-RU" sz="1600" dirty="0" smtClean="0"/>
              <a:t>- таможенные привилегии</a:t>
            </a:r>
            <a:r>
              <a:rPr lang="ru-RU" sz="1600" dirty="0"/>
              <a:t>; протокольные привилегии</a:t>
            </a:r>
            <a:r>
              <a:rPr lang="ru-RU" sz="1600" dirty="0" smtClean="0"/>
              <a:t>.</a:t>
            </a:r>
          </a:p>
          <a:p>
            <a:endParaRPr lang="ru-RU" sz="1600" dirty="0"/>
          </a:p>
        </p:txBody>
      </p:sp>
      <p:sp>
        <p:nvSpPr>
          <p:cNvPr id="3" name="TextBox 2"/>
          <p:cNvSpPr txBox="1"/>
          <p:nvPr/>
        </p:nvSpPr>
        <p:spPr>
          <a:xfrm>
            <a:off x="1561171" y="256476"/>
            <a:ext cx="10530468" cy="646331"/>
          </a:xfrm>
          <a:prstGeom prst="rect">
            <a:avLst/>
          </a:prstGeom>
          <a:noFill/>
        </p:spPr>
        <p:txBody>
          <a:bodyPr wrap="square" rtlCol="0">
            <a:spAutoFit/>
          </a:bodyPr>
          <a:lstStyle/>
          <a:p>
            <a:r>
              <a:rPr lang="ru-RU" dirty="0"/>
              <a:t>В Венской конвенции 1963 г. консульские иммунитеты и </a:t>
            </a:r>
            <a:r>
              <a:rPr lang="ru-RU" dirty="0" smtClean="0"/>
              <a:t>привилегии </a:t>
            </a:r>
            <a:r>
              <a:rPr lang="ru-RU" dirty="0"/>
              <a:t>подразделяются на две категории.</a:t>
            </a:r>
          </a:p>
          <a:p>
            <a:endParaRPr lang="ru-RU" dirty="0"/>
          </a:p>
        </p:txBody>
      </p:sp>
      <p:sp>
        <p:nvSpPr>
          <p:cNvPr id="4" name="TextBox 3"/>
          <p:cNvSpPr txBox="1"/>
          <p:nvPr/>
        </p:nvSpPr>
        <p:spPr>
          <a:xfrm>
            <a:off x="8207298" y="980866"/>
            <a:ext cx="3326780" cy="2554545"/>
          </a:xfrm>
          <a:prstGeom prst="rect">
            <a:avLst/>
          </a:prstGeom>
          <a:noFill/>
        </p:spPr>
        <p:txBody>
          <a:bodyPr wrap="square" rtlCol="0">
            <a:spAutoFit/>
          </a:bodyPr>
          <a:lstStyle/>
          <a:p>
            <a:r>
              <a:rPr lang="ru-RU" sz="1600" b="1" dirty="0" smtClean="0">
                <a:solidFill>
                  <a:schemeClr val="accent1">
                    <a:lumMod val="50000"/>
                  </a:schemeClr>
                </a:solidFill>
              </a:rPr>
              <a:t>Ко </a:t>
            </a:r>
            <a:r>
              <a:rPr lang="ru-RU" sz="1600" b="1" dirty="0">
                <a:solidFill>
                  <a:schemeClr val="accent1">
                    <a:lumMod val="50000"/>
                  </a:schemeClr>
                </a:solidFill>
              </a:rPr>
              <a:t>второй категории </a:t>
            </a:r>
            <a:r>
              <a:rPr lang="ru-RU" sz="1600" b="1" dirty="0" smtClean="0">
                <a:solidFill>
                  <a:schemeClr val="accent1">
                    <a:lumMod val="50000"/>
                  </a:schemeClr>
                </a:solidFill>
              </a:rPr>
              <a:t>относятся:</a:t>
            </a:r>
          </a:p>
          <a:p>
            <a:r>
              <a:rPr lang="ru-RU" sz="1600" dirty="0" smtClean="0"/>
              <a:t> неприкосновенность </a:t>
            </a:r>
          </a:p>
          <a:p>
            <a:pPr marL="285750" indent="-285750">
              <a:buClr>
                <a:schemeClr val="accent1">
                  <a:lumMod val="50000"/>
                </a:schemeClr>
              </a:buClr>
              <a:buSzPct val="120000"/>
              <a:buFont typeface="Wingdings" panose="05000000000000000000" pitchFamily="2" charset="2"/>
              <a:buChar char="§"/>
            </a:pPr>
            <a:r>
              <a:rPr lang="ru-RU" sz="1600" dirty="0" smtClean="0"/>
              <a:t>-    личности</a:t>
            </a:r>
            <a:r>
              <a:rPr lang="ru-RU" sz="1600" dirty="0"/>
              <a:t>,</a:t>
            </a:r>
          </a:p>
          <a:p>
            <a:pPr marL="285750" indent="-285750">
              <a:buClr>
                <a:schemeClr val="accent1">
                  <a:lumMod val="50000"/>
                </a:schemeClr>
              </a:buClr>
              <a:buSzPct val="120000"/>
              <a:buFont typeface="Wingdings" panose="05000000000000000000" pitchFamily="2" charset="2"/>
              <a:buChar char="§"/>
            </a:pPr>
            <a:r>
              <a:rPr lang="ru-RU" sz="1600" dirty="0" smtClean="0"/>
              <a:t>жилища</a:t>
            </a:r>
            <a:r>
              <a:rPr lang="ru-RU" sz="1600" dirty="0"/>
              <a:t>; </a:t>
            </a:r>
            <a:endParaRPr lang="ru-RU" sz="1600" dirty="0" smtClean="0"/>
          </a:p>
          <a:p>
            <a:pPr marL="285750" indent="-285750">
              <a:buClr>
                <a:schemeClr val="accent1">
                  <a:lumMod val="50000"/>
                </a:schemeClr>
              </a:buClr>
              <a:buSzPct val="120000"/>
              <a:buFont typeface="Wingdings" panose="05000000000000000000" pitchFamily="2" charset="2"/>
              <a:buChar char="§"/>
            </a:pPr>
            <a:r>
              <a:rPr lang="ru-RU" sz="1600" dirty="0" smtClean="0"/>
              <a:t>фискальный </a:t>
            </a:r>
            <a:r>
              <a:rPr lang="ru-RU" sz="1600" dirty="0"/>
              <a:t>иммунитет</a:t>
            </a:r>
            <a:r>
              <a:rPr lang="ru-RU" sz="1600" dirty="0" smtClean="0"/>
              <a:t>;</a:t>
            </a:r>
          </a:p>
          <a:p>
            <a:pPr marL="285750" indent="-285750">
              <a:buClr>
                <a:schemeClr val="accent1">
                  <a:lumMod val="50000"/>
                </a:schemeClr>
              </a:buClr>
              <a:buSzPct val="120000"/>
              <a:buFont typeface="Wingdings" panose="05000000000000000000" pitchFamily="2" charset="2"/>
              <a:buChar char="§"/>
            </a:pPr>
            <a:r>
              <a:rPr lang="ru-RU" sz="1600" dirty="0" smtClean="0"/>
              <a:t>таможенные </a:t>
            </a:r>
            <a:r>
              <a:rPr lang="ru-RU" sz="1600" dirty="0"/>
              <a:t>привилегии для </a:t>
            </a:r>
            <a:r>
              <a:rPr lang="ru-RU" sz="1600" dirty="0" smtClean="0"/>
              <a:t>сотрудников</a:t>
            </a:r>
            <a:r>
              <a:rPr lang="ru-RU" sz="1600" dirty="0"/>
              <a:t>; </a:t>
            </a:r>
            <a:endParaRPr lang="ru-RU" sz="1600" dirty="0" smtClean="0"/>
          </a:p>
          <a:p>
            <a:pPr marL="285750" indent="-285750">
              <a:buClr>
                <a:schemeClr val="accent1">
                  <a:lumMod val="50000"/>
                </a:schemeClr>
              </a:buClr>
              <a:buSzPct val="120000"/>
              <a:buFont typeface="Wingdings" panose="05000000000000000000" pitchFamily="2" charset="2"/>
              <a:buChar char="§"/>
            </a:pPr>
            <a:r>
              <a:rPr lang="ru-RU" sz="1600" dirty="0" smtClean="0"/>
              <a:t>освобождение </a:t>
            </a:r>
            <a:r>
              <a:rPr lang="ru-RU" sz="1600" dirty="0"/>
              <a:t>от личных повинностей.</a:t>
            </a:r>
          </a:p>
          <a:p>
            <a:endParaRPr lang="ru-RU" sz="1600" dirty="0"/>
          </a:p>
        </p:txBody>
      </p:sp>
      <p:sp>
        <p:nvSpPr>
          <p:cNvPr id="5" name="TextBox 4"/>
          <p:cNvSpPr txBox="1"/>
          <p:nvPr/>
        </p:nvSpPr>
        <p:spPr>
          <a:xfrm>
            <a:off x="2380032" y="4397953"/>
            <a:ext cx="9421676" cy="1600438"/>
          </a:xfrm>
          <a:prstGeom prst="rect">
            <a:avLst/>
          </a:prstGeom>
          <a:noFill/>
        </p:spPr>
        <p:txBody>
          <a:bodyPr wrap="square" rtlCol="0">
            <a:spAutoFit/>
          </a:bodyPr>
          <a:lstStyle/>
          <a:p>
            <a:pPr algn="r"/>
            <a:r>
              <a:rPr lang="ru-RU" b="1" dirty="0" smtClean="0">
                <a:solidFill>
                  <a:schemeClr val="accent1">
                    <a:lumMod val="50000"/>
                  </a:schemeClr>
                </a:solidFill>
              </a:rPr>
              <a:t>Важно! </a:t>
            </a:r>
          </a:p>
          <a:p>
            <a:pPr algn="r"/>
            <a:endParaRPr lang="ru-RU" sz="1600" dirty="0" smtClean="0"/>
          </a:p>
          <a:p>
            <a:pPr algn="r"/>
            <a:r>
              <a:rPr lang="ru-RU" sz="1600" dirty="0" smtClean="0"/>
              <a:t>В ст. 30 Венской конвенции зафиксирован принцип, по которому государство пребывания должно либо оказать содействие представляемому государству в приобретении на своей территории, согласно </a:t>
            </a:r>
            <a:r>
              <a:rPr lang="ru-RU" sz="1600" dirty="0"/>
              <a:t>своим законам и правилам, помещений, необходимых для его консульского учреждения, либо оказать помощь последнему в получении помещения иным путём. </a:t>
            </a:r>
          </a:p>
        </p:txBody>
      </p:sp>
      <p:sp>
        <p:nvSpPr>
          <p:cNvPr id="6" name="TextBox 5"/>
          <p:cNvSpPr txBox="1"/>
          <p:nvPr/>
        </p:nvSpPr>
        <p:spPr>
          <a:xfrm>
            <a:off x="2910468" y="5999157"/>
            <a:ext cx="8891240" cy="584775"/>
          </a:xfrm>
          <a:prstGeom prst="rect">
            <a:avLst/>
          </a:prstGeom>
          <a:noFill/>
        </p:spPr>
        <p:txBody>
          <a:bodyPr wrap="square" rtlCol="0">
            <a:spAutoFit/>
          </a:bodyPr>
          <a:lstStyle/>
          <a:p>
            <a:pPr algn="r"/>
            <a:r>
              <a:rPr lang="ru-RU" sz="1600" dirty="0" smtClean="0"/>
              <a:t>Оно </a:t>
            </a:r>
            <a:r>
              <a:rPr lang="ru-RU" sz="1600" dirty="0"/>
              <a:t>должно также оказывать помощь </a:t>
            </a:r>
            <a:r>
              <a:rPr lang="ru-RU" sz="1600" dirty="0" smtClean="0"/>
              <a:t>консульскому </a:t>
            </a:r>
            <a:r>
              <a:rPr lang="ru-RU" sz="1600" dirty="0"/>
              <a:t>учреждению в получении подходящих помещений для </a:t>
            </a:r>
            <a:r>
              <a:rPr lang="ru-RU" sz="1600" dirty="0" smtClean="0"/>
              <a:t>проживания </a:t>
            </a:r>
            <a:r>
              <a:rPr lang="ru-RU" sz="1600" dirty="0"/>
              <a:t>его работников.</a:t>
            </a:r>
          </a:p>
        </p:txBody>
      </p:sp>
      <p:cxnSp>
        <p:nvCxnSpPr>
          <p:cNvPr id="10" name="Прямая соединительная линия 9"/>
          <p:cNvCxnSpPr/>
          <p:nvPr/>
        </p:nvCxnSpPr>
        <p:spPr>
          <a:xfrm flipH="1" flipV="1">
            <a:off x="2776654" y="4650059"/>
            <a:ext cx="8875065" cy="37144"/>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116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8259" y="2413147"/>
            <a:ext cx="6749832" cy="3785652"/>
          </a:xfrm>
          <a:prstGeom prst="rect">
            <a:avLst/>
          </a:prstGeom>
          <a:noFill/>
        </p:spPr>
        <p:txBody>
          <a:bodyPr wrap="square" rtlCol="0">
            <a:spAutoFit/>
          </a:bodyPr>
          <a:lstStyle/>
          <a:p>
            <a:pPr algn="r"/>
            <a:r>
              <a:rPr lang="ru-RU" sz="1600" dirty="0" smtClean="0"/>
              <a:t>.</a:t>
            </a:r>
            <a:endParaRPr lang="ru-RU" sz="1600" dirty="0"/>
          </a:p>
          <a:p>
            <a:pPr algn="r"/>
            <a:r>
              <a:rPr lang="ru-RU" sz="1600" dirty="0" smtClean="0"/>
              <a:t>. </a:t>
            </a:r>
            <a:r>
              <a:rPr lang="ru-RU" sz="1600" dirty="0"/>
              <a:t>Земельный участок, </a:t>
            </a:r>
            <a:r>
              <a:rPr lang="ru-RU" sz="1600" dirty="0" smtClean="0"/>
              <a:t>занимаемый консульством</a:t>
            </a:r>
            <a:r>
              <a:rPr lang="ru-RU" sz="1600" dirty="0"/>
              <a:t>, рассматривается как часть территории государства </a:t>
            </a:r>
            <a:r>
              <a:rPr lang="ru-RU" sz="1600" dirty="0" smtClean="0"/>
              <a:t>пребывания</a:t>
            </a:r>
            <a:r>
              <a:rPr lang="ru-RU" sz="1600" dirty="0"/>
              <a:t>, на которой действуют законы и постановления этого </a:t>
            </a:r>
            <a:r>
              <a:rPr lang="ru-RU" sz="1600" dirty="0" smtClean="0"/>
              <a:t>государства</a:t>
            </a:r>
            <a:r>
              <a:rPr lang="ru-RU" sz="1600" dirty="0"/>
              <a:t>, но с </a:t>
            </a:r>
            <a:r>
              <a:rPr lang="ru-RU" sz="1600" dirty="0" smtClean="0"/>
              <a:t>учётом иммунитетов </a:t>
            </a:r>
            <a:r>
              <a:rPr lang="ru-RU" sz="1600" dirty="0"/>
              <a:t>и привилегий консульского </a:t>
            </a:r>
            <a:r>
              <a:rPr lang="ru-RU" sz="1600" dirty="0" smtClean="0"/>
              <a:t>учреждения</a:t>
            </a:r>
            <a:r>
              <a:rPr lang="ru-RU" sz="1600" dirty="0"/>
              <a:t>. Поэтому местные власти вправе, например, проводить </a:t>
            </a:r>
            <a:r>
              <a:rPr lang="ru-RU" sz="1600" dirty="0" smtClean="0"/>
              <a:t>подземные </a:t>
            </a:r>
            <a:r>
              <a:rPr lang="ru-RU" sz="1600" dirty="0"/>
              <a:t>работы под зданиями иностранных консульств, при условии, что</a:t>
            </a:r>
          </a:p>
          <a:p>
            <a:pPr algn="r"/>
            <a:r>
              <a:rPr lang="ru-RU" sz="1600" dirty="0"/>
              <a:t>проведение работ не мешает работе консульского учреждения. </a:t>
            </a:r>
            <a:r>
              <a:rPr lang="ru-RU" sz="1600" dirty="0" smtClean="0"/>
              <a:t>При этом </a:t>
            </a:r>
            <a:r>
              <a:rPr lang="ru-RU" sz="1600" dirty="0"/>
              <a:t>будет правильно, если глава консульства уведомляется о </a:t>
            </a:r>
            <a:r>
              <a:rPr lang="ru-RU" sz="1600" dirty="0" smtClean="0"/>
              <a:t>предстоящих </a:t>
            </a:r>
            <a:r>
              <a:rPr lang="ru-RU" sz="1600" dirty="0"/>
              <a:t>работах под зданием заранее. </a:t>
            </a:r>
            <a:endParaRPr lang="ru-RU" sz="1600" dirty="0" smtClean="0"/>
          </a:p>
          <a:p>
            <a:pPr algn="r"/>
            <a:r>
              <a:rPr lang="ru-RU" sz="1600" dirty="0" smtClean="0"/>
              <a:t>В </a:t>
            </a:r>
            <a:r>
              <a:rPr lang="ru-RU" sz="1600" dirty="0"/>
              <a:t>то же время </a:t>
            </a:r>
            <a:r>
              <a:rPr lang="ru-RU" sz="1600" dirty="0" smtClean="0"/>
              <a:t>представители местных </a:t>
            </a:r>
            <a:r>
              <a:rPr lang="ru-RU" sz="1600" dirty="0"/>
              <a:t>властей не вправе вести земляные работы на </a:t>
            </a:r>
            <a:r>
              <a:rPr lang="ru-RU" sz="1600" dirty="0" smtClean="0"/>
              <a:t>территории, принадлежащей </a:t>
            </a:r>
            <a:r>
              <a:rPr lang="ru-RU" sz="1600" dirty="0"/>
              <a:t>консульскому учреждению. </a:t>
            </a:r>
            <a:endParaRPr lang="ru-RU" sz="1600" dirty="0" smtClean="0"/>
          </a:p>
          <a:p>
            <a:pPr algn="r"/>
            <a:r>
              <a:rPr lang="ru-RU" sz="1600" dirty="0" smtClean="0"/>
              <a:t>И </a:t>
            </a:r>
            <a:r>
              <a:rPr lang="ru-RU" sz="1600" dirty="0"/>
              <a:t>наоборот, </a:t>
            </a:r>
            <a:r>
              <a:rPr lang="ru-RU" sz="1600" dirty="0" smtClean="0"/>
              <a:t>консульство может </a:t>
            </a:r>
            <a:r>
              <a:rPr lang="ru-RU" sz="1600" dirty="0"/>
              <a:t>проводить земляные работы на своей территории, но с </a:t>
            </a:r>
            <a:r>
              <a:rPr lang="ru-RU" sz="1600" dirty="0" smtClean="0"/>
              <a:t>учётом законов </a:t>
            </a:r>
            <a:r>
              <a:rPr lang="ru-RU" sz="1600" dirty="0"/>
              <a:t>и постановлений государства пребывания не вправе </a:t>
            </a:r>
            <a:r>
              <a:rPr lang="ru-RU" sz="1600" dirty="0" smtClean="0"/>
              <a:t>осуществлять </a:t>
            </a:r>
            <a:r>
              <a:rPr lang="ru-RU" sz="1600" dirty="0"/>
              <a:t>подземные работы.</a:t>
            </a:r>
          </a:p>
        </p:txBody>
      </p:sp>
      <p:sp>
        <p:nvSpPr>
          <p:cNvPr id="4" name="TextBox 3"/>
          <p:cNvSpPr txBox="1"/>
          <p:nvPr/>
        </p:nvSpPr>
        <p:spPr>
          <a:xfrm>
            <a:off x="1616929" y="195348"/>
            <a:ext cx="5766851" cy="2062103"/>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r>
              <a:rPr lang="ru-RU" sz="1600" dirty="0" smtClean="0"/>
              <a:t>Из </a:t>
            </a:r>
            <a:r>
              <a:rPr lang="ru-RU" sz="1600" dirty="0"/>
              <a:t>числа иммунитетов и привилегий консульских учреждений</a:t>
            </a:r>
          </a:p>
          <a:p>
            <a:r>
              <a:rPr lang="ru-RU" sz="1600" dirty="0"/>
              <a:t>наибольшее значение имеет неприкосновенность консульских помещений (ст. 31). </a:t>
            </a:r>
            <a:endParaRPr lang="ru-RU" sz="1600" dirty="0" smtClean="0"/>
          </a:p>
          <a:p>
            <a:r>
              <a:rPr lang="ru-RU" sz="1600" dirty="0" smtClean="0"/>
              <a:t>Она </a:t>
            </a:r>
            <a:r>
              <a:rPr lang="ru-RU" sz="1600" dirty="0"/>
              <a:t>обеспечивается путём:</a:t>
            </a:r>
          </a:p>
          <a:p>
            <a:r>
              <a:rPr lang="ru-RU" sz="1600" dirty="0"/>
              <a:t>– внешней охраны зданий, помещений и земельного участка консульства;</a:t>
            </a:r>
          </a:p>
          <a:p>
            <a:r>
              <a:rPr lang="ru-RU" sz="1600" dirty="0"/>
              <a:t>– ограничения доступа властей страны пребывания в консульские помещения1</a:t>
            </a:r>
          </a:p>
        </p:txBody>
      </p:sp>
      <p:sp>
        <p:nvSpPr>
          <p:cNvPr id="5" name="TextBox 4"/>
          <p:cNvSpPr txBox="1"/>
          <p:nvPr/>
        </p:nvSpPr>
        <p:spPr>
          <a:xfrm>
            <a:off x="7578091" y="269158"/>
            <a:ext cx="4320261" cy="3046988"/>
          </a:xfrm>
          <a:prstGeom prst="rect">
            <a:avLst/>
          </a:prstGeom>
          <a:noFill/>
        </p:spPr>
        <p:txBody>
          <a:bodyPr wrap="square" rtlCol="0">
            <a:spAutoFit/>
          </a:bodyPr>
          <a:lstStyle/>
          <a:p>
            <a:pPr algn="r"/>
            <a:r>
              <a:rPr lang="ru-RU" sz="1600" dirty="0" smtClean="0"/>
              <a:t>Консульские </a:t>
            </a:r>
            <a:r>
              <a:rPr lang="ru-RU" sz="1600" dirty="0"/>
              <a:t>помещения – это здания или части зданий, используемые исключительно для целей консульского учреждения, и обслуживающие данное здание или части зданий земельный участок, кому</a:t>
            </a:r>
          </a:p>
          <a:p>
            <a:pPr algn="r"/>
            <a:r>
              <a:rPr lang="ru-RU" sz="1600" dirty="0"/>
              <a:t>бы ни принадлежало право собственности на них (Венская конвенция, ст. 1, п. «к</a:t>
            </a:r>
            <a:r>
              <a:rPr lang="ru-RU" sz="1600" dirty="0" smtClean="0"/>
              <a:t>»).</a:t>
            </a:r>
          </a:p>
          <a:p>
            <a:pPr algn="r"/>
            <a:endParaRPr lang="ru-RU" sz="1600" dirty="0"/>
          </a:p>
          <a:p>
            <a:pPr algn="r"/>
            <a:endParaRPr lang="ru-RU" sz="1600" dirty="0" smtClean="0"/>
          </a:p>
          <a:p>
            <a:pPr algn="r"/>
            <a:r>
              <a:rPr lang="ru-RU" sz="1200" b="1" dirty="0" smtClean="0"/>
              <a:t>Генконсульство КНР в Казани</a:t>
            </a:r>
          </a:p>
          <a:p>
            <a:pPr algn="r"/>
            <a:r>
              <a:rPr lang="ru-RU" sz="1200" b="1" dirty="0"/>
              <a:t>Здание и участок сейчас принадлежат ООО «Управляющая компания «</a:t>
            </a:r>
            <a:r>
              <a:rPr lang="ru-RU" sz="1200" b="1" dirty="0" err="1"/>
              <a:t>ЭнергоИнвестКапитал</a:t>
            </a:r>
            <a:r>
              <a:rPr lang="ru-RU" sz="1200" b="1" dirty="0"/>
              <a:t>»</a:t>
            </a:r>
          </a:p>
          <a:p>
            <a:endParaRPr lang="ru-RU" sz="1200" b="1" dirty="0"/>
          </a:p>
        </p:txBody>
      </p:sp>
      <p:sp>
        <p:nvSpPr>
          <p:cNvPr id="6" name="TextBox 5"/>
          <p:cNvSpPr txBox="1"/>
          <p:nvPr/>
        </p:nvSpPr>
        <p:spPr>
          <a:xfrm>
            <a:off x="2053590" y="6347464"/>
            <a:ext cx="10123170" cy="338554"/>
          </a:xfrm>
          <a:prstGeom prst="rect">
            <a:avLst/>
          </a:prstGeom>
          <a:noFill/>
        </p:spPr>
        <p:txBody>
          <a:bodyPr wrap="square" rtlCol="0">
            <a:spAutoFit/>
          </a:bodyPr>
          <a:lstStyle/>
          <a:p>
            <a:pPr algn="r"/>
            <a:r>
              <a:rPr lang="ru-RU" sz="1600" dirty="0" smtClean="0"/>
              <a:t>В </a:t>
            </a:r>
            <a:r>
              <a:rPr lang="ru-RU" sz="1600" dirty="0"/>
              <a:t>понятие «земельный участок» включаются </a:t>
            </a:r>
            <a:r>
              <a:rPr lang="ru-RU" sz="1600" dirty="0" smtClean="0"/>
              <a:t>принадлежащие консульству </a:t>
            </a:r>
            <a:r>
              <a:rPr lang="ru-RU" sz="1600" dirty="0"/>
              <a:t>двор, сад и автостоянка</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5438" y="3178099"/>
            <a:ext cx="4311530" cy="2872036"/>
          </a:xfrm>
          <a:prstGeom prst="rect">
            <a:avLst/>
          </a:prstGeom>
        </p:spPr>
      </p:pic>
    </p:spTree>
    <p:extLst>
      <p:ext uri="{BB962C8B-B14F-4D97-AF65-F5344CB8AC3E}">
        <p14:creationId xmlns:p14="http://schemas.microsoft.com/office/powerpoint/2010/main" val="254817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553" y="331079"/>
            <a:ext cx="6426667" cy="2339102"/>
          </a:xfrm>
          <a:prstGeom prst="rect">
            <a:avLst/>
          </a:prstGeom>
          <a:noFill/>
        </p:spPr>
        <p:txBody>
          <a:bodyPr wrap="square" rtlCol="0">
            <a:spAutoFit/>
          </a:bodyPr>
          <a:lstStyle/>
          <a:p>
            <a:r>
              <a:rPr lang="ru-RU" sz="1600" dirty="0" smtClean="0"/>
              <a:t>В Венской </a:t>
            </a:r>
            <a:r>
              <a:rPr lang="ru-RU" sz="1600" dirty="0"/>
              <a:t>конвенции о консульских сношениях содержится </a:t>
            </a:r>
            <a:r>
              <a:rPr lang="ru-RU" sz="1600" dirty="0" smtClean="0"/>
              <a:t>положение </a:t>
            </a:r>
            <a:r>
              <a:rPr lang="ru-RU" sz="1600" dirty="0"/>
              <a:t>о предполагаемом согласии глав консульского учреждения </a:t>
            </a:r>
            <a:r>
              <a:rPr lang="ru-RU" sz="1600" dirty="0" smtClean="0"/>
              <a:t>на доступ </a:t>
            </a:r>
            <a:r>
              <a:rPr lang="ru-RU" sz="1600" dirty="0"/>
              <a:t>в помещения представителей властей государства </a:t>
            </a:r>
            <a:r>
              <a:rPr lang="ru-RU" sz="1600" dirty="0" smtClean="0"/>
              <a:t>пребывания «в </a:t>
            </a:r>
            <a:r>
              <a:rPr lang="ru-RU" sz="1600" dirty="0"/>
              <a:t>случае пожара или другого стихийного бедствия, требующего </a:t>
            </a:r>
            <a:r>
              <a:rPr lang="ru-RU" sz="1600" dirty="0" smtClean="0"/>
              <a:t>безотлагательных </a:t>
            </a:r>
            <a:r>
              <a:rPr lang="ru-RU" sz="1600" dirty="0"/>
              <a:t>мер защиты» (п. 2 ст. 31). </a:t>
            </a:r>
            <a:endParaRPr lang="ru-RU" sz="1600" dirty="0" smtClean="0"/>
          </a:p>
          <a:p>
            <a:endParaRPr lang="ru-RU" sz="1600" i="1"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endParaRPr>
          </a:p>
          <a:p>
            <a:r>
              <a:rPr lang="ru-RU" sz="1600" i="1" dirty="0" smtClean="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Это </a:t>
            </a:r>
            <a:r>
              <a:rPr lang="ru-RU" sz="1600" i="1"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отличает консульские учреждения от дипломатических представительств, на доступ в </a:t>
            </a:r>
            <a:r>
              <a:rPr lang="ru-RU" sz="1600" i="1" dirty="0" smtClean="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которые </a:t>
            </a:r>
            <a:r>
              <a:rPr lang="ru-RU" sz="1600" i="1"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требуется явно выраженное согласие его главы</a:t>
            </a:r>
            <a:r>
              <a:rPr lang="ru-RU"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a:t>
            </a:r>
          </a:p>
        </p:txBody>
      </p:sp>
      <p:sp>
        <p:nvSpPr>
          <p:cNvPr id="3" name="TextBox 2"/>
          <p:cNvSpPr txBox="1"/>
          <p:nvPr/>
        </p:nvSpPr>
        <p:spPr>
          <a:xfrm>
            <a:off x="1698553" y="3000628"/>
            <a:ext cx="6096149" cy="584775"/>
          </a:xfrm>
          <a:prstGeom prst="rect">
            <a:avLst/>
          </a:prstGeom>
          <a:noFill/>
        </p:spPr>
        <p:txBody>
          <a:bodyPr wrap="square" rtlCol="0">
            <a:spAutoFit/>
          </a:bodyPr>
          <a:lstStyle/>
          <a:p>
            <a:r>
              <a:rPr lang="ru-RU" sz="1600" dirty="0" smtClean="0"/>
              <a:t>Консульские </a:t>
            </a:r>
            <a:r>
              <a:rPr lang="ru-RU" sz="1600" dirty="0"/>
              <a:t>помещения пользуются иммунитетом от любых </a:t>
            </a:r>
            <a:r>
              <a:rPr lang="ru-RU" sz="1600" dirty="0" smtClean="0"/>
              <a:t>видов реквизиции (изъятия).</a:t>
            </a:r>
            <a:endParaRPr lang="ru-RU" sz="1600" dirty="0"/>
          </a:p>
        </p:txBody>
      </p:sp>
      <p:sp>
        <p:nvSpPr>
          <p:cNvPr id="4" name="TextBox 3"/>
          <p:cNvSpPr txBox="1"/>
          <p:nvPr/>
        </p:nvSpPr>
        <p:spPr>
          <a:xfrm>
            <a:off x="3293326" y="3915850"/>
            <a:ext cx="8787162" cy="2800767"/>
          </a:xfrm>
          <a:prstGeom prst="rect">
            <a:avLst/>
          </a:prstGeom>
          <a:solidFill>
            <a:schemeClr val="tx2">
              <a:lumMod val="25000"/>
              <a:lumOff val="75000"/>
            </a:schemeClr>
          </a:solidFill>
          <a:effectLst>
            <a:outerShdw blurRad="50800" dist="38100" dir="8100000" algn="tr" rotWithShape="0">
              <a:prstClr val="black">
                <a:alpha val="40000"/>
              </a:prstClr>
            </a:outerShdw>
          </a:effectLst>
        </p:spPr>
        <p:txBody>
          <a:bodyPr wrap="square" rtlCol="0">
            <a:spAutoFit/>
          </a:bodyPr>
          <a:lstStyle/>
          <a:p>
            <a:r>
              <a:rPr lang="ru-RU" sz="1600" dirty="0" smtClean="0"/>
              <a:t>Следует </a:t>
            </a:r>
            <a:r>
              <a:rPr lang="ru-RU" sz="1600" dirty="0"/>
              <a:t>обратить внимание на то, что неприкосновенность </a:t>
            </a:r>
            <a:r>
              <a:rPr lang="ru-RU" sz="1600" dirty="0" smtClean="0"/>
              <a:t>помещений </a:t>
            </a:r>
            <a:r>
              <a:rPr lang="ru-RU" sz="1600" dirty="0"/>
              <a:t>консульского представительства продолжает </a:t>
            </a:r>
            <a:r>
              <a:rPr lang="ru-RU" sz="1600" dirty="0" smtClean="0"/>
              <a:t>сохраняться даже </a:t>
            </a:r>
            <a:r>
              <a:rPr lang="ru-RU" sz="1600" dirty="0"/>
              <a:t>в случае разрыва дипломатических и консульских отношений.</a:t>
            </a:r>
          </a:p>
          <a:p>
            <a:r>
              <a:rPr lang="ru-RU" sz="1600" dirty="0"/>
              <a:t>В принципе неприкосновенность может сохраняться </a:t>
            </a:r>
            <a:r>
              <a:rPr lang="ru-RU" sz="1600" dirty="0" smtClean="0"/>
              <a:t>неограниченное время</a:t>
            </a:r>
            <a:r>
              <a:rPr lang="ru-RU" sz="1600" dirty="0"/>
              <a:t>, однако государство пребывания вправе поставить вопрос о </a:t>
            </a:r>
            <a:r>
              <a:rPr lang="ru-RU" sz="1600" dirty="0" smtClean="0"/>
              <a:t>возвращении </a:t>
            </a:r>
            <a:r>
              <a:rPr lang="ru-RU" sz="1600" dirty="0"/>
              <a:t>здания и земельного участка, естественно, при условии </a:t>
            </a:r>
            <a:r>
              <a:rPr lang="ru-RU" sz="1600" dirty="0" smtClean="0"/>
              <a:t>соответствующей </a:t>
            </a:r>
            <a:r>
              <a:rPr lang="ru-RU" sz="1600" dirty="0"/>
              <a:t>компенсации. В случае осложнений этот вопрос может</a:t>
            </a:r>
          </a:p>
          <a:p>
            <a:r>
              <a:rPr lang="ru-RU" sz="1600" dirty="0"/>
              <a:t>рассматриваться в судебном порядке. При положительном для </a:t>
            </a:r>
            <a:r>
              <a:rPr lang="ru-RU" sz="1600" dirty="0" smtClean="0"/>
              <a:t>государства </a:t>
            </a:r>
            <a:r>
              <a:rPr lang="ru-RU" sz="1600" dirty="0"/>
              <a:t>пребывания исходе в судебных решениях должно быть </a:t>
            </a:r>
            <a:r>
              <a:rPr lang="ru-RU" sz="1600" dirty="0" smtClean="0"/>
              <a:t>записано</a:t>
            </a:r>
            <a:r>
              <a:rPr lang="ru-RU" sz="1600" dirty="0"/>
              <a:t>: «Здания и земельный участок, ранее занимавшиеся </a:t>
            </a:r>
            <a:r>
              <a:rPr lang="ru-RU" sz="1600" dirty="0" smtClean="0"/>
              <a:t>консульским учреждением</a:t>
            </a:r>
            <a:r>
              <a:rPr lang="ru-RU" sz="1600" dirty="0"/>
              <a:t>, передаются государству пребывания, так как более не</a:t>
            </a:r>
          </a:p>
          <a:p>
            <a:r>
              <a:rPr lang="ru-RU" sz="1600" dirty="0"/>
              <a:t>используются для консульских целей и утратили свой иммунитет </a:t>
            </a:r>
            <a:r>
              <a:rPr lang="ru-RU" sz="1600" dirty="0" smtClean="0"/>
              <a:t>от местной </a:t>
            </a:r>
            <a:r>
              <a:rPr lang="ru-RU" sz="1600" dirty="0"/>
              <a:t>юрисдикции. Неиспользование здания и земельного </a:t>
            </a:r>
            <a:r>
              <a:rPr lang="ru-RU" sz="1600" dirty="0" smtClean="0"/>
              <a:t>участка носит </a:t>
            </a:r>
            <a:r>
              <a:rPr lang="ru-RU" sz="1600" dirty="0"/>
              <a:t>постоянный характер».</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153" y="222250"/>
            <a:ext cx="3665335" cy="3665335"/>
          </a:xfrm>
          <a:prstGeom prst="rect">
            <a:avLst/>
          </a:prstGeom>
        </p:spPr>
      </p:pic>
    </p:spTree>
    <p:extLst>
      <p:ext uri="{BB962C8B-B14F-4D97-AF65-F5344CB8AC3E}">
        <p14:creationId xmlns:p14="http://schemas.microsoft.com/office/powerpoint/2010/main" val="1994839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1240" y="-114644"/>
            <a:ext cx="6824546" cy="5324535"/>
          </a:xfrm>
          <a:prstGeom prst="rect">
            <a:avLst/>
          </a:prstGeom>
          <a:noFill/>
        </p:spPr>
        <p:txBody>
          <a:bodyPr wrap="square" rtlCol="0">
            <a:spAutoFit/>
          </a:bodyPr>
          <a:lstStyle/>
          <a:p>
            <a:pPr algn="r"/>
            <a:r>
              <a:rPr lang="ru-RU" dirty="0" smtClean="0"/>
              <a:t>.</a:t>
            </a:r>
          </a:p>
          <a:p>
            <a:pPr algn="r"/>
            <a:r>
              <a:rPr lang="ru-RU" sz="1600" dirty="0" smtClean="0"/>
              <a:t>Неприкосновенность </a:t>
            </a:r>
            <a:r>
              <a:rPr lang="ru-RU" sz="1600" dirty="0"/>
              <a:t>архивам и документам предоставляется </a:t>
            </a:r>
            <a:r>
              <a:rPr lang="ru-RU" sz="1600" dirty="0" smtClean="0"/>
              <a:t>в любое </a:t>
            </a:r>
            <a:r>
              <a:rPr lang="ru-RU" sz="1600" dirty="0"/>
              <a:t>время. Это значит, что они неприкосновенны даже после </a:t>
            </a:r>
            <a:r>
              <a:rPr lang="ru-RU" sz="1600" dirty="0" smtClean="0"/>
              <a:t>разрыва </a:t>
            </a:r>
            <a:r>
              <a:rPr lang="ru-RU" sz="1600" dirty="0"/>
              <a:t>дипломатических и консульских отношений</a:t>
            </a:r>
            <a:r>
              <a:rPr lang="ru-RU" sz="1600" dirty="0" smtClean="0"/>
              <a:t>.</a:t>
            </a:r>
          </a:p>
          <a:p>
            <a:pPr algn="r"/>
            <a:r>
              <a:rPr lang="ru-RU" sz="1600" dirty="0" smtClean="0"/>
              <a:t> </a:t>
            </a:r>
          </a:p>
          <a:p>
            <a:pPr algn="r"/>
            <a:r>
              <a:rPr lang="ru-RU" sz="1600" i="1" dirty="0" smtClean="0"/>
              <a:t>Понятие </a:t>
            </a:r>
            <a:r>
              <a:rPr lang="ru-RU" sz="1600" i="1" dirty="0"/>
              <a:t>«архивы» определено в </a:t>
            </a:r>
            <a:r>
              <a:rPr lang="ru-RU" sz="1600" i="1" dirty="0" err="1"/>
              <a:t>пп</a:t>
            </a:r>
            <a:r>
              <a:rPr lang="ru-RU" sz="1600" i="1" dirty="0"/>
              <a:t>. «л» п. 1 ст. 1 Венской </a:t>
            </a:r>
            <a:r>
              <a:rPr lang="ru-RU" sz="1600" i="1" dirty="0" smtClean="0"/>
              <a:t>конвенции </a:t>
            </a:r>
            <a:r>
              <a:rPr lang="ru-RU" sz="1600" i="1" dirty="0"/>
              <a:t>1963 г., где сказано, что «консульские архивы включают </a:t>
            </a:r>
            <a:r>
              <a:rPr lang="ru-RU" sz="1600" i="1" dirty="0" smtClean="0"/>
              <a:t>все бумаги</a:t>
            </a:r>
            <a:r>
              <a:rPr lang="ru-RU" sz="1600" i="1" dirty="0"/>
              <a:t>, документы, корреспонденцию, книги, фильмы, ленты </a:t>
            </a:r>
            <a:r>
              <a:rPr lang="ru-RU" sz="1600" i="1" dirty="0" smtClean="0"/>
              <a:t>звукозаписи </a:t>
            </a:r>
            <a:r>
              <a:rPr lang="ru-RU" sz="1600" i="1" dirty="0"/>
              <a:t>и реестры консульского учреждения вместе с шифрами и </a:t>
            </a:r>
            <a:r>
              <a:rPr lang="ru-RU" sz="1600" i="1" dirty="0" smtClean="0"/>
              <a:t>кодами, картотеками </a:t>
            </a:r>
            <a:r>
              <a:rPr lang="ru-RU" sz="1600" i="1" dirty="0"/>
              <a:t>и любыми» предметами обстановки, </a:t>
            </a:r>
            <a:r>
              <a:rPr lang="ru-RU" sz="1600" i="1" dirty="0" smtClean="0"/>
              <a:t>предназначенными для </a:t>
            </a:r>
            <a:r>
              <a:rPr lang="ru-RU" sz="1600" i="1" dirty="0"/>
              <a:t>обеспечения их сохранности или хранения</a:t>
            </a:r>
            <a:r>
              <a:rPr lang="ru-RU" sz="1600" i="1" dirty="0" smtClean="0"/>
              <a:t>».</a:t>
            </a:r>
          </a:p>
          <a:p>
            <a:pPr algn="r"/>
            <a:endParaRPr lang="ru-RU" sz="1600" i="1" dirty="0"/>
          </a:p>
          <a:p>
            <a:pPr algn="r"/>
            <a:r>
              <a:rPr lang="ru-RU" sz="1600" i="1" dirty="0"/>
              <a:t>Понятие «документы» использовано в конвенции для </a:t>
            </a:r>
            <a:r>
              <a:rPr lang="ru-RU" sz="1600" i="1" dirty="0" smtClean="0"/>
              <a:t>обозначения </a:t>
            </a:r>
            <a:r>
              <a:rPr lang="ru-RU" sz="1600" i="1" dirty="0"/>
              <a:t>текущих документов, которые не относятся к архивам в </a:t>
            </a:r>
            <a:r>
              <a:rPr lang="ru-RU" sz="1600" i="1" dirty="0" smtClean="0"/>
              <a:t>прямом смысле </a:t>
            </a:r>
            <a:r>
              <a:rPr lang="ru-RU" sz="1600" i="1" dirty="0"/>
              <a:t>слова</a:t>
            </a:r>
            <a:r>
              <a:rPr lang="ru-RU" sz="1600" i="1" dirty="0" smtClean="0"/>
              <a:t>.</a:t>
            </a:r>
          </a:p>
          <a:p>
            <a:pPr algn="r"/>
            <a:endParaRPr lang="ru-RU" sz="1600" i="1" dirty="0"/>
          </a:p>
          <a:p>
            <a:pPr algn="r"/>
            <a:r>
              <a:rPr lang="ru-RU" sz="1600" i="1" dirty="0"/>
              <a:t>Местные власти не вправе использовать эти архивы и </a:t>
            </a:r>
            <a:r>
              <a:rPr lang="ru-RU" sz="1600" i="1" dirty="0" smtClean="0"/>
              <a:t>документы в </a:t>
            </a:r>
            <a:r>
              <a:rPr lang="ru-RU" sz="1600" i="1" dirty="0"/>
              <a:t>судебном или административном разбирательстве либо иных </a:t>
            </a:r>
            <a:r>
              <a:rPr lang="ru-RU" sz="1600" i="1" dirty="0" smtClean="0"/>
              <a:t>официальных </a:t>
            </a:r>
            <a:r>
              <a:rPr lang="ru-RU" sz="1600" i="1" dirty="0"/>
              <a:t>целях</a:t>
            </a:r>
            <a:r>
              <a:rPr lang="ru-RU" sz="1600" i="1" dirty="0" smtClean="0"/>
              <a:t>.</a:t>
            </a:r>
          </a:p>
          <a:p>
            <a:pPr algn="r"/>
            <a:endParaRPr lang="ru-RU" sz="1600" i="1" dirty="0"/>
          </a:p>
          <a:p>
            <a:pPr algn="r"/>
            <a:r>
              <a:rPr lang="ru-RU" dirty="0" smtClean="0"/>
              <a:t>.</a:t>
            </a:r>
            <a:endParaRPr lang="ru-RU" dirty="0"/>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19316" b="9100"/>
          <a:stretch/>
        </p:blipFill>
        <p:spPr>
          <a:xfrm>
            <a:off x="8820615" y="1711788"/>
            <a:ext cx="3033130" cy="3758640"/>
          </a:xfrm>
          <a:prstGeom prst="rect">
            <a:avLst/>
          </a:prstGeom>
        </p:spPr>
      </p:pic>
      <p:sp>
        <p:nvSpPr>
          <p:cNvPr id="5" name="Прямоугольник 4"/>
          <p:cNvSpPr/>
          <p:nvPr/>
        </p:nvSpPr>
        <p:spPr>
          <a:xfrm>
            <a:off x="8540217" y="217999"/>
            <a:ext cx="3313528" cy="1323439"/>
          </a:xfrm>
          <a:prstGeom prst="rect">
            <a:avLst/>
          </a:prstGeom>
        </p:spPr>
        <p:txBody>
          <a:bodyPr wrap="square">
            <a:spAutoFit/>
          </a:bodyPr>
          <a:lstStyle/>
          <a:p>
            <a:pPr algn="r"/>
            <a:r>
              <a:rPr lang="ru-RU" sz="1600" dirty="0" smtClean="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Неприкосновенностью </a:t>
            </a:r>
            <a:r>
              <a:rPr lang="ru-RU" sz="1600"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пользуются также архивы и </a:t>
            </a:r>
            <a:r>
              <a:rPr lang="ru-RU" sz="1600" dirty="0" smtClean="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документация консульского </a:t>
            </a:r>
            <a:r>
              <a:rPr lang="ru-RU" sz="1600" dirty="0">
                <a:ln w="0">
                  <a:solidFill>
                    <a:schemeClr val="accent1">
                      <a:lumMod val="75000"/>
                    </a:schemeClr>
                  </a:solidFill>
                </a:ln>
                <a:solidFill>
                  <a:schemeClr val="accent1"/>
                </a:solidFill>
                <a:effectLst>
                  <a:outerShdw blurRad="38100" dist="25400" dir="5400000" algn="ctr" rotWithShape="0">
                    <a:srgbClr val="6E747A">
                      <a:alpha val="43000"/>
                    </a:srgbClr>
                  </a:outerShdw>
                </a:effectLst>
              </a:rPr>
              <a:t>учреждения в любое время и независимо от их местонахождения</a:t>
            </a:r>
          </a:p>
        </p:txBody>
      </p:sp>
      <p:sp>
        <p:nvSpPr>
          <p:cNvPr id="6" name="TextBox 5"/>
          <p:cNvSpPr txBox="1"/>
          <p:nvPr/>
        </p:nvSpPr>
        <p:spPr>
          <a:xfrm>
            <a:off x="2497874" y="5640778"/>
            <a:ext cx="9451449" cy="1077218"/>
          </a:xfrm>
          <a:prstGeom prst="rect">
            <a:avLst/>
          </a:prstGeom>
          <a:noFill/>
        </p:spPr>
        <p:txBody>
          <a:bodyPr wrap="square" rtlCol="0">
            <a:spAutoFit/>
          </a:bodyPr>
          <a:lstStyle/>
          <a:p>
            <a:pPr algn="r"/>
            <a:r>
              <a:rPr lang="ru-RU" sz="1600" dirty="0" smtClean="0"/>
              <a:t>При </a:t>
            </a:r>
            <a:r>
              <a:rPr lang="ru-RU" sz="1600" dirty="0"/>
              <a:t>этом Венская конвенция о консульских сношениях допускает возможность выдвижения со стороны властей государства пребывания требования о вскрытии консульской вализы при наличии подозрения, что в ней содержится что-либо другое, кроме разрешённых к провозу предметов или служебной переписки консульства</a:t>
            </a:r>
          </a:p>
        </p:txBody>
      </p:sp>
      <p:sp>
        <p:nvSpPr>
          <p:cNvPr id="7" name="TextBox 6"/>
          <p:cNvSpPr txBox="1"/>
          <p:nvPr/>
        </p:nvSpPr>
        <p:spPr>
          <a:xfrm>
            <a:off x="566706" y="5271446"/>
            <a:ext cx="338554" cy="369332"/>
          </a:xfrm>
          <a:prstGeom prst="rect">
            <a:avLst/>
          </a:prstGeom>
          <a:noFill/>
        </p:spPr>
        <p:txBody>
          <a:bodyPr wrap="none" rtlCol="0">
            <a:spAutoFit/>
          </a:bodyPr>
          <a:lstStyle/>
          <a:p>
            <a:r>
              <a:rPr lang="ru-RU" dirty="0" smtClean="0"/>
              <a:t>ф</a:t>
            </a:r>
            <a:endParaRPr lang="ru-RU" dirty="0"/>
          </a:p>
        </p:txBody>
      </p:sp>
      <p:sp>
        <p:nvSpPr>
          <p:cNvPr id="8" name="TextBox 7"/>
          <p:cNvSpPr txBox="1"/>
          <p:nvPr/>
        </p:nvSpPr>
        <p:spPr>
          <a:xfrm>
            <a:off x="1185653" y="4934667"/>
            <a:ext cx="7164995" cy="584775"/>
          </a:xfrm>
          <a:prstGeom prst="rect">
            <a:avLst/>
          </a:prstGeom>
          <a:noFill/>
        </p:spPr>
        <p:txBody>
          <a:bodyPr wrap="square" rtlCol="0">
            <a:spAutoFit/>
          </a:bodyPr>
          <a:lstStyle/>
          <a:p>
            <a:pPr algn="r"/>
            <a:r>
              <a:rPr lang="ru-RU" sz="1600" dirty="0" smtClean="0">
                <a:ln w="0">
                  <a:solidFill>
                    <a:schemeClr val="accent1">
                      <a:lumMod val="50000"/>
                    </a:schemeClr>
                  </a:solidFill>
                </a:ln>
                <a:solidFill>
                  <a:schemeClr val="accent1"/>
                </a:solidFill>
                <a:effectLst>
                  <a:outerShdw blurRad="38100" dist="25400" dir="5400000" algn="ctr" rotWithShape="0">
                    <a:srgbClr val="6E747A">
                      <a:alpha val="43000"/>
                    </a:srgbClr>
                  </a:outerShdw>
                </a:effectLst>
              </a:rPr>
              <a:t>Иммунитетом </a:t>
            </a:r>
            <a:r>
              <a:rPr lang="ru-RU" sz="1600" dirty="0">
                <a:ln w="0">
                  <a:solidFill>
                    <a:schemeClr val="accent1">
                      <a:lumMod val="50000"/>
                    </a:schemeClr>
                  </a:solidFill>
                </a:ln>
                <a:solidFill>
                  <a:schemeClr val="accent1"/>
                </a:solidFill>
                <a:effectLst>
                  <a:outerShdw blurRad="38100" dist="25400" dir="5400000" algn="ctr" rotWithShape="0">
                    <a:srgbClr val="6E747A">
                      <a:alpha val="43000"/>
                    </a:srgbClr>
                  </a:outerShdw>
                </a:effectLst>
              </a:rPr>
              <a:t>от реквизиции пользуются как сами консульские помещения, так и предметы их обстановки, средства передвижения, всё имущество</a:t>
            </a:r>
          </a:p>
        </p:txBody>
      </p:sp>
    </p:spTree>
    <p:extLst>
      <p:ext uri="{BB962C8B-B14F-4D97-AF65-F5344CB8AC3E}">
        <p14:creationId xmlns:p14="http://schemas.microsoft.com/office/powerpoint/2010/main" val="203916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Шестиугольник 8"/>
          <p:cNvSpPr/>
          <p:nvPr/>
        </p:nvSpPr>
        <p:spPr>
          <a:xfrm>
            <a:off x="1728439" y="3451997"/>
            <a:ext cx="10442814" cy="3392410"/>
          </a:xfrm>
          <a:custGeom>
            <a:avLst/>
            <a:gdLst>
              <a:gd name="connsiteX0" fmla="*/ 0 w 10203366"/>
              <a:gd name="connsiteY0" fmla="*/ 1707357 h 3414714"/>
              <a:gd name="connsiteX1" fmla="*/ 853679 w 10203366"/>
              <a:gd name="connsiteY1" fmla="*/ 1 h 3414714"/>
              <a:gd name="connsiteX2" fmla="*/ 9349688 w 10203366"/>
              <a:gd name="connsiteY2" fmla="*/ 1 h 3414714"/>
              <a:gd name="connsiteX3" fmla="*/ 10203366 w 10203366"/>
              <a:gd name="connsiteY3" fmla="*/ 1707357 h 3414714"/>
              <a:gd name="connsiteX4" fmla="*/ 9349688 w 10203366"/>
              <a:gd name="connsiteY4" fmla="*/ 3414713 h 3414714"/>
              <a:gd name="connsiteX5" fmla="*/ 853679 w 10203366"/>
              <a:gd name="connsiteY5" fmla="*/ 3414713 h 3414714"/>
              <a:gd name="connsiteX6" fmla="*/ 0 w 10203366"/>
              <a:gd name="connsiteY6" fmla="*/ 1707357 h 3414714"/>
              <a:gd name="connsiteX0" fmla="*/ 0 w 10103005"/>
              <a:gd name="connsiteY0" fmla="*/ 1707356 h 3414712"/>
              <a:gd name="connsiteX1" fmla="*/ 853679 w 10103005"/>
              <a:gd name="connsiteY1" fmla="*/ 0 h 3414712"/>
              <a:gd name="connsiteX2" fmla="*/ 9349688 w 10103005"/>
              <a:gd name="connsiteY2" fmla="*/ 0 h 3414712"/>
              <a:gd name="connsiteX3" fmla="*/ 10103005 w 10103005"/>
              <a:gd name="connsiteY3" fmla="*/ 1707356 h 3414712"/>
              <a:gd name="connsiteX4" fmla="*/ 9349688 w 10103005"/>
              <a:gd name="connsiteY4" fmla="*/ 3414712 h 3414712"/>
              <a:gd name="connsiteX5" fmla="*/ 853679 w 10103005"/>
              <a:gd name="connsiteY5" fmla="*/ 3414712 h 3414712"/>
              <a:gd name="connsiteX6" fmla="*/ 0 w 10103005"/>
              <a:gd name="connsiteY6" fmla="*/ 1707356 h 3414712"/>
              <a:gd name="connsiteX0" fmla="*/ 0 w 10103005"/>
              <a:gd name="connsiteY0" fmla="*/ 1707356 h 3414712"/>
              <a:gd name="connsiteX1" fmla="*/ 853679 w 10103005"/>
              <a:gd name="connsiteY1" fmla="*/ 0 h 3414712"/>
              <a:gd name="connsiteX2" fmla="*/ 10007610 w 10103005"/>
              <a:gd name="connsiteY2" fmla="*/ 22302 h 3414712"/>
              <a:gd name="connsiteX3" fmla="*/ 10103005 w 10103005"/>
              <a:gd name="connsiteY3" fmla="*/ 1707356 h 3414712"/>
              <a:gd name="connsiteX4" fmla="*/ 9349688 w 10103005"/>
              <a:gd name="connsiteY4" fmla="*/ 3414712 h 3414712"/>
              <a:gd name="connsiteX5" fmla="*/ 853679 w 10103005"/>
              <a:gd name="connsiteY5" fmla="*/ 3414712 h 3414712"/>
              <a:gd name="connsiteX6" fmla="*/ 0 w 10103005"/>
              <a:gd name="connsiteY6" fmla="*/ 1707356 h 3414712"/>
              <a:gd name="connsiteX0" fmla="*/ 0 w 10103005"/>
              <a:gd name="connsiteY0" fmla="*/ 1707356 h 3414712"/>
              <a:gd name="connsiteX1" fmla="*/ 853679 w 10103005"/>
              <a:gd name="connsiteY1" fmla="*/ 0 h 3414712"/>
              <a:gd name="connsiteX2" fmla="*/ 10007610 w 10103005"/>
              <a:gd name="connsiteY2" fmla="*/ 22302 h 3414712"/>
              <a:gd name="connsiteX3" fmla="*/ 10103005 w 10103005"/>
              <a:gd name="connsiteY3" fmla="*/ 1707356 h 3414712"/>
              <a:gd name="connsiteX4" fmla="*/ 10096820 w 10103005"/>
              <a:gd name="connsiteY4" fmla="*/ 3392410 h 3414712"/>
              <a:gd name="connsiteX5" fmla="*/ 853679 w 10103005"/>
              <a:gd name="connsiteY5" fmla="*/ 3414712 h 3414712"/>
              <a:gd name="connsiteX6" fmla="*/ 0 w 10103005"/>
              <a:gd name="connsiteY6" fmla="*/ 1707356 h 3414712"/>
              <a:gd name="connsiteX0" fmla="*/ 0 w 10096868"/>
              <a:gd name="connsiteY0" fmla="*/ 1707356 h 3414712"/>
              <a:gd name="connsiteX1" fmla="*/ 853679 w 10096868"/>
              <a:gd name="connsiteY1" fmla="*/ 0 h 3414712"/>
              <a:gd name="connsiteX2" fmla="*/ 10007610 w 10096868"/>
              <a:gd name="connsiteY2" fmla="*/ 22302 h 3414712"/>
              <a:gd name="connsiteX3" fmla="*/ 10036097 w 10096868"/>
              <a:gd name="connsiteY3" fmla="*/ 1707356 h 3414712"/>
              <a:gd name="connsiteX4" fmla="*/ 10096820 w 10096868"/>
              <a:gd name="connsiteY4" fmla="*/ 3392410 h 3414712"/>
              <a:gd name="connsiteX5" fmla="*/ 853679 w 10096868"/>
              <a:gd name="connsiteY5" fmla="*/ 3414712 h 3414712"/>
              <a:gd name="connsiteX6" fmla="*/ 0 w 10096868"/>
              <a:gd name="connsiteY6" fmla="*/ 1707356 h 3414712"/>
              <a:gd name="connsiteX0" fmla="*/ 0 w 10052362"/>
              <a:gd name="connsiteY0" fmla="*/ 1707356 h 3414712"/>
              <a:gd name="connsiteX1" fmla="*/ 853679 w 10052362"/>
              <a:gd name="connsiteY1" fmla="*/ 0 h 3414712"/>
              <a:gd name="connsiteX2" fmla="*/ 10007610 w 10052362"/>
              <a:gd name="connsiteY2" fmla="*/ 22302 h 3414712"/>
              <a:gd name="connsiteX3" fmla="*/ 10036097 w 10052362"/>
              <a:gd name="connsiteY3" fmla="*/ 1707356 h 3414712"/>
              <a:gd name="connsiteX4" fmla="*/ 10052215 w 10052362"/>
              <a:gd name="connsiteY4" fmla="*/ 3392410 h 3414712"/>
              <a:gd name="connsiteX5" fmla="*/ 853679 w 10052362"/>
              <a:gd name="connsiteY5" fmla="*/ 3414712 h 3414712"/>
              <a:gd name="connsiteX6" fmla="*/ 0 w 10052362"/>
              <a:gd name="connsiteY6" fmla="*/ 1707356 h 3414712"/>
              <a:gd name="connsiteX0" fmla="*/ 0 w 10052362"/>
              <a:gd name="connsiteY0" fmla="*/ 1707356 h 3414712"/>
              <a:gd name="connsiteX1" fmla="*/ 853679 w 10052362"/>
              <a:gd name="connsiteY1" fmla="*/ 0 h 3414712"/>
              <a:gd name="connsiteX2" fmla="*/ 10041064 w 10052362"/>
              <a:gd name="connsiteY2" fmla="*/ 22302 h 3414712"/>
              <a:gd name="connsiteX3" fmla="*/ 10036097 w 10052362"/>
              <a:gd name="connsiteY3" fmla="*/ 1707356 h 3414712"/>
              <a:gd name="connsiteX4" fmla="*/ 10052215 w 10052362"/>
              <a:gd name="connsiteY4" fmla="*/ 3392410 h 3414712"/>
              <a:gd name="connsiteX5" fmla="*/ 853679 w 10052362"/>
              <a:gd name="connsiteY5" fmla="*/ 3414712 h 3414712"/>
              <a:gd name="connsiteX6" fmla="*/ 0 w 10052362"/>
              <a:gd name="connsiteY6" fmla="*/ 1707356 h 3414712"/>
              <a:gd name="connsiteX0" fmla="*/ 0 w 10041370"/>
              <a:gd name="connsiteY0" fmla="*/ 1707356 h 3414712"/>
              <a:gd name="connsiteX1" fmla="*/ 853679 w 10041370"/>
              <a:gd name="connsiteY1" fmla="*/ 0 h 3414712"/>
              <a:gd name="connsiteX2" fmla="*/ 10041064 w 10041370"/>
              <a:gd name="connsiteY2" fmla="*/ 22302 h 3414712"/>
              <a:gd name="connsiteX3" fmla="*/ 10036097 w 10041370"/>
              <a:gd name="connsiteY3" fmla="*/ 1707356 h 3414712"/>
              <a:gd name="connsiteX4" fmla="*/ 10041064 w 10041370"/>
              <a:gd name="connsiteY4" fmla="*/ 3392410 h 3414712"/>
              <a:gd name="connsiteX5" fmla="*/ 853679 w 10041370"/>
              <a:gd name="connsiteY5" fmla="*/ 3414712 h 3414712"/>
              <a:gd name="connsiteX6" fmla="*/ 0 w 10041370"/>
              <a:gd name="connsiteY6" fmla="*/ 1707356 h 3414712"/>
              <a:gd name="connsiteX0" fmla="*/ 0 w 10442814"/>
              <a:gd name="connsiteY0" fmla="*/ 1885775 h 3414712"/>
              <a:gd name="connsiteX1" fmla="*/ 1255123 w 10442814"/>
              <a:gd name="connsiteY1" fmla="*/ 0 h 3414712"/>
              <a:gd name="connsiteX2" fmla="*/ 10442508 w 10442814"/>
              <a:gd name="connsiteY2" fmla="*/ 22302 h 3414712"/>
              <a:gd name="connsiteX3" fmla="*/ 10437541 w 10442814"/>
              <a:gd name="connsiteY3" fmla="*/ 1707356 h 3414712"/>
              <a:gd name="connsiteX4" fmla="*/ 10442508 w 10442814"/>
              <a:gd name="connsiteY4" fmla="*/ 3392410 h 3414712"/>
              <a:gd name="connsiteX5" fmla="*/ 1255123 w 10442814"/>
              <a:gd name="connsiteY5" fmla="*/ 3414712 h 3414712"/>
              <a:gd name="connsiteX6" fmla="*/ 0 w 10442814"/>
              <a:gd name="connsiteY6" fmla="*/ 1885775 h 3414712"/>
              <a:gd name="connsiteX0" fmla="*/ 0 w 10442814"/>
              <a:gd name="connsiteY0" fmla="*/ 1885775 h 3414712"/>
              <a:gd name="connsiteX1" fmla="*/ 1255123 w 10442814"/>
              <a:gd name="connsiteY1" fmla="*/ 0 h 3414712"/>
              <a:gd name="connsiteX2" fmla="*/ 10442508 w 10442814"/>
              <a:gd name="connsiteY2" fmla="*/ 22302 h 3414712"/>
              <a:gd name="connsiteX3" fmla="*/ 10437541 w 10442814"/>
              <a:gd name="connsiteY3" fmla="*/ 1707356 h 3414712"/>
              <a:gd name="connsiteX4" fmla="*/ 10442508 w 10442814"/>
              <a:gd name="connsiteY4" fmla="*/ 3392410 h 3414712"/>
              <a:gd name="connsiteX5" fmla="*/ 1868440 w 10442814"/>
              <a:gd name="connsiteY5" fmla="*/ 3414712 h 3414712"/>
              <a:gd name="connsiteX6" fmla="*/ 0 w 10442814"/>
              <a:gd name="connsiteY6" fmla="*/ 1885775 h 3414712"/>
              <a:gd name="connsiteX0" fmla="*/ 0 w 10442814"/>
              <a:gd name="connsiteY0" fmla="*/ 1863473 h 3392410"/>
              <a:gd name="connsiteX1" fmla="*/ 385328 w 10442814"/>
              <a:gd name="connsiteY1" fmla="*/ 11151 h 3392410"/>
              <a:gd name="connsiteX2" fmla="*/ 10442508 w 10442814"/>
              <a:gd name="connsiteY2" fmla="*/ 0 h 3392410"/>
              <a:gd name="connsiteX3" fmla="*/ 10437541 w 10442814"/>
              <a:gd name="connsiteY3" fmla="*/ 1685054 h 3392410"/>
              <a:gd name="connsiteX4" fmla="*/ 10442508 w 10442814"/>
              <a:gd name="connsiteY4" fmla="*/ 3370108 h 3392410"/>
              <a:gd name="connsiteX5" fmla="*/ 1868440 w 10442814"/>
              <a:gd name="connsiteY5" fmla="*/ 3392410 h 3392410"/>
              <a:gd name="connsiteX6" fmla="*/ 0 w 10442814"/>
              <a:gd name="connsiteY6" fmla="*/ 1863473 h 3392410"/>
              <a:gd name="connsiteX0" fmla="*/ 0 w 10442814"/>
              <a:gd name="connsiteY0" fmla="*/ 1863473 h 3392410"/>
              <a:gd name="connsiteX1" fmla="*/ 307270 w 10442814"/>
              <a:gd name="connsiteY1" fmla="*/ 11151 h 3392410"/>
              <a:gd name="connsiteX2" fmla="*/ 10442508 w 10442814"/>
              <a:gd name="connsiteY2" fmla="*/ 0 h 3392410"/>
              <a:gd name="connsiteX3" fmla="*/ 10437541 w 10442814"/>
              <a:gd name="connsiteY3" fmla="*/ 1685054 h 3392410"/>
              <a:gd name="connsiteX4" fmla="*/ 10442508 w 10442814"/>
              <a:gd name="connsiteY4" fmla="*/ 3370108 h 3392410"/>
              <a:gd name="connsiteX5" fmla="*/ 1868440 w 10442814"/>
              <a:gd name="connsiteY5" fmla="*/ 3392410 h 3392410"/>
              <a:gd name="connsiteX6" fmla="*/ 0 w 10442814"/>
              <a:gd name="connsiteY6" fmla="*/ 1863473 h 3392410"/>
              <a:gd name="connsiteX0" fmla="*/ 0 w 10442814"/>
              <a:gd name="connsiteY0" fmla="*/ 1863473 h 3392410"/>
              <a:gd name="connsiteX1" fmla="*/ 296119 w 10442814"/>
              <a:gd name="connsiteY1" fmla="*/ 11151 h 3392410"/>
              <a:gd name="connsiteX2" fmla="*/ 10442508 w 10442814"/>
              <a:gd name="connsiteY2" fmla="*/ 0 h 3392410"/>
              <a:gd name="connsiteX3" fmla="*/ 10437541 w 10442814"/>
              <a:gd name="connsiteY3" fmla="*/ 1685054 h 3392410"/>
              <a:gd name="connsiteX4" fmla="*/ 10442508 w 10442814"/>
              <a:gd name="connsiteY4" fmla="*/ 3370108 h 3392410"/>
              <a:gd name="connsiteX5" fmla="*/ 1868440 w 10442814"/>
              <a:gd name="connsiteY5" fmla="*/ 3392410 h 3392410"/>
              <a:gd name="connsiteX6" fmla="*/ 0 w 10442814"/>
              <a:gd name="connsiteY6" fmla="*/ 1863473 h 3392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42814" h="3392410">
                <a:moveTo>
                  <a:pt x="0" y="1863473"/>
                </a:moveTo>
                <a:lnTo>
                  <a:pt x="296119" y="11151"/>
                </a:lnTo>
                <a:lnTo>
                  <a:pt x="10442508" y="0"/>
                </a:lnTo>
                <a:cubicBezTo>
                  <a:pt x="10440852" y="561685"/>
                  <a:pt x="10439197" y="1123369"/>
                  <a:pt x="10437541" y="1685054"/>
                </a:cubicBezTo>
                <a:cubicBezTo>
                  <a:pt x="10435479" y="2246739"/>
                  <a:pt x="10444570" y="2808423"/>
                  <a:pt x="10442508" y="3370108"/>
                </a:cubicBezTo>
                <a:lnTo>
                  <a:pt x="1868440" y="3392410"/>
                </a:lnTo>
                <a:lnTo>
                  <a:pt x="0" y="1863473"/>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p:cNvSpPr txBox="1"/>
          <p:nvPr/>
        </p:nvSpPr>
        <p:spPr>
          <a:xfrm>
            <a:off x="3802567" y="4874854"/>
            <a:ext cx="7727795" cy="1569660"/>
          </a:xfrm>
          <a:prstGeom prst="rect">
            <a:avLst/>
          </a:prstGeom>
          <a:noFill/>
        </p:spPr>
        <p:txBody>
          <a:bodyPr wrap="square" rtlCol="0">
            <a:spAutoFit/>
          </a:bodyPr>
          <a:lstStyle/>
          <a:p>
            <a:pPr algn="r"/>
            <a:r>
              <a:rPr lang="ru-RU" sz="1600" dirty="0" smtClean="0">
                <a:ln>
                  <a:solidFill>
                    <a:schemeClr val="accent1">
                      <a:lumMod val="50000"/>
                    </a:schemeClr>
                  </a:solidFill>
                </a:ln>
                <a:solidFill>
                  <a:schemeClr val="accent1">
                    <a:lumMod val="50000"/>
                  </a:schemeClr>
                </a:solidFill>
              </a:rPr>
              <a:t>Поэтому</a:t>
            </a:r>
            <a:r>
              <a:rPr lang="ru-RU" sz="1600" dirty="0">
                <a:ln>
                  <a:solidFill>
                    <a:schemeClr val="accent1">
                      <a:lumMod val="50000"/>
                    </a:schemeClr>
                  </a:solidFill>
                </a:ln>
                <a:solidFill>
                  <a:schemeClr val="accent1">
                    <a:lumMod val="50000"/>
                  </a:schemeClr>
                </a:solidFill>
              </a:rPr>
              <a:t>, чтобы </a:t>
            </a:r>
            <a:r>
              <a:rPr lang="ru-RU" sz="1600" dirty="0" smtClean="0">
                <a:ln>
                  <a:solidFill>
                    <a:schemeClr val="accent1">
                      <a:lumMod val="50000"/>
                    </a:schemeClr>
                  </a:solidFill>
                </a:ln>
                <a:solidFill>
                  <a:schemeClr val="accent1">
                    <a:lumMod val="50000"/>
                  </a:schemeClr>
                </a:solidFill>
              </a:rPr>
              <a:t>чётко дифференцировать </a:t>
            </a:r>
            <a:r>
              <a:rPr lang="ru-RU" sz="1600" dirty="0">
                <a:ln>
                  <a:solidFill>
                    <a:schemeClr val="accent1">
                      <a:lumMod val="50000"/>
                    </a:schemeClr>
                  </a:solidFill>
                </a:ln>
                <a:solidFill>
                  <a:schemeClr val="accent1">
                    <a:lumMod val="50000"/>
                  </a:schemeClr>
                </a:solidFill>
              </a:rPr>
              <a:t>дипломатические и консульские </a:t>
            </a:r>
            <a:r>
              <a:rPr lang="ru-RU" sz="1600" dirty="0" smtClean="0">
                <a:ln>
                  <a:solidFill>
                    <a:schemeClr val="accent1">
                      <a:lumMod val="50000"/>
                    </a:schemeClr>
                  </a:solidFill>
                </a:ln>
                <a:solidFill>
                  <a:schemeClr val="accent1">
                    <a:lumMod val="50000"/>
                  </a:schemeClr>
                </a:solidFill>
              </a:rPr>
              <a:t>автомашины, имеющие </a:t>
            </a:r>
            <a:r>
              <a:rPr lang="ru-RU" sz="1600" dirty="0">
                <a:ln>
                  <a:solidFill>
                    <a:schemeClr val="accent1">
                      <a:lumMod val="50000"/>
                    </a:schemeClr>
                  </a:solidFill>
                </a:ln>
                <a:solidFill>
                  <a:schemeClr val="accent1">
                    <a:lumMod val="50000"/>
                  </a:schemeClr>
                </a:solidFill>
              </a:rPr>
              <a:t>одну и ту же серию, необходимо в первую очередь </a:t>
            </a:r>
            <a:r>
              <a:rPr lang="ru-RU" sz="1600" dirty="0" smtClean="0">
                <a:ln>
                  <a:solidFill>
                    <a:schemeClr val="bg2">
                      <a:lumMod val="25000"/>
                    </a:schemeClr>
                  </a:solidFill>
                </a:ln>
                <a:solidFill>
                  <a:schemeClr val="accent1">
                    <a:lumMod val="50000"/>
                  </a:schemeClr>
                </a:solidFill>
              </a:rPr>
              <a:t>убедиться </a:t>
            </a:r>
            <a:r>
              <a:rPr lang="ru-RU" sz="1600" dirty="0">
                <a:ln>
                  <a:solidFill>
                    <a:schemeClr val="bg2">
                      <a:lumMod val="25000"/>
                    </a:schemeClr>
                  </a:solidFill>
                </a:ln>
                <a:solidFill>
                  <a:schemeClr val="accent1">
                    <a:lumMod val="50000"/>
                  </a:schemeClr>
                </a:solidFill>
              </a:rPr>
              <a:t>в том, кому данная машина принадлежит – посольству или </a:t>
            </a:r>
            <a:r>
              <a:rPr lang="ru-RU" sz="1600" dirty="0" smtClean="0">
                <a:ln>
                  <a:solidFill>
                    <a:schemeClr val="bg2">
                      <a:lumMod val="25000"/>
                    </a:schemeClr>
                  </a:solidFill>
                </a:ln>
                <a:solidFill>
                  <a:schemeClr val="accent1">
                    <a:lumMod val="50000"/>
                  </a:schemeClr>
                </a:solidFill>
              </a:rPr>
              <a:t>консульству.</a:t>
            </a:r>
          </a:p>
          <a:p>
            <a:pPr algn="r"/>
            <a:r>
              <a:rPr lang="ru-RU" sz="1600" dirty="0" smtClean="0">
                <a:ln>
                  <a:solidFill>
                    <a:schemeClr val="accent1">
                      <a:lumMod val="50000"/>
                    </a:schemeClr>
                  </a:solidFill>
                </a:ln>
                <a:solidFill>
                  <a:schemeClr val="accent1">
                    <a:lumMod val="50000"/>
                  </a:schemeClr>
                </a:solidFill>
              </a:rPr>
              <a:t> </a:t>
            </a:r>
          </a:p>
          <a:p>
            <a:pPr algn="r"/>
            <a:r>
              <a:rPr lang="ru-RU" sz="1600" dirty="0" smtClean="0">
                <a:ln>
                  <a:solidFill>
                    <a:schemeClr val="accent1">
                      <a:lumMod val="50000"/>
                    </a:schemeClr>
                  </a:solidFill>
                </a:ln>
                <a:solidFill>
                  <a:schemeClr val="accent1">
                    <a:lumMod val="50000"/>
                  </a:schemeClr>
                </a:solidFill>
              </a:rPr>
              <a:t>Это </a:t>
            </a:r>
            <a:r>
              <a:rPr lang="ru-RU" sz="1600" dirty="0">
                <a:ln>
                  <a:solidFill>
                    <a:schemeClr val="accent1">
                      <a:lumMod val="50000"/>
                    </a:schemeClr>
                  </a:solidFill>
                </a:ln>
                <a:solidFill>
                  <a:schemeClr val="accent1">
                    <a:lumMod val="50000"/>
                  </a:schemeClr>
                </a:solidFill>
              </a:rPr>
              <a:t>можно выяснить в результате проверки документов </a:t>
            </a:r>
            <a:r>
              <a:rPr lang="ru-RU" sz="1600" dirty="0" smtClean="0">
                <a:ln>
                  <a:solidFill>
                    <a:schemeClr val="accent1">
                      <a:lumMod val="50000"/>
                    </a:schemeClr>
                  </a:solidFill>
                </a:ln>
                <a:solidFill>
                  <a:schemeClr val="accent1">
                    <a:lumMod val="50000"/>
                  </a:schemeClr>
                </a:solidFill>
              </a:rPr>
              <a:t>находящихся </a:t>
            </a:r>
            <a:r>
              <a:rPr lang="ru-RU" sz="1600" dirty="0">
                <a:ln>
                  <a:solidFill>
                    <a:schemeClr val="accent1">
                      <a:lumMod val="50000"/>
                    </a:schemeClr>
                  </a:solidFill>
                </a:ln>
                <a:solidFill>
                  <a:schemeClr val="accent1">
                    <a:lumMod val="50000"/>
                  </a:schemeClr>
                </a:solidFill>
              </a:rPr>
              <a:t>в автомашине людей, а также её технического паспорта.</a:t>
            </a:r>
          </a:p>
        </p:txBody>
      </p:sp>
      <p:sp>
        <p:nvSpPr>
          <p:cNvPr id="3" name="TextBox 2"/>
          <p:cNvSpPr txBox="1"/>
          <p:nvPr/>
        </p:nvSpPr>
        <p:spPr>
          <a:xfrm>
            <a:off x="1719128" y="305521"/>
            <a:ext cx="7198947" cy="584775"/>
          </a:xfrm>
          <a:prstGeom prst="rect">
            <a:avLst/>
          </a:prstGeom>
          <a:noFill/>
        </p:spPr>
        <p:txBody>
          <a:bodyPr wrap="square" rtlCol="0">
            <a:spAutoFit/>
          </a:bodyPr>
          <a:lstStyle/>
          <a:p>
            <a:r>
              <a:rPr lang="ru-RU" sz="1600" dirty="0" smtClean="0"/>
              <a:t>Средства </a:t>
            </a:r>
            <a:r>
              <a:rPr lang="ru-RU" sz="1600" dirty="0"/>
              <a:t>передвижения являются важным фактором, </a:t>
            </a:r>
            <a:r>
              <a:rPr lang="ru-RU" sz="1600" dirty="0" smtClean="0"/>
              <a:t>позволяющим</a:t>
            </a:r>
            <a:r>
              <a:rPr lang="ru-RU" sz="1600" dirty="0"/>
              <a:t> </a:t>
            </a:r>
            <a:r>
              <a:rPr lang="ru-RU" sz="1600" dirty="0" smtClean="0"/>
              <a:t>обеспечить нормальное функционирование консульского учреждения</a:t>
            </a:r>
            <a:endParaRPr lang="ru-RU" sz="1600" dirty="0"/>
          </a:p>
        </p:txBody>
      </p:sp>
      <p:sp>
        <p:nvSpPr>
          <p:cNvPr id="4" name="TextBox 3"/>
          <p:cNvSpPr txBox="1"/>
          <p:nvPr/>
        </p:nvSpPr>
        <p:spPr>
          <a:xfrm>
            <a:off x="2352907" y="2196790"/>
            <a:ext cx="184731" cy="369332"/>
          </a:xfrm>
          <a:prstGeom prst="rect">
            <a:avLst/>
          </a:prstGeom>
          <a:noFill/>
        </p:spPr>
        <p:txBody>
          <a:bodyPr wrap="none" rtlCol="0">
            <a:spAutoFit/>
          </a:bodyPr>
          <a:lstStyle/>
          <a:p>
            <a:endParaRPr lang="ru-RU" dirty="0"/>
          </a:p>
        </p:txBody>
      </p:sp>
      <p:sp>
        <p:nvSpPr>
          <p:cNvPr id="5" name="Прямоугольник 4"/>
          <p:cNvSpPr/>
          <p:nvPr/>
        </p:nvSpPr>
        <p:spPr>
          <a:xfrm>
            <a:off x="1777785" y="1214082"/>
            <a:ext cx="7337006" cy="1077218"/>
          </a:xfrm>
          <a:prstGeom prst="rect">
            <a:avLst/>
          </a:prstGeom>
        </p:spPr>
        <p:txBody>
          <a:bodyPr wrap="square">
            <a:spAutoFit/>
          </a:bodyPr>
          <a:lstStyle/>
          <a:p>
            <a:r>
              <a:rPr lang="ru-RU" sz="1600" dirty="0"/>
              <a:t>Под консульскими средствами передвижения понимаются </a:t>
            </a:r>
            <a:r>
              <a:rPr lang="ru-RU" sz="1600" dirty="0" smtClean="0"/>
              <a:t>любые транспортные </a:t>
            </a:r>
            <a:r>
              <a:rPr lang="ru-RU" sz="1600" dirty="0"/>
              <a:t>средства (</a:t>
            </a:r>
            <a:r>
              <a:rPr lang="ru-RU" sz="1600" dirty="0" smtClean="0"/>
              <a:t>автомобильные, воздушные</a:t>
            </a:r>
            <a:r>
              <a:rPr lang="ru-RU" sz="1600" dirty="0"/>
              <a:t>, водные), </a:t>
            </a:r>
            <a:r>
              <a:rPr lang="ru-RU" sz="1600" dirty="0" smtClean="0"/>
              <a:t>которые принадлежат</a:t>
            </a:r>
            <a:r>
              <a:rPr lang="ru-RU" sz="1600" dirty="0"/>
              <a:t>, арендуются или предоставляются для регулярного </a:t>
            </a:r>
            <a:r>
              <a:rPr lang="ru-RU" sz="1600" dirty="0" smtClean="0"/>
              <a:t>пользования </a:t>
            </a:r>
            <a:r>
              <a:rPr lang="ru-RU" sz="1600" dirty="0"/>
              <a:t>консульским учреждениям, консульским должностным </a:t>
            </a:r>
            <a:r>
              <a:rPr lang="ru-RU" sz="1600" dirty="0" smtClean="0"/>
              <a:t>лицам и </a:t>
            </a:r>
            <a:r>
              <a:rPr lang="ru-RU" sz="1600" dirty="0"/>
              <a:t>членам их </a:t>
            </a:r>
            <a:r>
              <a:rPr lang="ru-RU" sz="1600" dirty="0" smtClean="0"/>
              <a:t>семей.</a:t>
            </a:r>
            <a:endParaRPr lang="ru-RU" sz="1600" dirty="0"/>
          </a:p>
        </p:txBody>
      </p:sp>
      <p:sp>
        <p:nvSpPr>
          <p:cNvPr id="6" name="TextBox 5"/>
          <p:cNvSpPr txBox="1"/>
          <p:nvPr/>
        </p:nvSpPr>
        <p:spPr>
          <a:xfrm>
            <a:off x="1806994" y="2657463"/>
            <a:ext cx="10272497" cy="584775"/>
          </a:xfrm>
          <a:prstGeom prst="rect">
            <a:avLst/>
          </a:prstGeom>
          <a:noFill/>
        </p:spPr>
        <p:txBody>
          <a:bodyPr wrap="square" rtlCol="0">
            <a:spAutoFit/>
          </a:bodyPr>
          <a:lstStyle/>
          <a:p>
            <a:r>
              <a:rPr lang="ru-RU" sz="1600" dirty="0" smtClean="0"/>
              <a:t>Отличительным </a:t>
            </a:r>
            <a:r>
              <a:rPr lang="ru-RU" sz="1600" dirty="0"/>
              <a:t>признаком консульских средств </a:t>
            </a:r>
            <a:r>
              <a:rPr lang="ru-RU" sz="1600" dirty="0" smtClean="0"/>
              <a:t>передвижения является </a:t>
            </a:r>
            <a:r>
              <a:rPr lang="ru-RU" sz="1600" dirty="0"/>
              <a:t>специальный номерной знак, выдаваемый </a:t>
            </a:r>
            <a:r>
              <a:rPr lang="ru-RU" sz="1600" dirty="0" smtClean="0"/>
              <a:t>соответствующими органами </a:t>
            </a:r>
            <a:r>
              <a:rPr lang="ru-RU" sz="1600" dirty="0"/>
              <a:t>государства пребывания</a:t>
            </a:r>
          </a:p>
        </p:txBody>
      </p:sp>
      <p:sp>
        <p:nvSpPr>
          <p:cNvPr id="7" name="TextBox 6"/>
          <p:cNvSpPr txBox="1"/>
          <p:nvPr/>
        </p:nvSpPr>
        <p:spPr>
          <a:xfrm>
            <a:off x="2116801" y="3643964"/>
            <a:ext cx="6403603" cy="830997"/>
          </a:xfrm>
          <a:prstGeom prst="rect">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ru-RU" sz="1600" dirty="0" smtClean="0"/>
              <a:t>Дипломатические </a:t>
            </a:r>
            <a:r>
              <a:rPr lang="ru-RU" sz="1600" dirty="0"/>
              <a:t>машины нельзя обыскивать (и даже досматривать), нельзя реквизировать и арестовывать. По отношению к ним не могут быть осуществлены никакие исполнительные действия</a:t>
            </a:r>
          </a:p>
        </p:txBody>
      </p:sp>
      <p:sp>
        <p:nvSpPr>
          <p:cNvPr id="8" name="TextBox 7"/>
          <p:cNvSpPr txBox="1"/>
          <p:nvPr/>
        </p:nvSpPr>
        <p:spPr>
          <a:xfrm>
            <a:off x="9433930" y="3630330"/>
            <a:ext cx="2645561" cy="830997"/>
          </a:xfrm>
          <a:prstGeom prst="rect">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ru-RU" sz="1600" dirty="0" smtClean="0"/>
              <a:t>Консульские </a:t>
            </a:r>
            <a:r>
              <a:rPr lang="ru-RU" sz="1600" dirty="0"/>
              <a:t>машины нельзя только реквизировать</a:t>
            </a:r>
          </a:p>
        </p:txBody>
      </p:sp>
      <p:sp>
        <p:nvSpPr>
          <p:cNvPr id="10" name="Не равно 9"/>
          <p:cNvSpPr/>
          <p:nvPr/>
        </p:nvSpPr>
        <p:spPr>
          <a:xfrm>
            <a:off x="8676084" y="3889964"/>
            <a:ext cx="602166" cy="334203"/>
          </a:xfrm>
          <a:prstGeom prst="mathNotEqua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1" name="Рисунок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3113" y="654097"/>
            <a:ext cx="1927249" cy="12614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8713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4625" y="334538"/>
            <a:ext cx="6478858" cy="3046988"/>
          </a:xfrm>
          <a:prstGeom prst="rect">
            <a:avLst/>
          </a:prstGeom>
          <a:noFill/>
        </p:spPr>
        <p:txBody>
          <a:bodyPr wrap="square" rtlCol="0">
            <a:spAutoFit/>
          </a:bodyPr>
          <a:lstStyle/>
          <a:p>
            <a:pPr algn="r"/>
            <a:r>
              <a:rPr lang="ru-RU" sz="1600" dirty="0"/>
              <a:t>Что касается таможенного досмотра, то согласно Венской </a:t>
            </a:r>
            <a:r>
              <a:rPr lang="ru-RU" sz="1600" dirty="0" smtClean="0"/>
              <a:t>конвенции </a:t>
            </a:r>
            <a:r>
              <a:rPr lang="ru-RU" sz="1600" dirty="0"/>
              <a:t>1963 г. только личный багаж консульских должностных лиц </a:t>
            </a:r>
            <a:r>
              <a:rPr lang="ru-RU" sz="1600" dirty="0" smtClean="0"/>
              <a:t>и членов </a:t>
            </a:r>
            <a:r>
              <a:rPr lang="ru-RU" sz="1600" dirty="0"/>
              <a:t>их семей освобождается от досмотра (Венская </a:t>
            </a:r>
            <a:r>
              <a:rPr lang="ru-RU" sz="1600" dirty="0" smtClean="0"/>
              <a:t>конвенция, ст</a:t>
            </a:r>
            <a:r>
              <a:rPr lang="ru-RU" sz="1600" dirty="0"/>
              <a:t>. 50, п. 3). </a:t>
            </a:r>
            <a:endParaRPr lang="ru-RU" sz="1600" dirty="0" smtClean="0"/>
          </a:p>
          <a:p>
            <a:pPr algn="r"/>
            <a:endParaRPr lang="ru-RU" sz="1600" dirty="0" smtClean="0"/>
          </a:p>
          <a:p>
            <a:pPr algn="r"/>
            <a:endParaRPr lang="ru-RU" sz="1600" dirty="0"/>
          </a:p>
          <a:p>
            <a:pPr algn="r"/>
            <a:r>
              <a:rPr lang="ru-RU" sz="1600" dirty="0" smtClean="0"/>
              <a:t>Следовательно</a:t>
            </a:r>
            <a:r>
              <a:rPr lang="ru-RU" sz="1600" dirty="0">
                <a:ln>
                  <a:solidFill>
                    <a:schemeClr val="accent1">
                      <a:lumMod val="50000"/>
                    </a:schemeClr>
                  </a:solidFill>
                </a:ln>
                <a:solidFill>
                  <a:schemeClr val="accent1">
                    <a:lumMod val="50000"/>
                  </a:schemeClr>
                </a:solidFill>
              </a:rPr>
              <a:t>, консульские автомашины подлежат </a:t>
            </a:r>
            <a:r>
              <a:rPr lang="ru-RU" sz="1600" dirty="0" smtClean="0">
                <a:ln>
                  <a:solidFill>
                    <a:schemeClr val="accent1">
                      <a:lumMod val="50000"/>
                    </a:schemeClr>
                  </a:solidFill>
                </a:ln>
                <a:solidFill>
                  <a:schemeClr val="accent1">
                    <a:lumMod val="50000"/>
                  </a:schemeClr>
                </a:solidFill>
              </a:rPr>
              <a:t>досмотру </a:t>
            </a:r>
            <a:r>
              <a:rPr lang="ru-RU" sz="1600" dirty="0">
                <a:ln>
                  <a:solidFill>
                    <a:schemeClr val="accent1">
                      <a:lumMod val="50000"/>
                    </a:schemeClr>
                  </a:solidFill>
                </a:ln>
                <a:solidFill>
                  <a:schemeClr val="accent1">
                    <a:lumMod val="50000"/>
                  </a:schemeClr>
                </a:solidFill>
              </a:rPr>
              <a:t>на таможне. </a:t>
            </a:r>
            <a:endParaRPr lang="ru-RU" sz="1600" dirty="0" smtClean="0">
              <a:ln>
                <a:solidFill>
                  <a:schemeClr val="accent1">
                    <a:lumMod val="50000"/>
                  </a:schemeClr>
                </a:solidFill>
              </a:ln>
              <a:solidFill>
                <a:schemeClr val="accent1">
                  <a:lumMod val="50000"/>
                </a:schemeClr>
              </a:solidFill>
            </a:endParaRPr>
          </a:p>
          <a:p>
            <a:pPr algn="r"/>
            <a:endParaRPr lang="ru-RU" sz="1600" dirty="0"/>
          </a:p>
          <a:p>
            <a:pPr algn="r"/>
            <a:endParaRPr lang="ru-RU" sz="1600" dirty="0" smtClean="0"/>
          </a:p>
          <a:p>
            <a:pPr algn="r"/>
            <a:r>
              <a:rPr lang="ru-RU" sz="1600" dirty="0" smtClean="0"/>
              <a:t>Однако </a:t>
            </a:r>
            <a:r>
              <a:rPr lang="ru-RU" sz="1600" dirty="0"/>
              <a:t>некоторые двусторонние консульские </a:t>
            </a:r>
            <a:r>
              <a:rPr lang="ru-RU" sz="1600" dirty="0" smtClean="0"/>
              <a:t>конвенции</a:t>
            </a:r>
            <a:r>
              <a:rPr lang="ru-RU" sz="1600" dirty="0"/>
              <a:t>, </a:t>
            </a:r>
            <a:r>
              <a:rPr lang="ru-RU" sz="1600" dirty="0" smtClean="0"/>
              <a:t>например</a:t>
            </a:r>
          </a:p>
          <a:p>
            <a:pPr algn="r"/>
            <a:r>
              <a:rPr lang="ru-RU" sz="1600" dirty="0" smtClean="0"/>
              <a:t>России </a:t>
            </a:r>
            <a:r>
              <a:rPr lang="ru-RU" sz="1600" dirty="0"/>
              <a:t>с КНР, Индией и Турцией, наделяют </a:t>
            </a:r>
            <a:r>
              <a:rPr lang="ru-RU" sz="1600" dirty="0" smtClean="0"/>
              <a:t>консульские </a:t>
            </a:r>
            <a:r>
              <a:rPr lang="ru-RU" sz="1600" dirty="0"/>
              <a:t>автомашины иммунитетом от обыска и освобождают их </a:t>
            </a:r>
            <a:r>
              <a:rPr lang="ru-RU" sz="1600" dirty="0" smtClean="0"/>
              <a:t>от досмотра </a:t>
            </a:r>
            <a:r>
              <a:rPr lang="ru-RU" sz="1600" dirty="0"/>
              <a:t>на таможне</a:t>
            </a:r>
            <a:r>
              <a:rPr lang="ru-RU" sz="1600" dirty="0" smtClean="0"/>
              <a:t>.</a:t>
            </a:r>
            <a:endParaRPr lang="ru-RU" sz="1600" dirty="0"/>
          </a:p>
        </p:txBody>
      </p:sp>
      <p:sp>
        <p:nvSpPr>
          <p:cNvPr id="3" name="TextBox 2"/>
          <p:cNvSpPr txBox="1"/>
          <p:nvPr/>
        </p:nvSpPr>
        <p:spPr>
          <a:xfrm>
            <a:off x="2798956" y="4902479"/>
            <a:ext cx="9393044" cy="1908215"/>
          </a:xfrm>
          <a:prstGeom prst="rect">
            <a:avLst/>
          </a:prstGeom>
          <a:noFill/>
        </p:spPr>
        <p:txBody>
          <a:bodyPr wrap="square" rtlCol="0">
            <a:spAutoFit/>
          </a:bodyPr>
          <a:lstStyle/>
          <a:p>
            <a:r>
              <a:rPr lang="ru-RU" sz="1600" dirty="0" smtClean="0"/>
              <a:t>В </a:t>
            </a:r>
            <a:r>
              <a:rPr lang="ru-RU" sz="1600" dirty="0"/>
              <a:t>данной ситуации следует разделять два главных момента: </a:t>
            </a:r>
            <a:endParaRPr lang="ru-RU" sz="1600" dirty="0" smtClean="0"/>
          </a:p>
          <a:p>
            <a:pPr marL="285750" indent="-285750">
              <a:buClr>
                <a:schemeClr val="accent1">
                  <a:lumMod val="50000"/>
                </a:schemeClr>
              </a:buClr>
              <a:buSzPct val="115000"/>
              <a:buFont typeface="Wingdings" panose="05000000000000000000" pitchFamily="2" charset="2"/>
              <a:buChar char="§"/>
            </a:pPr>
            <a:r>
              <a:rPr lang="ru-RU" sz="1600" dirty="0" smtClean="0"/>
              <a:t>досмотр консульской автомашины</a:t>
            </a:r>
          </a:p>
          <a:p>
            <a:pPr marL="285750" indent="-285750">
              <a:buClr>
                <a:schemeClr val="accent1">
                  <a:lumMod val="50000"/>
                </a:schemeClr>
              </a:buClr>
              <a:buSzPct val="115000"/>
              <a:buFont typeface="Wingdings" panose="05000000000000000000" pitchFamily="2" charset="2"/>
              <a:buChar char="§"/>
            </a:pPr>
            <a:r>
              <a:rPr lang="ru-RU" sz="1600" dirty="0" smtClean="0"/>
              <a:t> </a:t>
            </a:r>
            <a:r>
              <a:rPr lang="ru-RU" sz="1600" dirty="0"/>
              <a:t>досмотр консульского груза. </a:t>
            </a:r>
            <a:endParaRPr lang="ru-RU" sz="1600" dirty="0" smtClean="0"/>
          </a:p>
          <a:p>
            <a:pPr marL="285750" indent="-285750">
              <a:buClr>
                <a:schemeClr val="accent1">
                  <a:lumMod val="50000"/>
                </a:schemeClr>
              </a:buClr>
              <a:buSzPct val="115000"/>
              <a:buFont typeface="Wingdings" panose="05000000000000000000" pitchFamily="2" charset="2"/>
              <a:buChar char="§"/>
            </a:pPr>
            <a:endParaRPr lang="ru-RU" sz="1600" dirty="0" smtClean="0"/>
          </a:p>
          <a:p>
            <a:pPr marL="285750" indent="-285750">
              <a:buClr>
                <a:schemeClr val="accent1">
                  <a:lumMod val="50000"/>
                </a:schemeClr>
              </a:buClr>
              <a:buSzPct val="115000"/>
              <a:buFont typeface="Wingdings" panose="05000000000000000000" pitchFamily="2" charset="2"/>
              <a:buChar char="§"/>
            </a:pPr>
            <a:endParaRPr lang="ru-RU" dirty="0" smtClean="0"/>
          </a:p>
          <a:p>
            <a:r>
              <a:rPr lang="ru-RU" dirty="0" smtClean="0">
                <a:ln>
                  <a:solidFill>
                    <a:schemeClr val="accent1">
                      <a:lumMod val="50000"/>
                    </a:schemeClr>
                  </a:solidFill>
                </a:ln>
                <a:solidFill>
                  <a:srgbClr val="0070C0"/>
                </a:solidFill>
              </a:rPr>
              <a:t>Консульский груз </a:t>
            </a:r>
            <a:r>
              <a:rPr lang="ru-RU" dirty="0">
                <a:ln>
                  <a:solidFill>
                    <a:schemeClr val="accent1">
                      <a:lumMod val="50000"/>
                    </a:schemeClr>
                  </a:solidFill>
                </a:ln>
                <a:solidFill>
                  <a:srgbClr val="0070C0"/>
                </a:solidFill>
              </a:rPr>
              <a:t>подлежит досмотру независимо от способа его доставки на таможню</a:t>
            </a:r>
            <a:r>
              <a:rPr lang="ru-RU" dirty="0">
                <a:ln>
                  <a:solidFill>
                    <a:schemeClr val="accent1">
                      <a:lumMod val="50000"/>
                    </a:schemeClr>
                  </a:solidFill>
                </a:ln>
              </a:rPr>
              <a:t>.</a:t>
            </a:r>
          </a:p>
          <a:p>
            <a:endParaRPr lang="ru-RU" dirty="0"/>
          </a:p>
        </p:txBody>
      </p:sp>
      <p:sp>
        <p:nvSpPr>
          <p:cNvPr id="4" name="Прямоугольник 3"/>
          <p:cNvSpPr/>
          <p:nvPr/>
        </p:nvSpPr>
        <p:spPr>
          <a:xfrm>
            <a:off x="1594625" y="3726504"/>
            <a:ext cx="10437541" cy="830997"/>
          </a:xfrm>
          <a:prstGeom prst="rect">
            <a:avLst/>
          </a:prstGeom>
        </p:spPr>
        <p:txBody>
          <a:bodyPr wrap="square">
            <a:spAutoFit/>
          </a:bodyPr>
          <a:lstStyle/>
          <a:p>
            <a:pPr algn="r"/>
            <a:r>
              <a:rPr lang="ru-RU" sz="1600" dirty="0"/>
              <a:t>Если консульские машины провозят через границу груз для консульства, то его можно досматривать. В соответствии с российским таможенным законодательством </a:t>
            </a:r>
            <a:r>
              <a:rPr lang="ru-RU" sz="1600" dirty="0" smtClean="0"/>
              <a:t>и Конвенциями </a:t>
            </a:r>
            <a:r>
              <a:rPr lang="ru-RU" sz="1600" dirty="0"/>
              <a:t>1961 и 1963 г. дипломатические и консульские грузы подлежат досмотру на таможне</a:t>
            </a:r>
            <a:r>
              <a:rPr lang="ru-RU" sz="1600" dirty="0" smtClean="0"/>
              <a:t>.</a:t>
            </a:r>
            <a:endParaRPr lang="ru-RU" sz="1600" dirty="0"/>
          </a:p>
        </p:txBody>
      </p:sp>
      <p:pic>
        <p:nvPicPr>
          <p:cNvPr id="5" name="Рисунок 4"/>
          <p:cNvPicPr>
            <a:picLocks noChangeAspect="1"/>
          </p:cNvPicPr>
          <p:nvPr/>
        </p:nvPicPr>
        <p:blipFill>
          <a:blip r:embed="rId2">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540557" y="650660"/>
            <a:ext cx="2744478" cy="2349183"/>
          </a:xfrm>
          <a:prstGeom prst="rect">
            <a:avLst/>
          </a:prstGeom>
        </p:spPr>
      </p:pic>
    </p:spTree>
    <p:extLst>
      <p:ext uri="{BB962C8B-B14F-4D97-AF65-F5344CB8AC3E}">
        <p14:creationId xmlns:p14="http://schemas.microsoft.com/office/powerpoint/2010/main" val="203233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36969" y="4951555"/>
            <a:ext cx="6835696" cy="1323439"/>
          </a:xfrm>
          <a:prstGeom prst="rect">
            <a:avLst/>
          </a:prstGeom>
          <a:noFill/>
        </p:spPr>
        <p:txBody>
          <a:bodyPr wrap="square" rtlCol="0">
            <a:spAutoFit/>
          </a:bodyPr>
          <a:lstStyle/>
          <a:p>
            <a:r>
              <a:rPr lang="ru-RU" sz="1600" dirty="0" smtClean="0"/>
              <a:t>Да</a:t>
            </a:r>
            <a:r>
              <a:rPr lang="ru-RU" sz="1600" dirty="0"/>
              <a:t>. Ведь до тех пор, пока консульским должностным </a:t>
            </a:r>
            <a:r>
              <a:rPr lang="ru-RU" sz="1600" dirty="0" smtClean="0"/>
              <a:t>лицом не </a:t>
            </a:r>
            <a:r>
              <a:rPr lang="ru-RU" sz="1600" dirty="0"/>
              <a:t>будет предъявлена дипломатическая или консульская </a:t>
            </a:r>
            <a:r>
              <a:rPr lang="ru-RU" sz="1600" dirty="0" smtClean="0"/>
              <a:t>карточка, представитель </a:t>
            </a:r>
            <a:r>
              <a:rPr lang="ru-RU" sz="1600" dirty="0"/>
              <a:t>ДОБДД МВД РФ (Департамент обеспечения </a:t>
            </a:r>
            <a:r>
              <a:rPr lang="ru-RU" sz="1600" dirty="0" smtClean="0"/>
              <a:t>безопасности </a:t>
            </a:r>
            <a:r>
              <a:rPr lang="ru-RU" sz="1600" dirty="0"/>
              <a:t>дорожного движения МВД РФ) вправе рассматривать его как </a:t>
            </a:r>
            <a:r>
              <a:rPr lang="ru-RU" sz="1600" dirty="0" smtClean="0"/>
              <a:t>неизвестное </a:t>
            </a:r>
            <a:r>
              <a:rPr lang="ru-RU" sz="1600" dirty="0"/>
              <a:t>лицо, а может быть, даже и как угонщика консульской </a:t>
            </a:r>
            <a:r>
              <a:rPr lang="ru-RU" sz="1600" dirty="0" smtClean="0"/>
              <a:t>автомашины</a:t>
            </a:r>
            <a:r>
              <a:rPr lang="ru-RU" sz="1600" dirty="0"/>
              <a:t>.</a:t>
            </a:r>
          </a:p>
        </p:txBody>
      </p:sp>
      <p:sp>
        <p:nvSpPr>
          <p:cNvPr id="5" name="4-конечная звезда 4"/>
          <p:cNvSpPr/>
          <p:nvPr/>
        </p:nvSpPr>
        <p:spPr>
          <a:xfrm>
            <a:off x="1656068" y="353922"/>
            <a:ext cx="296649" cy="314980"/>
          </a:xfrm>
          <a:prstGeom prst="star4">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rgbClr val="0070C0"/>
                </a:solidFill>
              </a:ln>
            </a:endParaRPr>
          </a:p>
        </p:txBody>
      </p:sp>
      <p:sp>
        <p:nvSpPr>
          <p:cNvPr id="6" name="TextBox 5"/>
          <p:cNvSpPr txBox="1"/>
          <p:nvPr/>
        </p:nvSpPr>
        <p:spPr>
          <a:xfrm>
            <a:off x="2219092" y="220568"/>
            <a:ext cx="2319453" cy="1323439"/>
          </a:xfrm>
          <a:prstGeom prst="rect">
            <a:avLst/>
          </a:prstGeom>
          <a:noFill/>
        </p:spPr>
        <p:txBody>
          <a:bodyPr wrap="square" rtlCol="0">
            <a:spAutoFit/>
          </a:bodyPr>
          <a:lstStyle/>
          <a:p>
            <a:r>
              <a:rPr lang="ru-RU" sz="1600" dirty="0" smtClean="0"/>
              <a:t>Можно </a:t>
            </a:r>
            <a:r>
              <a:rPr lang="ru-RU" sz="1600" dirty="0"/>
              <a:t>ли выписывать штраф консульским должностным лицам</a:t>
            </a:r>
          </a:p>
          <a:p>
            <a:r>
              <a:rPr lang="ru-RU" sz="1600" dirty="0"/>
              <a:t>за нарушение правил дорожного движения? </a:t>
            </a:r>
          </a:p>
        </p:txBody>
      </p:sp>
      <p:sp>
        <p:nvSpPr>
          <p:cNvPr id="7" name="TextBox 6"/>
          <p:cNvSpPr txBox="1"/>
          <p:nvPr/>
        </p:nvSpPr>
        <p:spPr>
          <a:xfrm>
            <a:off x="5218772" y="220568"/>
            <a:ext cx="6166624" cy="1323439"/>
          </a:xfrm>
          <a:prstGeom prst="rect">
            <a:avLst/>
          </a:prstGeom>
          <a:noFill/>
        </p:spPr>
        <p:txBody>
          <a:bodyPr wrap="square" rtlCol="0">
            <a:spAutoFit/>
          </a:bodyPr>
          <a:lstStyle/>
          <a:p>
            <a:r>
              <a:rPr lang="ru-RU" sz="1600" dirty="0"/>
              <a:t>Нет. Выписывать </a:t>
            </a:r>
            <a:r>
              <a:rPr lang="ru-RU" sz="1600" dirty="0" smtClean="0"/>
              <a:t>штрафы консулам </a:t>
            </a:r>
            <a:r>
              <a:rPr lang="ru-RU" sz="1600" dirty="0"/>
              <a:t>за нарушение правил дорожного движения нельзя, </a:t>
            </a:r>
            <a:r>
              <a:rPr lang="ru-RU" sz="1600" dirty="0" smtClean="0"/>
              <a:t>поскольку консульские </a:t>
            </a:r>
            <a:r>
              <a:rPr lang="ru-RU" sz="1600" dirty="0"/>
              <a:t>должностные лица </a:t>
            </a:r>
            <a:r>
              <a:rPr lang="ru-RU" sz="1600" dirty="0" smtClean="0"/>
              <a:t>в соответствии </a:t>
            </a:r>
            <a:r>
              <a:rPr lang="ru-RU" sz="1600" dirty="0"/>
              <a:t>со статьей 31 </a:t>
            </a:r>
            <a:r>
              <a:rPr lang="ru-RU" sz="1600" dirty="0" smtClean="0"/>
              <a:t>Конвенции </a:t>
            </a:r>
            <a:r>
              <a:rPr lang="ru-RU" sz="1600" dirty="0"/>
              <a:t>1963 года освобождаются от административной юрисдикции </a:t>
            </a:r>
            <a:r>
              <a:rPr lang="ru-RU" sz="1600" dirty="0" smtClean="0"/>
              <a:t>государства </a:t>
            </a:r>
            <a:r>
              <a:rPr lang="ru-RU" sz="1600" dirty="0"/>
              <a:t>пребывания.</a:t>
            </a:r>
          </a:p>
        </p:txBody>
      </p:sp>
      <p:sp>
        <p:nvSpPr>
          <p:cNvPr id="9" name="TextBox 8"/>
          <p:cNvSpPr txBox="1"/>
          <p:nvPr/>
        </p:nvSpPr>
        <p:spPr>
          <a:xfrm>
            <a:off x="2265802" y="2431629"/>
            <a:ext cx="2272744" cy="830997"/>
          </a:xfrm>
          <a:prstGeom prst="rect">
            <a:avLst/>
          </a:prstGeom>
          <a:noFill/>
        </p:spPr>
        <p:txBody>
          <a:bodyPr wrap="square" rtlCol="0">
            <a:spAutoFit/>
          </a:bodyPr>
          <a:lstStyle/>
          <a:p>
            <a:r>
              <a:rPr lang="ru-RU" sz="1600" dirty="0" smtClean="0"/>
              <a:t>Можно </a:t>
            </a:r>
            <a:r>
              <a:rPr lang="ru-RU" sz="1600" dirty="0"/>
              <a:t>ли останавливать машину консула? </a:t>
            </a:r>
          </a:p>
        </p:txBody>
      </p:sp>
      <p:sp>
        <p:nvSpPr>
          <p:cNvPr id="11" name="Прямоугольник 10"/>
          <p:cNvSpPr/>
          <p:nvPr/>
        </p:nvSpPr>
        <p:spPr>
          <a:xfrm>
            <a:off x="5218772" y="1739132"/>
            <a:ext cx="6166624" cy="3046988"/>
          </a:xfrm>
          <a:prstGeom prst="rect">
            <a:avLst/>
          </a:prstGeom>
        </p:spPr>
        <p:txBody>
          <a:bodyPr wrap="square">
            <a:spAutoFit/>
          </a:bodyPr>
          <a:lstStyle/>
          <a:p>
            <a:r>
              <a:rPr lang="ru-RU" sz="1600" dirty="0"/>
              <a:t>Да. Юридически это допустимо с целью предупреждения совершения правонарушения. Например, если консульское должностное лицо управляет машиной в нетрезвом состоянии, то машина может быть остановлена и блокирована (физически задержана до того момента, когда его состояние позволит безопасно управлять транспортным средством). К самому консульскому должностному лицу в подобных случаях какие-либо принудительные меры применять нельзя. Не следует для блокирования машины изымать даже на короткое время ключи зажигания. Они являются частью автомашины, т.е. частью имущества консула, на которое распространяется иммунитет от реквизиции.</a:t>
            </a:r>
          </a:p>
        </p:txBody>
      </p:sp>
      <p:sp>
        <p:nvSpPr>
          <p:cNvPr id="13" name="TextBox 12"/>
          <p:cNvSpPr txBox="1"/>
          <p:nvPr/>
        </p:nvSpPr>
        <p:spPr>
          <a:xfrm>
            <a:off x="2344596" y="5074666"/>
            <a:ext cx="2386361" cy="1077218"/>
          </a:xfrm>
          <a:prstGeom prst="rect">
            <a:avLst/>
          </a:prstGeom>
          <a:noFill/>
        </p:spPr>
        <p:txBody>
          <a:bodyPr wrap="square" rtlCol="0">
            <a:spAutoFit/>
          </a:bodyPr>
          <a:lstStyle/>
          <a:p>
            <a:r>
              <a:rPr lang="ru-RU" sz="1600" dirty="0" smtClean="0"/>
              <a:t>Можно </a:t>
            </a:r>
            <a:r>
              <a:rPr lang="ru-RU" sz="1600" dirty="0"/>
              <a:t>ли останавливать машину консула с целью проверки </a:t>
            </a:r>
            <a:r>
              <a:rPr lang="ru-RU" sz="1600" dirty="0" smtClean="0"/>
              <a:t>документов</a:t>
            </a:r>
            <a:r>
              <a:rPr lang="ru-RU" sz="1600" dirty="0"/>
              <a:t>? </a:t>
            </a:r>
          </a:p>
        </p:txBody>
      </p:sp>
      <p:pic>
        <p:nvPicPr>
          <p:cNvPr id="20" name="Рисунок 19"/>
          <p:cNvPicPr>
            <a:picLocks noChangeAspect="1"/>
          </p:cNvPicPr>
          <p:nvPr/>
        </p:nvPicPr>
        <p:blipFill>
          <a:blip r:embed="rId2"/>
          <a:stretch>
            <a:fillRect/>
          </a:stretch>
        </p:blipFill>
        <p:spPr>
          <a:xfrm>
            <a:off x="1759788" y="1648584"/>
            <a:ext cx="8610845" cy="45719"/>
          </a:xfrm>
          <a:prstGeom prst="rect">
            <a:avLst/>
          </a:prstGeom>
          <a:solidFill>
            <a:srgbClr val="0070C0"/>
          </a:solidFill>
          <a:ln>
            <a:solidFill>
              <a:srgbClr val="0070C0"/>
            </a:solidFill>
          </a:ln>
        </p:spPr>
      </p:pic>
      <p:pic>
        <p:nvPicPr>
          <p:cNvPr id="21" name="Рисунок 20"/>
          <p:cNvPicPr>
            <a:picLocks noChangeAspect="1"/>
          </p:cNvPicPr>
          <p:nvPr/>
        </p:nvPicPr>
        <p:blipFill>
          <a:blip r:embed="rId3"/>
          <a:stretch>
            <a:fillRect/>
          </a:stretch>
        </p:blipFill>
        <p:spPr>
          <a:xfrm flipV="1">
            <a:off x="1759788" y="4841081"/>
            <a:ext cx="8610845" cy="49620"/>
          </a:xfrm>
          <a:prstGeom prst="rect">
            <a:avLst/>
          </a:prstGeom>
        </p:spPr>
      </p:pic>
      <p:pic>
        <p:nvPicPr>
          <p:cNvPr id="22" name="Рисунок 21"/>
          <p:cNvPicPr>
            <a:picLocks noChangeAspect="1"/>
          </p:cNvPicPr>
          <p:nvPr/>
        </p:nvPicPr>
        <p:blipFill>
          <a:blip r:embed="rId4"/>
          <a:stretch>
            <a:fillRect/>
          </a:stretch>
        </p:blipFill>
        <p:spPr>
          <a:xfrm>
            <a:off x="1585576" y="5080241"/>
            <a:ext cx="402371" cy="426757"/>
          </a:xfrm>
          <a:prstGeom prst="rect">
            <a:avLst/>
          </a:prstGeom>
        </p:spPr>
      </p:pic>
      <p:pic>
        <p:nvPicPr>
          <p:cNvPr id="23" name="Рисунок 22"/>
          <p:cNvPicPr>
            <a:picLocks noChangeAspect="1"/>
          </p:cNvPicPr>
          <p:nvPr/>
        </p:nvPicPr>
        <p:blipFill>
          <a:blip r:embed="rId5"/>
          <a:stretch>
            <a:fillRect/>
          </a:stretch>
        </p:blipFill>
        <p:spPr>
          <a:xfrm>
            <a:off x="1598230" y="2502683"/>
            <a:ext cx="323116" cy="371888"/>
          </a:xfrm>
          <a:prstGeom prst="rect">
            <a:avLst/>
          </a:prstGeom>
        </p:spPr>
      </p:pic>
    </p:spTree>
    <p:extLst>
      <p:ext uri="{BB962C8B-B14F-4D97-AF65-F5344CB8AC3E}">
        <p14:creationId xmlns:p14="http://schemas.microsoft.com/office/powerpoint/2010/main" val="1790724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3364" y="3651378"/>
            <a:ext cx="10242396" cy="3046988"/>
          </a:xfrm>
          <a:prstGeom prst="rect">
            <a:avLst/>
          </a:prstGeom>
          <a:solidFill>
            <a:schemeClr val="bg2">
              <a:lumMod val="90000"/>
            </a:schemeClr>
          </a:solidFill>
          <a:effectLst>
            <a:softEdge rad="63500"/>
          </a:effectLst>
        </p:spPr>
        <p:txBody>
          <a:bodyPr wrap="square" rtlCol="0">
            <a:spAutoFit/>
          </a:bodyPr>
          <a:lstStyle/>
          <a:p>
            <a:r>
              <a:rPr lang="ru-RU" sz="1600" dirty="0" smtClean="0"/>
              <a:t>Статья </a:t>
            </a:r>
            <a:r>
              <a:rPr lang="ru-RU" sz="1600" dirty="0"/>
              <a:t>41, пункты 1 и 2 Конвенции и большинство </a:t>
            </a:r>
            <a:r>
              <a:rPr lang="ru-RU" sz="1600" dirty="0" smtClean="0"/>
              <a:t>двусторонних конвенций </a:t>
            </a:r>
            <a:r>
              <a:rPr lang="ru-RU" sz="1600" dirty="0"/>
              <a:t>России с другими странами гласят: </a:t>
            </a:r>
            <a:endParaRPr lang="ru-RU" sz="1600" dirty="0" smtClean="0"/>
          </a:p>
          <a:p>
            <a:endParaRPr lang="ru-RU" sz="1600" dirty="0"/>
          </a:p>
          <a:p>
            <a:r>
              <a:rPr lang="ru-RU" sz="1600" dirty="0" smtClean="0"/>
              <a:t>«</a:t>
            </a:r>
            <a:r>
              <a:rPr lang="ru-RU" sz="1600" dirty="0"/>
              <a:t>Консульские </a:t>
            </a:r>
            <a:r>
              <a:rPr lang="ru-RU" sz="1600" dirty="0" smtClean="0"/>
              <a:t>должностные </a:t>
            </a:r>
            <a:r>
              <a:rPr lang="ru-RU" sz="1600" dirty="0"/>
              <a:t>лица не подлежат ни аресту, ни предварительному </a:t>
            </a:r>
            <a:r>
              <a:rPr lang="ru-RU" sz="1600" dirty="0" smtClean="0"/>
              <a:t>заключению иначе </a:t>
            </a:r>
            <a:r>
              <a:rPr lang="ru-RU" sz="1600" dirty="0"/>
              <a:t>как на основании постановлений компетентных судебных </a:t>
            </a:r>
            <a:r>
              <a:rPr lang="ru-RU" sz="1600" dirty="0" smtClean="0"/>
              <a:t>властей </a:t>
            </a:r>
            <a:r>
              <a:rPr lang="ru-RU" sz="1600" dirty="0"/>
              <a:t>в случае совершения тяжких преступлений». </a:t>
            </a:r>
            <a:endParaRPr lang="ru-RU" sz="1600" dirty="0" smtClean="0"/>
          </a:p>
          <a:p>
            <a:endParaRPr lang="ru-RU" sz="1600" dirty="0"/>
          </a:p>
          <a:p>
            <a:r>
              <a:rPr lang="ru-RU" sz="1600" dirty="0" smtClean="0"/>
              <a:t>«</a:t>
            </a:r>
            <a:r>
              <a:rPr lang="ru-RU" sz="1600" dirty="0"/>
              <a:t>Консульские </a:t>
            </a:r>
            <a:r>
              <a:rPr lang="ru-RU" sz="1600" dirty="0" smtClean="0"/>
              <a:t>должностные </a:t>
            </a:r>
            <a:r>
              <a:rPr lang="ru-RU" sz="1600" dirty="0"/>
              <a:t>лица не могут быть заключены в тюрьму и не подлежат </a:t>
            </a:r>
            <a:r>
              <a:rPr lang="ru-RU" sz="1600" dirty="0" smtClean="0"/>
              <a:t>никаким </a:t>
            </a:r>
            <a:r>
              <a:rPr lang="ru-RU" sz="1600" dirty="0"/>
              <a:t>другим формам ограничений личной свободы как во </a:t>
            </a:r>
            <a:r>
              <a:rPr lang="ru-RU" sz="1600" dirty="0" smtClean="0"/>
              <a:t>исполнение судебных </a:t>
            </a:r>
            <a:r>
              <a:rPr lang="ru-RU" sz="1600" dirty="0"/>
              <a:t>постановлений, вступивших в законную силу».</a:t>
            </a:r>
          </a:p>
          <a:p>
            <a:endParaRPr lang="ru-RU" sz="1600" dirty="0" smtClean="0"/>
          </a:p>
          <a:p>
            <a:r>
              <a:rPr lang="ru-RU" sz="1600" dirty="0" smtClean="0"/>
              <a:t>Но </a:t>
            </a:r>
            <a:r>
              <a:rPr lang="ru-RU" sz="1600" dirty="0"/>
              <a:t>есть двусторонние консульские конвенции, в которых </a:t>
            </a:r>
            <a:r>
              <a:rPr lang="ru-RU" sz="1600" dirty="0" smtClean="0"/>
              <a:t>подобные </a:t>
            </a:r>
            <a:r>
              <a:rPr lang="ru-RU" sz="1600" dirty="0"/>
              <a:t>статьи отсутствуют, например, их нет в консульских </a:t>
            </a:r>
            <a:r>
              <a:rPr lang="ru-RU" sz="1600" dirty="0" smtClean="0"/>
              <a:t>конвенциях РФ </a:t>
            </a:r>
            <a:r>
              <a:rPr lang="ru-RU" sz="1600" dirty="0"/>
              <a:t>с Республикой Польша, с Литовской Республикой, с </a:t>
            </a:r>
            <a:r>
              <a:rPr lang="ru-RU" sz="1600" dirty="0" smtClean="0"/>
              <a:t>Республикой Беларусь </a:t>
            </a:r>
            <a:r>
              <a:rPr lang="ru-RU" sz="1600" dirty="0"/>
              <a:t>и др. Поэтому </a:t>
            </a:r>
            <a:r>
              <a:rPr lang="ru-RU" sz="1600" b="1" i="1" dirty="0"/>
              <a:t>в случае возникновения подобных </a:t>
            </a:r>
            <a:r>
              <a:rPr lang="ru-RU" sz="1600" b="1" i="1" dirty="0" smtClean="0"/>
              <a:t>ситуаций необходимо </a:t>
            </a:r>
            <a:r>
              <a:rPr lang="ru-RU" sz="1600" b="1" i="1" dirty="0"/>
              <a:t>руководствоваться соответствующими двусторонними </a:t>
            </a:r>
            <a:r>
              <a:rPr lang="ru-RU" sz="1600" b="1" i="1" dirty="0" smtClean="0"/>
              <a:t>консульскими </a:t>
            </a:r>
            <a:r>
              <a:rPr lang="ru-RU" sz="1600" b="1" i="1" dirty="0"/>
              <a:t>конвенциями во избежание международных осложнений</a:t>
            </a:r>
            <a:r>
              <a:rPr lang="ru-RU" sz="1600" dirty="0"/>
              <a:t>.</a:t>
            </a:r>
          </a:p>
        </p:txBody>
      </p:sp>
      <p:sp>
        <p:nvSpPr>
          <p:cNvPr id="3" name="TextBox 2"/>
          <p:cNvSpPr txBox="1"/>
          <p:nvPr/>
        </p:nvSpPr>
        <p:spPr>
          <a:xfrm>
            <a:off x="1477537" y="38958"/>
            <a:ext cx="10287000" cy="2800767"/>
          </a:xfrm>
          <a:prstGeom prst="rect">
            <a:avLst/>
          </a:prstGeom>
          <a:noFill/>
        </p:spPr>
        <p:txBody>
          <a:bodyPr wrap="square" rtlCol="0">
            <a:spAutoFit/>
          </a:bodyPr>
          <a:lstStyle/>
          <a:p>
            <a:r>
              <a:rPr lang="ru-RU" sz="1600" dirty="0"/>
              <a:t>Может возникнуть такая ситуация, когда в результате </a:t>
            </a:r>
            <a:r>
              <a:rPr lang="ru-RU" sz="1600" dirty="0" smtClean="0"/>
              <a:t>дорожно-транспортного </a:t>
            </a:r>
            <a:r>
              <a:rPr lang="ru-RU" sz="1600" dirty="0"/>
              <a:t>происшествия, возникшего по вине работника </a:t>
            </a:r>
            <a:r>
              <a:rPr lang="ru-RU" sz="1600" dirty="0" smtClean="0"/>
              <a:t>консульского </a:t>
            </a:r>
            <a:r>
              <a:rPr lang="ru-RU" sz="1600" dirty="0"/>
              <a:t>учреждения, его транспортным средством был нанесён </a:t>
            </a:r>
            <a:r>
              <a:rPr lang="ru-RU" sz="1600" dirty="0" smtClean="0"/>
              <a:t>ущерб гражданам </a:t>
            </a:r>
            <a:r>
              <a:rPr lang="ru-RU" sz="1600" dirty="0"/>
              <a:t>государства пребывания или самому государству. </a:t>
            </a:r>
            <a:endParaRPr lang="ru-RU" sz="1600" dirty="0" smtClean="0"/>
          </a:p>
          <a:p>
            <a:endParaRPr lang="ru-RU" sz="1600" dirty="0"/>
          </a:p>
          <a:p>
            <a:r>
              <a:rPr lang="ru-RU" sz="1600" i="1" dirty="0" smtClean="0"/>
              <a:t>Что можно </a:t>
            </a:r>
            <a:r>
              <a:rPr lang="ru-RU" sz="1600" i="1" dirty="0"/>
              <a:t>предпринять в этом случае? </a:t>
            </a:r>
            <a:endParaRPr lang="ru-RU" sz="1600" i="1" dirty="0" smtClean="0"/>
          </a:p>
          <a:p>
            <a:endParaRPr lang="ru-RU" sz="1600" dirty="0"/>
          </a:p>
          <a:p>
            <a:r>
              <a:rPr lang="ru-RU" sz="1600" dirty="0" smtClean="0"/>
              <a:t>Несмотря </a:t>
            </a:r>
            <a:r>
              <a:rPr lang="ru-RU" sz="1600" dirty="0"/>
              <a:t>на то, что </a:t>
            </a:r>
            <a:r>
              <a:rPr lang="ru-RU" sz="1600" dirty="0" smtClean="0"/>
              <a:t>консульские должностные </a:t>
            </a:r>
            <a:r>
              <a:rPr lang="ru-RU" sz="1600" dirty="0"/>
              <a:t>лица пользуются иммунитетом от юрисдикции </a:t>
            </a:r>
            <a:r>
              <a:rPr lang="ru-RU" sz="1600" dirty="0" smtClean="0"/>
              <a:t>государства </a:t>
            </a:r>
            <a:r>
              <a:rPr lang="ru-RU" sz="1600" dirty="0"/>
              <a:t>пребывания, им в данном случае может быть предъявлен </a:t>
            </a:r>
            <a:r>
              <a:rPr lang="ru-RU" sz="1600" dirty="0" smtClean="0"/>
              <a:t>гражданский </a:t>
            </a:r>
            <a:r>
              <a:rPr lang="ru-RU" sz="1600" dirty="0"/>
              <a:t>иск. Тем более гражданский иск может быть предъявлен </a:t>
            </a:r>
            <a:r>
              <a:rPr lang="ru-RU" sz="1600" dirty="0" smtClean="0"/>
              <a:t>консульским </a:t>
            </a:r>
            <a:r>
              <a:rPr lang="ru-RU" sz="1600" dirty="0"/>
              <a:t>служащим или работникам обслуживающего персонала. </a:t>
            </a:r>
            <a:r>
              <a:rPr lang="ru-RU" sz="1600" dirty="0" smtClean="0"/>
              <a:t>Это разрешают </a:t>
            </a:r>
            <a:r>
              <a:rPr lang="ru-RU" sz="1600" dirty="0"/>
              <a:t>Конвенция 1963 г. и двусторонние консульские конвенции</a:t>
            </a:r>
            <a:r>
              <a:rPr lang="ru-RU" sz="1600" dirty="0" smtClean="0"/>
              <a:t>.</a:t>
            </a:r>
          </a:p>
          <a:p>
            <a:endParaRPr lang="ru-RU"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2374105"/>
            <a:ext cx="2711691" cy="1327394"/>
          </a:xfrm>
          <a:prstGeom prst="rect">
            <a:avLst/>
          </a:prstGeom>
        </p:spPr>
      </p:pic>
      <p:sp>
        <p:nvSpPr>
          <p:cNvPr id="5" name="TextBox 4"/>
          <p:cNvSpPr txBox="1"/>
          <p:nvPr/>
        </p:nvSpPr>
        <p:spPr>
          <a:xfrm>
            <a:off x="1514666" y="2789604"/>
            <a:ext cx="7289265" cy="861774"/>
          </a:xfrm>
          <a:prstGeom prst="rect">
            <a:avLst/>
          </a:prstGeom>
          <a:noFill/>
        </p:spPr>
        <p:txBody>
          <a:bodyPr wrap="square" rtlCol="0">
            <a:spAutoFit/>
          </a:bodyPr>
          <a:lstStyle/>
          <a:p>
            <a:r>
              <a:rPr lang="ru-RU" sz="1600" i="1" dirty="0" smtClean="0"/>
              <a:t>Как </a:t>
            </a:r>
            <a:r>
              <a:rPr lang="ru-RU" sz="1600" i="1" dirty="0"/>
              <a:t>поступить в том случае, если дорожно-транспортное происшествие повлекло тяжёлые </a:t>
            </a:r>
            <a:r>
              <a:rPr lang="ru-RU" sz="1600" i="1" dirty="0" smtClean="0"/>
              <a:t>последствия</a:t>
            </a:r>
            <a:r>
              <a:rPr lang="ru-RU" sz="1600" i="1" dirty="0"/>
              <a:t>?</a:t>
            </a:r>
          </a:p>
          <a:p>
            <a:endParaRPr lang="ru-RU" dirty="0"/>
          </a:p>
        </p:txBody>
      </p:sp>
    </p:spTree>
    <p:extLst>
      <p:ext uri="{BB962C8B-B14F-4D97-AF65-F5344CB8AC3E}">
        <p14:creationId xmlns:p14="http://schemas.microsoft.com/office/powerpoint/2010/main" val="3934696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0381" y="267630"/>
            <a:ext cx="9756760" cy="1569660"/>
          </a:xfrm>
          <a:prstGeom prst="rect">
            <a:avLst/>
          </a:prstGeom>
          <a:noFill/>
        </p:spPr>
        <p:txBody>
          <a:bodyPr wrap="square" rtlCol="0">
            <a:spAutoFit/>
          </a:bodyPr>
          <a:lstStyle/>
          <a:p>
            <a:r>
              <a:rPr lang="ru-RU" sz="1600" dirty="0" smtClean="0">
                <a:ln>
                  <a:solidFill>
                    <a:schemeClr val="accent1">
                      <a:lumMod val="50000"/>
                    </a:schemeClr>
                  </a:solidFill>
                </a:ln>
                <a:solidFill>
                  <a:schemeClr val="accent1">
                    <a:lumMod val="50000"/>
                  </a:schemeClr>
                </a:solidFill>
              </a:rPr>
              <a:t>Иммунитеты </a:t>
            </a:r>
            <a:r>
              <a:rPr lang="ru-RU" sz="1600" dirty="0">
                <a:ln>
                  <a:solidFill>
                    <a:schemeClr val="accent1">
                      <a:lumMod val="50000"/>
                    </a:schemeClr>
                  </a:solidFill>
                </a:ln>
                <a:solidFill>
                  <a:schemeClr val="accent1">
                    <a:lumMod val="50000"/>
                  </a:schemeClr>
                </a:solidFill>
              </a:rPr>
              <a:t>и привилегии консульских должностных лиц</a:t>
            </a:r>
            <a:r>
              <a:rPr lang="ru-RU" sz="1600" dirty="0" smtClean="0">
                <a:ln>
                  <a:solidFill>
                    <a:schemeClr val="accent1">
                      <a:lumMod val="50000"/>
                    </a:schemeClr>
                  </a:solidFill>
                </a:ln>
                <a:solidFill>
                  <a:schemeClr val="accent1">
                    <a:lumMod val="50000"/>
                  </a:schemeClr>
                </a:solidFill>
              </a:rPr>
              <a:t>.</a:t>
            </a:r>
          </a:p>
          <a:p>
            <a:endParaRPr lang="ru-RU" sz="1600" dirty="0"/>
          </a:p>
          <a:p>
            <a:r>
              <a:rPr lang="ru-RU" sz="1600" dirty="0"/>
              <a:t>Пункт 1 «г» ст. 1 Венской конвенции 1963 г. гласит: «</a:t>
            </a:r>
            <a:r>
              <a:rPr lang="ru-RU" sz="1600" dirty="0" smtClean="0"/>
              <a:t>Консульское должностное </a:t>
            </a:r>
            <a:r>
              <a:rPr lang="ru-RU" sz="1600" dirty="0"/>
              <a:t>лицо означает любое лицо, включая главу </a:t>
            </a:r>
            <a:r>
              <a:rPr lang="ru-RU" sz="1600" dirty="0" smtClean="0"/>
              <a:t>консульского учреждения</a:t>
            </a:r>
            <a:r>
              <a:rPr lang="ru-RU" sz="1600" dirty="0"/>
              <a:t>, которому поручено в этом качестве выполнение </a:t>
            </a:r>
            <a:r>
              <a:rPr lang="ru-RU" sz="1600" dirty="0" smtClean="0"/>
              <a:t>консульских </a:t>
            </a:r>
            <a:r>
              <a:rPr lang="ru-RU" sz="1600" dirty="0"/>
              <a:t>функций». К этой категории лиц относятся: генеральный </a:t>
            </a:r>
            <a:r>
              <a:rPr lang="ru-RU" sz="1600" dirty="0" smtClean="0"/>
              <a:t>консул, консул</a:t>
            </a:r>
            <a:r>
              <a:rPr lang="ru-RU" sz="1600" dirty="0"/>
              <a:t>, вице-консул, консульский агент, проконсул и </a:t>
            </a:r>
            <a:r>
              <a:rPr lang="ru-RU" sz="1600" dirty="0" smtClean="0"/>
              <a:t>консульский стажёр</a:t>
            </a:r>
            <a:r>
              <a:rPr lang="ru-RU" sz="1600" dirty="0"/>
              <a:t>.</a:t>
            </a:r>
          </a:p>
        </p:txBody>
      </p:sp>
      <p:sp>
        <p:nvSpPr>
          <p:cNvPr id="3" name="TextBox 2"/>
          <p:cNvSpPr txBox="1"/>
          <p:nvPr/>
        </p:nvSpPr>
        <p:spPr>
          <a:xfrm>
            <a:off x="1561173" y="2142724"/>
            <a:ext cx="7560526" cy="1569660"/>
          </a:xfrm>
          <a:prstGeom prst="rect">
            <a:avLst/>
          </a:prstGeom>
          <a:noFill/>
        </p:spPr>
        <p:txBody>
          <a:bodyPr wrap="square" rtlCol="0">
            <a:spAutoFit/>
          </a:bodyPr>
          <a:lstStyle/>
          <a:p>
            <a:r>
              <a:rPr lang="ru-RU" sz="1600" dirty="0" smtClean="0"/>
              <a:t>Сравнительный </a:t>
            </a:r>
            <a:r>
              <a:rPr lang="ru-RU" sz="1600" dirty="0"/>
              <a:t>анализ Венской конвенции и двусторонних </a:t>
            </a:r>
            <a:r>
              <a:rPr lang="ru-RU" sz="1600" dirty="0" smtClean="0"/>
              <a:t>консульских </a:t>
            </a:r>
            <a:r>
              <a:rPr lang="ru-RU" sz="1600" dirty="0"/>
              <a:t>конвенций показывает, что между ними есть множество </a:t>
            </a:r>
            <a:r>
              <a:rPr lang="ru-RU" sz="1600" dirty="0" smtClean="0"/>
              <a:t>различий</a:t>
            </a:r>
            <a:r>
              <a:rPr lang="ru-RU" sz="1600" dirty="0"/>
              <a:t>, особенно в том, что касается иммунитетов и привилегий </a:t>
            </a:r>
            <a:r>
              <a:rPr lang="ru-RU" sz="1600" dirty="0" smtClean="0"/>
              <a:t>консульских </a:t>
            </a:r>
            <a:r>
              <a:rPr lang="ru-RU" sz="1600" dirty="0"/>
              <a:t>должностных лиц</a:t>
            </a:r>
            <a:r>
              <a:rPr lang="ru-RU" sz="1600" dirty="0" smtClean="0"/>
              <a:t>.</a:t>
            </a:r>
          </a:p>
          <a:p>
            <a:endParaRPr lang="ru-RU" sz="1600" dirty="0"/>
          </a:p>
          <a:p>
            <a:r>
              <a:rPr lang="ru-RU" sz="1600" b="1" dirty="0" smtClean="0"/>
              <a:t>Консульские </a:t>
            </a:r>
            <a:r>
              <a:rPr lang="ru-RU" sz="1600" b="1" dirty="0"/>
              <a:t>должностные лица наделены иммунитетами, </a:t>
            </a:r>
            <a:r>
              <a:rPr lang="ru-RU" sz="1600" b="1" dirty="0" smtClean="0"/>
              <a:t>которые носят </a:t>
            </a:r>
            <a:r>
              <a:rPr lang="ru-RU" sz="1600" b="1" dirty="0"/>
              <a:t>функциональный, служебный характер</a:t>
            </a:r>
            <a:r>
              <a:rPr lang="ru-RU" sz="1600" dirty="0"/>
              <a:t>.</a:t>
            </a:r>
          </a:p>
        </p:txBody>
      </p:sp>
      <p:sp>
        <p:nvSpPr>
          <p:cNvPr id="4" name="TextBox 3"/>
          <p:cNvSpPr txBox="1"/>
          <p:nvPr/>
        </p:nvSpPr>
        <p:spPr>
          <a:xfrm>
            <a:off x="1650381" y="4028216"/>
            <a:ext cx="10392936" cy="2831544"/>
          </a:xfrm>
          <a:prstGeom prst="rect">
            <a:avLst/>
          </a:prstGeom>
          <a:noFill/>
        </p:spPr>
        <p:txBody>
          <a:bodyPr wrap="square" rtlCol="0">
            <a:spAutoFit/>
          </a:bodyPr>
          <a:lstStyle/>
          <a:p>
            <a:r>
              <a:rPr lang="ru-RU" sz="1600" dirty="0" smtClean="0"/>
              <a:t>В </a:t>
            </a:r>
            <a:r>
              <a:rPr lang="ru-RU" sz="1600" dirty="0"/>
              <a:t>современной международной практике служебный (</a:t>
            </a:r>
            <a:r>
              <a:rPr lang="ru-RU" sz="1600" dirty="0" smtClean="0"/>
              <a:t>функциональный</a:t>
            </a:r>
            <a:r>
              <a:rPr lang="ru-RU" sz="1600" dirty="0"/>
              <a:t>) иммунитет предоставляется довольно широкому кругу </a:t>
            </a:r>
            <a:r>
              <a:rPr lang="ru-RU" sz="1600" dirty="0" smtClean="0"/>
              <a:t>лиц (консулам</a:t>
            </a:r>
            <a:r>
              <a:rPr lang="ru-RU" sz="1600" dirty="0"/>
              <a:t>, военным морякам, служащим международных </a:t>
            </a:r>
            <a:r>
              <a:rPr lang="ru-RU" sz="1600" dirty="0" smtClean="0"/>
              <a:t>организаций</a:t>
            </a:r>
            <a:r>
              <a:rPr lang="ru-RU" sz="1600" dirty="0"/>
              <a:t>, </a:t>
            </a:r>
            <a:r>
              <a:rPr lang="ru-RU" sz="1600" dirty="0" smtClean="0"/>
              <a:t>административно -техническому </a:t>
            </a:r>
            <a:r>
              <a:rPr lang="ru-RU" sz="1600" dirty="0"/>
              <a:t>и обслуживающему </a:t>
            </a:r>
            <a:r>
              <a:rPr lang="ru-RU" sz="1600" dirty="0" smtClean="0"/>
              <a:t>персоналу посольств </a:t>
            </a:r>
            <a:r>
              <a:rPr lang="ru-RU" sz="1600" dirty="0"/>
              <a:t>и др</a:t>
            </a:r>
            <a:r>
              <a:rPr lang="ru-RU" sz="1600" dirty="0" smtClean="0"/>
              <a:t>.).</a:t>
            </a:r>
          </a:p>
          <a:p>
            <a:endParaRPr lang="ru-RU" sz="1600" dirty="0"/>
          </a:p>
          <a:p>
            <a:r>
              <a:rPr lang="ru-RU" sz="1600" dirty="0"/>
              <a:t>Предоставление служебного иммунитета означает, что лицо, </a:t>
            </a:r>
            <a:r>
              <a:rPr lang="ru-RU" sz="1600" dirty="0" smtClean="0"/>
              <a:t>пользующиеся </a:t>
            </a:r>
            <a:r>
              <a:rPr lang="ru-RU" sz="1600" dirty="0"/>
              <a:t>им, освобождается от уголовной, гражданской и </a:t>
            </a:r>
            <a:r>
              <a:rPr lang="ru-RU" sz="1600" dirty="0" smtClean="0"/>
              <a:t>административной </a:t>
            </a:r>
            <a:r>
              <a:rPr lang="ru-RU" sz="1600" dirty="0"/>
              <a:t>юрисдикции государства пребывания в отношении </a:t>
            </a:r>
            <a:r>
              <a:rPr lang="ru-RU" sz="1600" dirty="0" smtClean="0"/>
              <a:t>действий, совершаемых </a:t>
            </a:r>
            <a:r>
              <a:rPr lang="ru-RU" sz="1600" dirty="0"/>
              <a:t>при исполнении служебных обязанностей. </a:t>
            </a:r>
            <a:endParaRPr lang="ru-RU" sz="1600" dirty="0" smtClean="0"/>
          </a:p>
          <a:p>
            <a:r>
              <a:rPr lang="ru-RU" sz="1600" dirty="0" smtClean="0"/>
              <a:t>Если </a:t>
            </a:r>
            <a:r>
              <a:rPr lang="ru-RU" sz="1600" dirty="0"/>
              <a:t>же </a:t>
            </a:r>
            <a:r>
              <a:rPr lang="ru-RU" sz="1600" dirty="0" smtClean="0"/>
              <a:t>правонарушение </a:t>
            </a:r>
            <a:r>
              <a:rPr lang="ru-RU" sz="1600" dirty="0"/>
              <a:t>совершено не при исполнении служебных </a:t>
            </a:r>
            <a:r>
              <a:rPr lang="ru-RU" sz="1600" dirty="0" smtClean="0"/>
              <a:t>обязанностей, данное </a:t>
            </a:r>
            <a:r>
              <a:rPr lang="ru-RU" sz="1600" dirty="0"/>
              <a:t>лицо может быть привлечено к ответственности в стране </a:t>
            </a:r>
            <a:r>
              <a:rPr lang="ru-RU" sz="1600" dirty="0" smtClean="0"/>
              <a:t>пребывания</a:t>
            </a:r>
            <a:r>
              <a:rPr lang="ru-RU" sz="1600" dirty="0"/>
              <a:t>, но только «на основании постановлений компетентных </a:t>
            </a:r>
            <a:r>
              <a:rPr lang="ru-RU" sz="1600" dirty="0" smtClean="0"/>
              <a:t>судебных властей</a:t>
            </a:r>
            <a:r>
              <a:rPr lang="ru-RU" sz="1600" dirty="0"/>
              <a:t>, в случае совершения тяжких преступлений» (п. 1 ст. 41).</a:t>
            </a: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7923" y="2128918"/>
            <a:ext cx="2495550" cy="1838325"/>
          </a:xfrm>
          <a:prstGeom prst="ellipse">
            <a:avLst/>
          </a:prstGeom>
          <a:ln>
            <a:noFill/>
          </a:ln>
          <a:effectLst>
            <a:softEdge rad="112500"/>
          </a:effectLst>
        </p:spPr>
      </p:pic>
    </p:spTree>
    <p:extLst>
      <p:ext uri="{BB962C8B-B14F-4D97-AF65-F5344CB8AC3E}">
        <p14:creationId xmlns:p14="http://schemas.microsoft.com/office/powerpoint/2010/main" val="19189284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0799" y="409528"/>
            <a:ext cx="9275025" cy="1569660"/>
          </a:xfrm>
          <a:prstGeom prst="rect">
            <a:avLst/>
          </a:prstGeom>
          <a:noFill/>
        </p:spPr>
        <p:txBody>
          <a:bodyPr wrap="square" rtlCol="0">
            <a:spAutoFit/>
          </a:bodyPr>
          <a:lstStyle/>
          <a:p>
            <a:r>
              <a:rPr lang="ru-RU" sz="1600" dirty="0"/>
              <a:t>По конвенции с большинством западных стран </a:t>
            </a:r>
            <a:r>
              <a:rPr lang="ru-RU" sz="1600" b="1" dirty="0" smtClean="0"/>
              <a:t>неприкосновенность </a:t>
            </a:r>
            <a:r>
              <a:rPr lang="ru-RU" sz="1600" b="1" dirty="0"/>
              <a:t>личности имеет ограниченный характер</a:t>
            </a:r>
            <a:r>
              <a:rPr lang="ru-RU" sz="1600" dirty="0"/>
              <a:t>: консульское </a:t>
            </a:r>
            <a:r>
              <a:rPr lang="ru-RU" sz="1600" dirty="0" smtClean="0"/>
              <a:t>должностное </a:t>
            </a:r>
            <a:r>
              <a:rPr lang="ru-RU" sz="1600" dirty="0"/>
              <a:t>лицо может быть арестовано и взято под стражу в порядке </a:t>
            </a:r>
            <a:r>
              <a:rPr lang="ru-RU" sz="1600" dirty="0" smtClean="0"/>
              <a:t>предварительного </a:t>
            </a:r>
            <a:r>
              <a:rPr lang="ru-RU" sz="1600" dirty="0"/>
              <a:t>заключения в случае совершения тяжкого </a:t>
            </a:r>
            <a:r>
              <a:rPr lang="ru-RU" sz="1600" dirty="0" smtClean="0"/>
              <a:t>преступления, а </a:t>
            </a:r>
            <a:r>
              <a:rPr lang="ru-RU" sz="1600" dirty="0"/>
              <a:t>за другие преступления может быть лишено свободы только на </a:t>
            </a:r>
            <a:r>
              <a:rPr lang="ru-RU" sz="1600" dirty="0" smtClean="0"/>
              <a:t>основании </a:t>
            </a:r>
            <a:r>
              <a:rPr lang="ru-RU" sz="1600" dirty="0"/>
              <a:t>вступившего в силу приговора суда (Италия, Франция, </a:t>
            </a:r>
            <a:r>
              <a:rPr lang="ru-RU" sz="1600" dirty="0" smtClean="0"/>
              <a:t>Швеция, Норвегия).</a:t>
            </a:r>
          </a:p>
          <a:p>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7356" y="2843560"/>
            <a:ext cx="4628468" cy="2648713"/>
          </a:xfrm>
          <a:prstGeom prst="rect">
            <a:avLst/>
          </a:prstGeom>
        </p:spPr>
      </p:pic>
      <p:sp>
        <p:nvSpPr>
          <p:cNvPr id="4" name="TextBox 3"/>
          <p:cNvSpPr txBox="1"/>
          <p:nvPr/>
        </p:nvSpPr>
        <p:spPr>
          <a:xfrm>
            <a:off x="1920799" y="2271567"/>
            <a:ext cx="4331969" cy="4062651"/>
          </a:xfrm>
          <a:prstGeom prst="rect">
            <a:avLst/>
          </a:prstGeom>
          <a:noFill/>
        </p:spPr>
        <p:txBody>
          <a:bodyPr wrap="square" rtlCol="0">
            <a:spAutoFit/>
          </a:bodyPr>
          <a:lstStyle/>
          <a:p>
            <a:r>
              <a:rPr lang="ru-RU" sz="1600" dirty="0" smtClean="0"/>
              <a:t>Целый </a:t>
            </a:r>
            <a:r>
              <a:rPr lang="ru-RU" sz="1600" dirty="0"/>
              <a:t>ряд конвенций, подписанных Россией с другими странами, </a:t>
            </a:r>
            <a:r>
              <a:rPr lang="ru-RU" sz="1600" b="1" dirty="0"/>
              <a:t>предоставляя иммунитеты консульским должностным лицам, распространяют их и на членов семей, проживающих вместе с ними </a:t>
            </a:r>
            <a:r>
              <a:rPr lang="ru-RU" sz="1600" dirty="0"/>
              <a:t>и не являющихся гражданами государства пребывания (конвенции с Норвегией, Швецией, Японией, Финляндией, Великобританией, Монголией, КНДР, Польшей, Литвой и др.). </a:t>
            </a:r>
            <a:endParaRPr lang="ru-RU" sz="1600" dirty="0" smtClean="0"/>
          </a:p>
          <a:p>
            <a:endParaRPr lang="ru-RU" sz="1600" dirty="0"/>
          </a:p>
          <a:p>
            <a:r>
              <a:rPr lang="ru-RU" sz="1600" dirty="0" smtClean="0"/>
              <a:t>Конвенции </a:t>
            </a:r>
            <a:r>
              <a:rPr lang="ru-RU" sz="1600" dirty="0"/>
              <a:t>же с США, ФРГ, Беларусью, Австрией, Италией, Францией и другими </a:t>
            </a:r>
            <a:r>
              <a:rPr lang="ru-RU" sz="1600" b="1" dirty="0"/>
              <a:t>странами консульские иммунитеты на членов семей не распространяют</a:t>
            </a:r>
            <a:r>
              <a:rPr lang="ru-RU" sz="1600" dirty="0"/>
              <a:t>.</a:t>
            </a:r>
          </a:p>
          <a:p>
            <a:endParaRPr lang="ru-RU" dirty="0"/>
          </a:p>
        </p:txBody>
      </p:sp>
    </p:spTree>
    <p:extLst>
      <p:ext uri="{BB962C8B-B14F-4D97-AF65-F5344CB8AC3E}">
        <p14:creationId xmlns:p14="http://schemas.microsoft.com/office/powerpoint/2010/main" val="19343112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6795" y="485775"/>
            <a:ext cx="9726096" cy="6001643"/>
          </a:xfrm>
          <a:prstGeom prst="rect">
            <a:avLst/>
          </a:prstGeom>
          <a:noFill/>
        </p:spPr>
        <p:txBody>
          <a:bodyPr wrap="square" rtlCol="0">
            <a:spAutoFit/>
          </a:bodyPr>
          <a:lstStyle/>
          <a:p>
            <a:r>
              <a:rPr lang="ru-RU" sz="1600" dirty="0"/>
              <a:t>Консульские конвенции регулируют свободу передвижения </a:t>
            </a:r>
            <a:r>
              <a:rPr lang="ru-RU" sz="1600" dirty="0" smtClean="0"/>
              <a:t>консульских </a:t>
            </a:r>
            <a:r>
              <a:rPr lang="ru-RU" sz="1600" dirty="0"/>
              <a:t>должностных лиц и, надо отметить, не всегда однозначно. </a:t>
            </a:r>
            <a:endParaRPr lang="ru-RU" sz="1600" dirty="0" smtClean="0"/>
          </a:p>
          <a:p>
            <a:endParaRPr lang="ru-RU" sz="1600" dirty="0" smtClean="0"/>
          </a:p>
          <a:p>
            <a:endParaRPr lang="ru-RU" sz="1600" dirty="0"/>
          </a:p>
          <a:p>
            <a:r>
              <a:rPr lang="ru-RU" sz="1600" dirty="0" smtClean="0"/>
              <a:t>Ряд договоров </a:t>
            </a:r>
            <a:r>
              <a:rPr lang="ru-RU" sz="1600" dirty="0"/>
              <a:t>разрешает свободу передвижения </a:t>
            </a:r>
            <a:endParaRPr lang="ru-RU" sz="1600" dirty="0" smtClean="0"/>
          </a:p>
          <a:p>
            <a:r>
              <a:rPr lang="ru-RU" sz="1600" dirty="0" smtClean="0"/>
              <a:t>и поездок </a:t>
            </a:r>
            <a:r>
              <a:rPr lang="ru-RU" sz="1600" dirty="0"/>
              <a:t>по всей </a:t>
            </a:r>
            <a:r>
              <a:rPr lang="ru-RU" sz="1600" dirty="0" smtClean="0"/>
              <a:t>территории </a:t>
            </a:r>
            <a:r>
              <a:rPr lang="ru-RU" sz="1600" dirty="0"/>
              <a:t>страны пребывания</a:t>
            </a:r>
            <a:r>
              <a:rPr lang="ru-RU" sz="1600" dirty="0" smtClean="0"/>
              <a:t>,</a:t>
            </a:r>
          </a:p>
          <a:p>
            <a:r>
              <a:rPr lang="ru-RU" sz="1600" dirty="0" smtClean="0"/>
              <a:t> </a:t>
            </a:r>
            <a:r>
              <a:rPr lang="ru-RU" sz="1600" dirty="0"/>
              <a:t>за исключением </a:t>
            </a:r>
            <a:r>
              <a:rPr lang="ru-RU" sz="1600" dirty="0" smtClean="0"/>
              <a:t>зон, въезд </a:t>
            </a:r>
            <a:r>
              <a:rPr lang="ru-RU" sz="1600" dirty="0"/>
              <a:t>в которые </a:t>
            </a:r>
            <a:r>
              <a:rPr lang="ru-RU" sz="1600" dirty="0" smtClean="0"/>
              <a:t>запрещается </a:t>
            </a:r>
          </a:p>
          <a:p>
            <a:r>
              <a:rPr lang="ru-RU" sz="1600" dirty="0" smtClean="0"/>
              <a:t>или </a:t>
            </a:r>
            <a:r>
              <a:rPr lang="ru-RU" sz="1600" dirty="0"/>
              <a:t>регулируется по соображениям </a:t>
            </a:r>
            <a:endParaRPr lang="ru-RU" sz="1600" dirty="0" smtClean="0"/>
          </a:p>
          <a:p>
            <a:r>
              <a:rPr lang="ru-RU" sz="1600" dirty="0" smtClean="0"/>
              <a:t>государственной безопасности. К </a:t>
            </a:r>
            <a:r>
              <a:rPr lang="ru-RU" sz="1600" dirty="0"/>
              <a:t>ним можно </a:t>
            </a:r>
            <a:r>
              <a:rPr lang="ru-RU" sz="1600" dirty="0" smtClean="0"/>
              <a:t>отнести</a:t>
            </a:r>
          </a:p>
          <a:p>
            <a:r>
              <a:rPr lang="ru-RU" sz="1600" dirty="0" smtClean="0"/>
              <a:t> </a:t>
            </a:r>
            <a:r>
              <a:rPr lang="ru-RU" sz="1600" dirty="0"/>
              <a:t>конвенцию </a:t>
            </a:r>
            <a:r>
              <a:rPr lang="ru-RU" sz="1600" dirty="0" smtClean="0"/>
              <a:t>с </a:t>
            </a:r>
            <a:r>
              <a:rPr lang="ru-RU" sz="1600" dirty="0"/>
              <a:t>Беларусью. </a:t>
            </a:r>
            <a:endParaRPr lang="ru-RU" sz="1600" dirty="0" smtClean="0"/>
          </a:p>
          <a:p>
            <a:endParaRPr lang="ru-RU" sz="1600" dirty="0" smtClean="0"/>
          </a:p>
          <a:p>
            <a:r>
              <a:rPr lang="ru-RU" sz="1600" dirty="0" smtClean="0"/>
              <a:t>Некоторые соглашения разрешают </a:t>
            </a:r>
            <a:r>
              <a:rPr lang="ru-RU" sz="1600" dirty="0"/>
              <a:t>консульским </a:t>
            </a:r>
            <a:endParaRPr lang="ru-RU" sz="1600" dirty="0" smtClean="0"/>
          </a:p>
          <a:p>
            <a:r>
              <a:rPr lang="ru-RU" sz="1600" dirty="0" smtClean="0"/>
              <a:t>должностным свободу </a:t>
            </a:r>
            <a:r>
              <a:rPr lang="ru-RU" sz="1600" dirty="0"/>
              <a:t>передвижения </a:t>
            </a:r>
            <a:r>
              <a:rPr lang="ru-RU" sz="1600" dirty="0" smtClean="0"/>
              <a:t>и поездок только</a:t>
            </a:r>
          </a:p>
          <a:p>
            <a:r>
              <a:rPr lang="ru-RU" sz="1600" dirty="0" smtClean="0"/>
              <a:t> </a:t>
            </a:r>
            <a:r>
              <a:rPr lang="ru-RU" sz="1600" dirty="0"/>
              <a:t>по территории  </a:t>
            </a:r>
            <a:r>
              <a:rPr lang="ru-RU" sz="1600" dirty="0" smtClean="0"/>
              <a:t>Консульского округа</a:t>
            </a:r>
            <a:r>
              <a:rPr lang="ru-RU" sz="1600" dirty="0"/>
              <a:t>, за </a:t>
            </a:r>
            <a:r>
              <a:rPr lang="ru-RU" sz="1600" dirty="0" smtClean="0"/>
              <a:t>исключением зон,</a:t>
            </a:r>
          </a:p>
          <a:p>
            <a:r>
              <a:rPr lang="ru-RU" sz="1600" dirty="0" smtClean="0"/>
              <a:t> </a:t>
            </a:r>
            <a:r>
              <a:rPr lang="ru-RU" sz="1600" dirty="0"/>
              <a:t>въезд в которые </a:t>
            </a:r>
            <a:r>
              <a:rPr lang="ru-RU" sz="1600" dirty="0" smtClean="0"/>
              <a:t>запрещается или регулируется </a:t>
            </a:r>
            <a:r>
              <a:rPr lang="ru-RU" sz="1600" dirty="0"/>
              <a:t>по </a:t>
            </a:r>
            <a:endParaRPr lang="ru-RU" sz="1600" dirty="0" smtClean="0"/>
          </a:p>
          <a:p>
            <a:r>
              <a:rPr lang="ru-RU" sz="1600" dirty="0" smtClean="0"/>
              <a:t>соображениям государственной </a:t>
            </a:r>
            <a:r>
              <a:rPr lang="ru-RU" sz="1600" dirty="0"/>
              <a:t>безопасности. </a:t>
            </a:r>
            <a:endParaRPr lang="ru-RU" sz="1600" dirty="0" smtClean="0"/>
          </a:p>
          <a:p>
            <a:r>
              <a:rPr lang="ru-RU" sz="1600" dirty="0" smtClean="0"/>
              <a:t>К </a:t>
            </a:r>
            <a:r>
              <a:rPr lang="ru-RU" sz="1600" dirty="0"/>
              <a:t>ним можно отнести конвенции </a:t>
            </a:r>
            <a:r>
              <a:rPr lang="ru-RU" sz="1600" dirty="0" smtClean="0"/>
              <a:t>России с </a:t>
            </a:r>
            <a:r>
              <a:rPr lang="ru-RU" sz="1600" dirty="0"/>
              <a:t>Литвой, США, Великобританией. </a:t>
            </a:r>
            <a:endParaRPr lang="ru-RU" sz="1600" dirty="0" smtClean="0"/>
          </a:p>
          <a:p>
            <a:endParaRPr lang="ru-RU" sz="1600" dirty="0"/>
          </a:p>
          <a:p>
            <a:r>
              <a:rPr lang="ru-RU" sz="1600" dirty="0" smtClean="0"/>
              <a:t>И </a:t>
            </a:r>
            <a:r>
              <a:rPr lang="ru-RU" sz="1600" dirty="0"/>
              <a:t>есть договоры, в которых не </a:t>
            </a:r>
            <a:r>
              <a:rPr lang="ru-RU" sz="1600" dirty="0" smtClean="0"/>
              <a:t>отражена </a:t>
            </a:r>
            <a:r>
              <a:rPr lang="ru-RU" sz="1600" dirty="0"/>
              <a:t>проблема свободы передвижений консульских должностных </a:t>
            </a:r>
            <a:r>
              <a:rPr lang="ru-RU" sz="1600" dirty="0" smtClean="0"/>
              <a:t>лиц, например </a:t>
            </a:r>
            <a:r>
              <a:rPr lang="ru-RU" sz="1600" dirty="0"/>
              <a:t>конвенция России с Польшей. В этом случае следует </a:t>
            </a:r>
            <a:r>
              <a:rPr lang="ru-RU" sz="1600" dirty="0" smtClean="0"/>
              <a:t>ориентироваться </a:t>
            </a:r>
            <a:r>
              <a:rPr lang="ru-RU" sz="1600" dirty="0"/>
              <a:t>на Венскую конвенцию, в которой сказано: «Поскольку </a:t>
            </a:r>
            <a:r>
              <a:rPr lang="ru-RU" sz="1600" dirty="0" smtClean="0"/>
              <a:t>это не </a:t>
            </a:r>
            <a:r>
              <a:rPr lang="ru-RU" sz="1600" dirty="0"/>
              <a:t>противоречит законам и правилам о зонах, въезд в которые </a:t>
            </a:r>
            <a:r>
              <a:rPr lang="ru-RU" sz="1600" dirty="0" smtClean="0"/>
              <a:t>запрещается </a:t>
            </a:r>
            <a:r>
              <a:rPr lang="ru-RU" sz="1600" dirty="0"/>
              <a:t>или регулируется по соображениям государственной </a:t>
            </a:r>
            <a:r>
              <a:rPr lang="ru-RU" sz="1600" dirty="0" smtClean="0"/>
              <a:t>безопасности</a:t>
            </a:r>
            <a:r>
              <a:rPr lang="ru-RU" sz="1600" dirty="0"/>
              <a:t>, государство пребывания должно обеспечить всем </a:t>
            </a:r>
            <a:r>
              <a:rPr lang="ru-RU" sz="1600" dirty="0" smtClean="0"/>
              <a:t>работникам консульского </a:t>
            </a:r>
            <a:r>
              <a:rPr lang="ru-RU" sz="1600" dirty="0"/>
              <a:t>учреждения свободу передвижений и путешествий </a:t>
            </a:r>
            <a:r>
              <a:rPr lang="ru-RU" sz="1600" dirty="0" smtClean="0"/>
              <a:t>по его </a:t>
            </a:r>
            <a:r>
              <a:rPr lang="ru-RU" sz="1600" dirty="0"/>
              <a:t>территории» (ст. 34 Венской конвенции).</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483" y="1556517"/>
            <a:ext cx="3355656" cy="2638293"/>
          </a:xfrm>
          <a:prstGeom prst="rect">
            <a:avLst/>
          </a:prstGeom>
        </p:spPr>
      </p:pic>
    </p:spTree>
    <p:extLst>
      <p:ext uri="{BB962C8B-B14F-4D97-AF65-F5344CB8AC3E}">
        <p14:creationId xmlns:p14="http://schemas.microsoft.com/office/powerpoint/2010/main" val="198783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6216" y="343736"/>
            <a:ext cx="10168114" cy="5816977"/>
          </a:xfrm>
          <a:prstGeom prst="rect">
            <a:avLst/>
          </a:prstGeom>
          <a:noFill/>
        </p:spPr>
        <p:txBody>
          <a:bodyPr wrap="square" rtlCol="0">
            <a:spAutoFit/>
          </a:bodyPr>
          <a:lstStyle/>
          <a:p>
            <a:r>
              <a:rPr lang="ru-RU" sz="1600" dirty="0" smtClean="0"/>
              <a:t>Конвенции</a:t>
            </a:r>
            <a:r>
              <a:rPr lang="ru-RU" sz="1600" dirty="0"/>
              <a:t>, </a:t>
            </a:r>
            <a:r>
              <a:rPr lang="ru-RU" sz="1600" dirty="0" smtClean="0"/>
              <a:t>говоря об </a:t>
            </a:r>
            <a:r>
              <a:rPr lang="ru-RU" sz="1600" dirty="0"/>
              <a:t>иммунитетах от юрисдикции страны пребывания, допускают и </a:t>
            </a:r>
            <a:r>
              <a:rPr lang="ru-RU" sz="1600" dirty="0" smtClean="0"/>
              <a:t>целый </a:t>
            </a:r>
            <a:r>
              <a:rPr lang="ru-RU" sz="1600" dirty="0"/>
              <a:t>ряд изъятий из иммунитетов</a:t>
            </a:r>
            <a:r>
              <a:rPr lang="ru-RU" sz="1600" b="1" dirty="0"/>
              <a:t>. </a:t>
            </a:r>
            <a:r>
              <a:rPr lang="ru-RU" sz="1600" b="1" dirty="0">
                <a:ln>
                  <a:solidFill>
                    <a:schemeClr val="tx2">
                      <a:lumMod val="75000"/>
                      <a:lumOff val="25000"/>
                    </a:schemeClr>
                  </a:solidFill>
                </a:ln>
                <a:solidFill>
                  <a:schemeClr val="accent1">
                    <a:lumMod val="50000"/>
                  </a:schemeClr>
                </a:solidFill>
              </a:rPr>
              <a:t>Иммунитеты не </a:t>
            </a:r>
            <a:r>
              <a:rPr lang="ru-RU" sz="1600" b="1" dirty="0" smtClean="0">
                <a:ln>
                  <a:solidFill>
                    <a:schemeClr val="tx2">
                      <a:lumMod val="75000"/>
                      <a:lumOff val="25000"/>
                    </a:schemeClr>
                  </a:solidFill>
                </a:ln>
                <a:solidFill>
                  <a:schemeClr val="accent1">
                    <a:lumMod val="50000"/>
                  </a:schemeClr>
                </a:solidFill>
              </a:rPr>
              <a:t>распространяются на </a:t>
            </a:r>
            <a:r>
              <a:rPr lang="ru-RU" sz="1600" b="1" dirty="0">
                <a:ln>
                  <a:solidFill>
                    <a:schemeClr val="tx2">
                      <a:lumMod val="75000"/>
                      <a:lumOff val="25000"/>
                    </a:schemeClr>
                  </a:solidFill>
                </a:ln>
                <a:solidFill>
                  <a:schemeClr val="accent1">
                    <a:lumMod val="50000"/>
                  </a:schemeClr>
                </a:solidFill>
              </a:rPr>
              <a:t>следующие гражданские иски</a:t>
            </a:r>
            <a:r>
              <a:rPr lang="ru-RU" sz="1600" b="1" dirty="0" smtClean="0">
                <a:ln>
                  <a:solidFill>
                    <a:schemeClr val="tx2">
                      <a:lumMod val="75000"/>
                      <a:lumOff val="25000"/>
                    </a:schemeClr>
                  </a:solidFill>
                </a:ln>
                <a:solidFill>
                  <a:schemeClr val="accent1">
                    <a:lumMod val="50000"/>
                  </a:schemeClr>
                </a:solidFill>
              </a:rPr>
              <a:t>:</a:t>
            </a:r>
          </a:p>
          <a:p>
            <a:endParaRPr lang="ru-RU" sz="1600" b="1" dirty="0"/>
          </a:p>
          <a:p>
            <a:r>
              <a:rPr lang="ru-RU" sz="1600" dirty="0" smtClean="0"/>
              <a:t>1) вытекающие </a:t>
            </a:r>
            <a:r>
              <a:rPr lang="ru-RU" sz="1600" dirty="0"/>
              <a:t>из заключённого работником консульского </a:t>
            </a:r>
            <a:r>
              <a:rPr lang="ru-RU" sz="1600" dirty="0" smtClean="0"/>
              <a:t>учреждения </a:t>
            </a:r>
            <a:r>
              <a:rPr lang="ru-RU" sz="1600" dirty="0"/>
              <a:t>договора, по которому он не выступал прямо или косвенно </a:t>
            </a:r>
            <a:r>
              <a:rPr lang="ru-RU" sz="1600" dirty="0" smtClean="0"/>
              <a:t>в качестве </a:t>
            </a:r>
            <a:r>
              <a:rPr lang="ru-RU" sz="1600" dirty="0"/>
              <a:t>представителя аккредитующего государства</a:t>
            </a:r>
            <a:r>
              <a:rPr lang="ru-RU" sz="1600" dirty="0" smtClean="0"/>
              <a:t>;</a:t>
            </a:r>
          </a:p>
          <a:p>
            <a:pPr marL="342900" indent="-342900">
              <a:buAutoNum type="arabicParenR"/>
            </a:pPr>
            <a:endParaRPr lang="ru-RU" sz="1600" dirty="0"/>
          </a:p>
          <a:p>
            <a:r>
              <a:rPr lang="ru-RU" sz="1600" dirty="0"/>
              <a:t>2) возбуждённые в связи с ущербом, нанесённым </a:t>
            </a:r>
            <a:r>
              <a:rPr lang="ru-RU" sz="1600" dirty="0" smtClean="0"/>
              <a:t>каким-либо транспортным </a:t>
            </a:r>
            <a:r>
              <a:rPr lang="ru-RU" sz="1600" dirty="0"/>
              <a:t>средством в результате дорожно-транспортного </a:t>
            </a:r>
            <a:r>
              <a:rPr lang="ru-RU" sz="1600" dirty="0" smtClean="0"/>
              <a:t>происшествия </a:t>
            </a:r>
            <a:r>
              <a:rPr lang="ru-RU" sz="1600" dirty="0"/>
              <a:t>по вине работника консульского учреждения в </a:t>
            </a:r>
            <a:r>
              <a:rPr lang="ru-RU" sz="1600" dirty="0" smtClean="0"/>
              <a:t>государстве пребывания;</a:t>
            </a:r>
          </a:p>
          <a:p>
            <a:endParaRPr lang="ru-RU" sz="1600" dirty="0"/>
          </a:p>
          <a:p>
            <a:r>
              <a:rPr lang="ru-RU" sz="1600" dirty="0"/>
              <a:t>3) касающиеся наследства, в которых работник </a:t>
            </a:r>
            <a:r>
              <a:rPr lang="ru-RU" sz="1600" dirty="0" smtClean="0"/>
              <a:t>консульского учреждения </a:t>
            </a:r>
            <a:r>
              <a:rPr lang="ru-RU" sz="1600" dirty="0"/>
              <a:t>выступает в качестве наследника или </a:t>
            </a:r>
            <a:r>
              <a:rPr lang="ru-RU" sz="1600" dirty="0" err="1" smtClean="0"/>
              <a:t>отказополучателя</a:t>
            </a:r>
            <a:r>
              <a:rPr lang="ru-RU" sz="1600" dirty="0" smtClean="0"/>
              <a:t>, исполнителя </a:t>
            </a:r>
            <a:r>
              <a:rPr lang="ru-RU" sz="1600" dirty="0"/>
              <a:t>завещания, распорядителя или попечителя </a:t>
            </a:r>
            <a:r>
              <a:rPr lang="ru-RU" sz="1600" dirty="0" smtClean="0"/>
              <a:t>наследства, будучи </a:t>
            </a:r>
            <a:r>
              <a:rPr lang="ru-RU" sz="1600" dirty="0"/>
              <a:t>частным лицом</a:t>
            </a:r>
            <a:r>
              <a:rPr lang="ru-RU" sz="1600" dirty="0" smtClean="0"/>
              <a:t>;</a:t>
            </a:r>
          </a:p>
          <a:p>
            <a:endParaRPr lang="ru-RU" sz="1600" dirty="0"/>
          </a:p>
          <a:p>
            <a:r>
              <a:rPr lang="ru-RU" sz="1600" dirty="0"/>
              <a:t>4) возбуждённые самим консульским должностным лицом по </a:t>
            </a:r>
            <a:r>
              <a:rPr lang="ru-RU" sz="1600" dirty="0" smtClean="0"/>
              <a:t>делу</a:t>
            </a:r>
            <a:r>
              <a:rPr lang="ru-RU" sz="1600" dirty="0"/>
              <a:t>, по которому он пользовался бы иммунитетом от юрисдикции (в </a:t>
            </a:r>
            <a:r>
              <a:rPr lang="ru-RU" sz="1600" dirty="0" smtClean="0"/>
              <a:t>этом случае </a:t>
            </a:r>
            <a:r>
              <a:rPr lang="ru-RU" sz="1600" dirty="0"/>
              <a:t>он лишается права ссылаться на иммунитет в отношении </a:t>
            </a:r>
            <a:r>
              <a:rPr lang="ru-RU" sz="1600" dirty="0" smtClean="0"/>
              <a:t>любого </a:t>
            </a:r>
            <a:r>
              <a:rPr lang="ru-RU" sz="1600" dirty="0"/>
              <a:t>встречного иска, непосредственно связанного с основным иском</a:t>
            </a:r>
            <a:r>
              <a:rPr lang="ru-RU" sz="1600" dirty="0" smtClean="0"/>
              <a:t>).</a:t>
            </a:r>
          </a:p>
          <a:p>
            <a:endParaRPr lang="ru-RU" sz="1600" dirty="0"/>
          </a:p>
          <a:p>
            <a:r>
              <a:rPr lang="ru-RU" sz="1400" b="1" dirty="0">
                <a:ln>
                  <a:solidFill>
                    <a:schemeClr val="tx2">
                      <a:lumMod val="75000"/>
                      <a:lumOff val="25000"/>
                    </a:schemeClr>
                  </a:solidFill>
                </a:ln>
                <a:solidFill>
                  <a:schemeClr val="accent1">
                    <a:lumMod val="50000"/>
                  </a:schemeClr>
                </a:solidFill>
              </a:rPr>
              <a:t>Консульское должностное лицо может быть подвергнуто </a:t>
            </a:r>
            <a:r>
              <a:rPr lang="ru-RU" sz="1400" b="1" dirty="0" smtClean="0">
                <a:ln>
                  <a:solidFill>
                    <a:schemeClr val="tx2">
                      <a:lumMod val="75000"/>
                      <a:lumOff val="25000"/>
                    </a:schemeClr>
                  </a:solidFill>
                </a:ln>
                <a:solidFill>
                  <a:schemeClr val="accent1">
                    <a:lumMod val="50000"/>
                  </a:schemeClr>
                </a:solidFill>
              </a:rPr>
              <a:t>аресту или </a:t>
            </a:r>
            <a:r>
              <a:rPr lang="ru-RU" sz="1400" b="1" dirty="0">
                <a:ln>
                  <a:solidFill>
                    <a:schemeClr val="tx2">
                      <a:lumMod val="75000"/>
                      <a:lumOff val="25000"/>
                    </a:schemeClr>
                  </a:solidFill>
                </a:ln>
                <a:solidFill>
                  <a:schemeClr val="accent1">
                    <a:lumMod val="50000"/>
                  </a:schemeClr>
                </a:solidFill>
              </a:rPr>
              <a:t>предварительному заключению, </a:t>
            </a:r>
            <a:r>
              <a:rPr lang="ru-RU" sz="1400" b="1" dirty="0" smtClean="0">
                <a:ln>
                  <a:solidFill>
                    <a:schemeClr val="tx2">
                      <a:lumMod val="75000"/>
                      <a:lumOff val="25000"/>
                    </a:schemeClr>
                  </a:solidFill>
                </a:ln>
                <a:solidFill>
                  <a:schemeClr val="accent1">
                    <a:lumMod val="50000"/>
                  </a:schemeClr>
                </a:solidFill>
              </a:rPr>
              <a:t>если:</a:t>
            </a:r>
          </a:p>
          <a:p>
            <a:endParaRPr lang="ru-RU" sz="1400" b="1" dirty="0">
              <a:ln>
                <a:solidFill>
                  <a:schemeClr val="tx2">
                    <a:lumMod val="75000"/>
                    <a:lumOff val="25000"/>
                  </a:schemeClr>
                </a:solidFill>
              </a:ln>
              <a:solidFill>
                <a:schemeClr val="accent1">
                  <a:lumMod val="50000"/>
                </a:schemeClr>
              </a:solidFill>
            </a:endParaRPr>
          </a:p>
          <a:p>
            <a:r>
              <a:rPr lang="ru-RU" sz="1400" b="1" dirty="0">
                <a:ln>
                  <a:solidFill>
                    <a:schemeClr val="tx2">
                      <a:lumMod val="75000"/>
                      <a:lumOff val="25000"/>
                    </a:schemeClr>
                  </a:solidFill>
                </a:ln>
                <a:solidFill>
                  <a:schemeClr val="accent1">
                    <a:lumMod val="50000"/>
                  </a:schemeClr>
                </a:solidFill>
              </a:rPr>
              <a:t>– совершило тяжкое уголовное преступление</a:t>
            </a:r>
            <a:r>
              <a:rPr lang="ru-RU" sz="1400" b="1" dirty="0" smtClean="0">
                <a:ln>
                  <a:solidFill>
                    <a:schemeClr val="tx2">
                      <a:lumMod val="75000"/>
                      <a:lumOff val="25000"/>
                    </a:schemeClr>
                  </a:solidFill>
                </a:ln>
                <a:solidFill>
                  <a:schemeClr val="accent1">
                    <a:lumMod val="50000"/>
                  </a:schemeClr>
                </a:solidFill>
              </a:rPr>
              <a:t>;</a:t>
            </a:r>
          </a:p>
          <a:p>
            <a:endParaRPr lang="ru-RU" sz="1400" b="1" dirty="0">
              <a:ln>
                <a:solidFill>
                  <a:schemeClr val="tx2">
                    <a:lumMod val="75000"/>
                    <a:lumOff val="25000"/>
                  </a:schemeClr>
                </a:solidFill>
              </a:ln>
              <a:solidFill>
                <a:schemeClr val="accent1">
                  <a:lumMod val="50000"/>
                </a:schemeClr>
              </a:solidFill>
            </a:endParaRPr>
          </a:p>
          <a:p>
            <a:r>
              <a:rPr lang="ru-RU" sz="1400" b="1" dirty="0">
                <a:ln>
                  <a:solidFill>
                    <a:schemeClr val="tx2">
                      <a:lumMod val="75000"/>
                      <a:lumOff val="25000"/>
                    </a:schemeClr>
                  </a:solidFill>
                </a:ln>
                <a:solidFill>
                  <a:schemeClr val="accent1">
                    <a:lumMod val="50000"/>
                  </a:schemeClr>
                </a:solidFill>
              </a:rPr>
              <a:t>– по этому случаю есть постановление компетентных </a:t>
            </a:r>
            <a:r>
              <a:rPr lang="ru-RU" sz="1400" b="1" dirty="0" smtClean="0">
                <a:ln>
                  <a:solidFill>
                    <a:schemeClr val="tx2">
                      <a:lumMod val="75000"/>
                      <a:lumOff val="25000"/>
                    </a:schemeClr>
                  </a:solidFill>
                </a:ln>
                <a:solidFill>
                  <a:schemeClr val="accent1">
                    <a:lumMod val="50000"/>
                  </a:schemeClr>
                </a:solidFill>
              </a:rPr>
              <a:t>судебных органов </a:t>
            </a:r>
            <a:r>
              <a:rPr lang="ru-RU" sz="1400" b="1" dirty="0">
                <a:ln>
                  <a:solidFill>
                    <a:schemeClr val="tx2">
                      <a:lumMod val="75000"/>
                      <a:lumOff val="25000"/>
                    </a:schemeClr>
                  </a:solidFill>
                </a:ln>
                <a:solidFill>
                  <a:schemeClr val="accent1">
                    <a:lumMod val="50000"/>
                  </a:schemeClr>
                </a:solidFill>
              </a:rPr>
              <a:t>(п. 1 ст. 41 Венской конвенции</a:t>
            </a:r>
            <a:r>
              <a:rPr lang="ru-RU" sz="1400" b="1" dirty="0" smtClean="0">
                <a:ln>
                  <a:solidFill>
                    <a:schemeClr val="tx2">
                      <a:lumMod val="75000"/>
                      <a:lumOff val="25000"/>
                    </a:schemeClr>
                  </a:solidFill>
                </a:ln>
                <a:solidFill>
                  <a:schemeClr val="accent1">
                    <a:lumMod val="50000"/>
                  </a:schemeClr>
                </a:solidFill>
              </a:rPr>
              <a:t>).</a:t>
            </a:r>
          </a:p>
          <a:p>
            <a:endParaRPr lang="ru-RU" sz="1400" dirty="0"/>
          </a:p>
          <a:p>
            <a:r>
              <a:rPr lang="ru-RU" sz="1600" dirty="0" smtClean="0"/>
              <a:t>В целом </a:t>
            </a:r>
            <a:r>
              <a:rPr lang="ru-RU" sz="1600" dirty="0"/>
              <a:t>имеется достаточно широкая возможность </a:t>
            </a:r>
            <a:r>
              <a:rPr lang="ru-RU" sz="1600" dirty="0" smtClean="0"/>
              <a:t>предъявления </a:t>
            </a:r>
            <a:r>
              <a:rPr lang="ru-RU" sz="1600" dirty="0"/>
              <a:t>гражданских и иных исков </a:t>
            </a:r>
            <a:endParaRPr lang="ru-RU" sz="1600" dirty="0" smtClean="0"/>
          </a:p>
          <a:p>
            <a:r>
              <a:rPr lang="ru-RU" sz="1600" dirty="0" smtClean="0"/>
              <a:t>к </a:t>
            </a:r>
            <a:r>
              <a:rPr lang="ru-RU" sz="1600" dirty="0"/>
              <a:t>консульским должностным лицам.</a:t>
            </a:r>
          </a:p>
        </p:txBody>
      </p:sp>
      <p:pic>
        <p:nvPicPr>
          <p:cNvPr id="3" name="Рисунок 2"/>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089231" y="4229100"/>
            <a:ext cx="1695099" cy="1748790"/>
          </a:xfrm>
          <a:prstGeom prst="ellipse">
            <a:avLst/>
          </a:prstGeom>
          <a:ln>
            <a:noFill/>
          </a:ln>
          <a:effectLst>
            <a:softEdge rad="112500"/>
          </a:effectLst>
        </p:spPr>
      </p:pic>
    </p:spTree>
    <p:extLst>
      <p:ext uri="{BB962C8B-B14F-4D97-AF65-F5344CB8AC3E}">
        <p14:creationId xmlns:p14="http://schemas.microsoft.com/office/powerpoint/2010/main" val="1375274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701" y="325198"/>
            <a:ext cx="4926330" cy="3816429"/>
          </a:xfrm>
          <a:prstGeom prst="rect">
            <a:avLst/>
          </a:prstGeom>
          <a:noFill/>
        </p:spPr>
        <p:txBody>
          <a:bodyPr wrap="square" rtlCol="0">
            <a:spAutoFit/>
          </a:bodyPr>
          <a:lstStyle/>
          <a:p>
            <a:pPr algn="r"/>
            <a:r>
              <a:rPr lang="ru-RU" sz="1600" dirty="0"/>
              <a:t>Международная практика издавна знает помимо штатных </a:t>
            </a:r>
            <a:r>
              <a:rPr lang="ru-RU" sz="1600" dirty="0" smtClean="0"/>
              <a:t>консульских </a:t>
            </a:r>
            <a:r>
              <a:rPr lang="ru-RU" sz="1600" dirty="0"/>
              <a:t>должностных лиц и категорию нештатных, </a:t>
            </a:r>
            <a:r>
              <a:rPr lang="ru-RU" b="1" dirty="0">
                <a:ln>
                  <a:solidFill>
                    <a:schemeClr val="tx2">
                      <a:lumMod val="75000"/>
                      <a:lumOff val="25000"/>
                    </a:schemeClr>
                  </a:solidFill>
                </a:ln>
                <a:solidFill>
                  <a:schemeClr val="accent1">
                    <a:lumMod val="50000"/>
                  </a:schemeClr>
                </a:solidFill>
              </a:rPr>
              <a:t>почётных </a:t>
            </a:r>
            <a:r>
              <a:rPr lang="ru-RU" b="1" dirty="0" smtClean="0">
                <a:ln>
                  <a:solidFill>
                    <a:schemeClr val="tx2">
                      <a:lumMod val="75000"/>
                      <a:lumOff val="25000"/>
                    </a:schemeClr>
                  </a:solidFill>
                </a:ln>
                <a:solidFill>
                  <a:schemeClr val="accent1">
                    <a:lumMod val="50000"/>
                  </a:schemeClr>
                </a:solidFill>
              </a:rPr>
              <a:t>консулов</a:t>
            </a:r>
            <a:r>
              <a:rPr lang="ru-RU" b="1" dirty="0">
                <a:ln>
                  <a:solidFill>
                    <a:schemeClr val="tx2">
                      <a:lumMod val="75000"/>
                      <a:lumOff val="25000"/>
                    </a:schemeClr>
                  </a:solidFill>
                </a:ln>
                <a:solidFill>
                  <a:schemeClr val="accent1">
                    <a:lumMod val="50000"/>
                  </a:schemeClr>
                </a:solidFill>
              </a:rPr>
              <a:t>. </a:t>
            </a:r>
            <a:r>
              <a:rPr lang="ru-RU" sz="1600" dirty="0"/>
              <a:t>Венская конвенция о консульских сношениях 1961 г. </a:t>
            </a:r>
            <a:r>
              <a:rPr lang="ru-RU" sz="1600" dirty="0" smtClean="0"/>
              <a:t>закрепляет это </a:t>
            </a:r>
            <a:r>
              <a:rPr lang="ru-RU" sz="1600" dirty="0"/>
              <a:t>деление консульских должностных лиц на две категории, </a:t>
            </a:r>
            <a:r>
              <a:rPr lang="ru-RU" sz="1600" dirty="0" smtClean="0"/>
              <a:t>регулируя </a:t>
            </a:r>
            <a:r>
              <a:rPr lang="ru-RU" sz="1600" dirty="0"/>
              <a:t>и режим, применяемый к почётным консулам и </a:t>
            </a:r>
            <a:r>
              <a:rPr lang="ru-RU" sz="1600" dirty="0" smtClean="0"/>
              <a:t>возглавляемым ими консульским учреждениям, в отдельном разделе. </a:t>
            </a:r>
          </a:p>
          <a:p>
            <a:pPr algn="r"/>
            <a:endParaRPr lang="ru-RU" sz="1600" dirty="0" smtClean="0"/>
          </a:p>
          <a:p>
            <a:pPr algn="r"/>
            <a:r>
              <a:rPr lang="ru-RU" sz="1600" dirty="0" smtClean="0"/>
              <a:t>Конвенция подчеркивает факультативный характер института почетных консульских должностных лиц. Каждое государство свободно решать, будет ли оно назначать или принимать </a:t>
            </a:r>
            <a:r>
              <a:rPr lang="ru-RU" sz="1600" dirty="0"/>
              <a:t>почетных  консульских должностных </a:t>
            </a:r>
            <a:r>
              <a:rPr lang="ru-RU" sz="1600" dirty="0" smtClean="0"/>
              <a:t>лиц.</a:t>
            </a:r>
            <a:endParaRPr lang="ru-RU" sz="1600" dirty="0"/>
          </a:p>
        </p:txBody>
      </p:sp>
      <p:sp>
        <p:nvSpPr>
          <p:cNvPr id="3" name="TextBox 2"/>
          <p:cNvSpPr txBox="1"/>
          <p:nvPr/>
        </p:nvSpPr>
        <p:spPr>
          <a:xfrm>
            <a:off x="2171701" y="4263390"/>
            <a:ext cx="9338310" cy="2308324"/>
          </a:xfrm>
          <a:prstGeom prst="rect">
            <a:avLst/>
          </a:prstGeom>
          <a:noFill/>
        </p:spPr>
        <p:txBody>
          <a:bodyPr wrap="square" rtlCol="0">
            <a:spAutoFit/>
          </a:bodyPr>
          <a:lstStyle/>
          <a:p>
            <a:pPr algn="r"/>
            <a:r>
              <a:rPr lang="ru-RU" sz="1600" i="1" dirty="0" smtClean="0">
                <a:ln>
                  <a:solidFill>
                    <a:schemeClr val="bg2">
                      <a:lumMod val="50000"/>
                    </a:schemeClr>
                  </a:solidFill>
                </a:ln>
              </a:rPr>
              <a:t>Почетный консул – это лицо, не состоящее на консульской дипломатической либо иной государственной службе, но выполняющее консульские функции по поручению представляемого государства и с согласия государства пребывания, гражданство которого оно чаще всего имеет. </a:t>
            </a:r>
          </a:p>
          <a:p>
            <a:pPr algn="r"/>
            <a:endParaRPr lang="ru-RU" sz="1600" i="1" dirty="0">
              <a:ln>
                <a:solidFill>
                  <a:schemeClr val="bg2">
                    <a:lumMod val="50000"/>
                  </a:schemeClr>
                </a:solidFill>
              </a:ln>
            </a:endParaRPr>
          </a:p>
          <a:p>
            <a:pPr algn="r"/>
            <a:r>
              <a:rPr lang="ru-RU" sz="1600" dirty="0" smtClean="0"/>
              <a:t>Жалованья от назначающего государства почетные консулы не получают, а в виде вознаграждения им идет часть сборов, взимаемых ими за консульские действия.</a:t>
            </a:r>
          </a:p>
          <a:p>
            <a:pPr algn="r"/>
            <a:endParaRPr lang="ru-RU" sz="1600" dirty="0" smtClean="0"/>
          </a:p>
          <a:p>
            <a:pPr algn="r"/>
            <a:r>
              <a:rPr lang="ru-RU" sz="1600" dirty="0" smtClean="0"/>
              <a:t>Привилегии и иммунитеты, которыми обладает почетный консул, не распространяются на членов его семьи (в отличие от семьи штатного консульского должностного лица).    </a:t>
            </a:r>
            <a:endParaRPr lang="ru-RU"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8119" y="514350"/>
            <a:ext cx="3400923" cy="33051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89796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5960" y="452384"/>
            <a:ext cx="10110215" cy="830997"/>
          </a:xfrm>
          <a:prstGeom prst="rect">
            <a:avLst/>
          </a:prstGeom>
          <a:noFill/>
        </p:spPr>
        <p:txBody>
          <a:bodyPr wrap="square" rtlCol="0">
            <a:spAutoFit/>
          </a:bodyPr>
          <a:lstStyle/>
          <a:p>
            <a:r>
              <a:rPr lang="ru-RU" sz="1600" dirty="0"/>
              <a:t>Государство пребывания должно освобождать почетных  консульских должностных </a:t>
            </a:r>
            <a:r>
              <a:rPr lang="ru-RU" sz="1600" dirty="0" smtClean="0"/>
              <a:t>лиц от всех трудовых и государственных повинностей независимо от их характера, а также от воинских повинностей, таких как реквизиции, военные контрибуции и военный постой (Венская конвенция, гл. </a:t>
            </a:r>
            <a:r>
              <a:rPr lang="en-US" sz="1600" dirty="0" smtClean="0"/>
              <a:t>III </a:t>
            </a:r>
            <a:r>
              <a:rPr lang="ru-RU" sz="1600" dirty="0" smtClean="0"/>
              <a:t>ст.67). </a:t>
            </a:r>
            <a:endParaRPr lang="ru-RU" sz="1600" dirty="0"/>
          </a:p>
        </p:txBody>
      </p:sp>
      <p:sp>
        <p:nvSpPr>
          <p:cNvPr id="3" name="TextBox 2"/>
          <p:cNvSpPr txBox="1"/>
          <p:nvPr/>
        </p:nvSpPr>
        <p:spPr>
          <a:xfrm>
            <a:off x="1126571" y="1774048"/>
            <a:ext cx="4317060" cy="2831544"/>
          </a:xfrm>
          <a:prstGeom prst="rect">
            <a:avLst/>
          </a:prstGeom>
          <a:noFill/>
        </p:spPr>
        <p:txBody>
          <a:bodyPr wrap="square" rtlCol="0">
            <a:spAutoFit/>
          </a:bodyPr>
          <a:lstStyle/>
          <a:p>
            <a:pPr algn="r"/>
            <a:r>
              <a:rPr lang="ru-RU" sz="1600" dirty="0" smtClean="0"/>
              <a:t>Согласно положению о почетном консуле Российской Федерации им может быть как гражданин РФ, так и гражданин иностранного государства  из числа лиц, занимающих видное общественное положение в государстве пребывания и обладающих необходимыми личными качествами, а так же имеющих возможность должным образом исполнять возложенные на него консульские функции.  </a:t>
            </a:r>
          </a:p>
          <a:p>
            <a:endParaRPr lang="ru-RU" dirty="0"/>
          </a:p>
        </p:txBody>
      </p:sp>
      <p:sp>
        <p:nvSpPr>
          <p:cNvPr id="4" name="TextBox 3"/>
          <p:cNvSpPr txBox="1"/>
          <p:nvPr/>
        </p:nvSpPr>
        <p:spPr>
          <a:xfrm>
            <a:off x="9003032" y="1673497"/>
            <a:ext cx="3073144" cy="2800767"/>
          </a:xfrm>
          <a:prstGeom prst="rect">
            <a:avLst/>
          </a:prstGeom>
          <a:noFill/>
        </p:spPr>
        <p:txBody>
          <a:bodyPr wrap="square" rtlCol="0">
            <a:spAutoFit/>
          </a:bodyPr>
          <a:lstStyle/>
          <a:p>
            <a:r>
              <a:rPr lang="ru-RU" sz="1600" dirty="0" smtClean="0"/>
              <a:t>Почетный консул назначается министром иностранных дел России.</a:t>
            </a:r>
          </a:p>
          <a:p>
            <a:r>
              <a:rPr lang="ru-RU" sz="1600" dirty="0" smtClean="0"/>
              <a:t>Он подчиняется Министерству иностранных дел РФ и выполняет свои функции под руководством дипломатического представительства  или консульского учреждения в государстве пребывания. </a:t>
            </a:r>
            <a:endParaRPr lang="ru-RU" sz="1600" dirty="0"/>
          </a:p>
        </p:txBody>
      </p:sp>
      <p:sp>
        <p:nvSpPr>
          <p:cNvPr id="5" name="TextBox 4"/>
          <p:cNvSpPr txBox="1"/>
          <p:nvPr/>
        </p:nvSpPr>
        <p:spPr>
          <a:xfrm>
            <a:off x="2148840" y="4692014"/>
            <a:ext cx="9827131" cy="1815882"/>
          </a:xfrm>
          <a:prstGeom prst="rect">
            <a:avLst/>
          </a:prstGeom>
          <a:noFill/>
        </p:spPr>
        <p:txBody>
          <a:bodyPr wrap="square" rtlCol="0">
            <a:spAutoFit/>
          </a:bodyPr>
          <a:lstStyle/>
          <a:p>
            <a:r>
              <a:rPr lang="ru-RU" sz="1600" dirty="0" smtClean="0"/>
              <a:t>При назначении почетный консул получает патент, удостоверяющий его полномочия и указывающий его полное имя и фамилию, </a:t>
            </a:r>
            <a:r>
              <a:rPr lang="ru-RU" sz="1600" dirty="0"/>
              <a:t>г</a:t>
            </a:r>
            <a:r>
              <a:rPr lang="ru-RU" sz="1600" dirty="0" smtClean="0"/>
              <a:t>ражданство, класс, к которому он принадлежит, консульский округ и местонахождения консульского учреждения.</a:t>
            </a:r>
          </a:p>
          <a:p>
            <a:endParaRPr lang="ru-RU" sz="1600" dirty="0" smtClean="0"/>
          </a:p>
          <a:p>
            <a:r>
              <a:rPr lang="ru-RU" sz="1600" dirty="0" smtClean="0"/>
              <a:t>Консульский патент подписывается министром иностранных дел. </a:t>
            </a:r>
          </a:p>
          <a:p>
            <a:endParaRPr lang="ru-RU" sz="1600" dirty="0"/>
          </a:p>
          <a:p>
            <a:r>
              <a:rPr lang="ru-RU" sz="1600" dirty="0" smtClean="0"/>
              <a:t>Приступает к исполнению своих функций по получении согласия (экзекватуры) государства пребывания. </a:t>
            </a:r>
            <a:endParaRPr lang="ru-RU" sz="1600" dirty="0"/>
          </a:p>
        </p:txBody>
      </p:sp>
      <p:pic>
        <p:nvPicPr>
          <p:cNvPr id="6" name="Рисунок 5"/>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4556" t="253" r="13204" b="227"/>
          <a:stretch/>
        </p:blipFill>
        <p:spPr>
          <a:xfrm>
            <a:off x="5612130" y="1774048"/>
            <a:ext cx="3200400" cy="2512202"/>
          </a:xfrm>
          <a:prstGeom prst="rect">
            <a:avLst/>
          </a:prstGeom>
          <a:effectLst>
            <a:innerShdw blurRad="63500" dist="50800" dir="16200000">
              <a:prstClr val="black">
                <a:alpha val="50000"/>
              </a:prstClr>
            </a:innerShdw>
          </a:effectLst>
        </p:spPr>
      </p:pic>
    </p:spTree>
    <p:extLst>
      <p:ext uri="{BB962C8B-B14F-4D97-AF65-F5344CB8AC3E}">
        <p14:creationId xmlns:p14="http://schemas.microsoft.com/office/powerpoint/2010/main" val="2648260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6124" y="2691983"/>
            <a:ext cx="3358699" cy="2062103"/>
          </a:xfrm>
          <a:prstGeom prst="rect">
            <a:avLst/>
          </a:prstGeom>
          <a:noFill/>
          <a:scene3d>
            <a:camera prst="orthographicFront"/>
            <a:lightRig rig="threePt" dir="t"/>
          </a:scene3d>
          <a:sp3d>
            <a:bevelT/>
          </a:sp3d>
        </p:spPr>
        <p:txBody>
          <a:bodyPr wrap="square" rtlCol="0">
            <a:spAutoFit/>
          </a:bodyPr>
          <a:lstStyle/>
          <a:p>
            <a:r>
              <a:rPr lang="ru-RU" sz="1600" dirty="0" smtClean="0"/>
              <a:t>Почетные консулы подразделяются на следующие классы:</a:t>
            </a:r>
          </a:p>
          <a:p>
            <a:pPr marL="285750" indent="-285750">
              <a:buFont typeface="Wingdings" panose="05000000000000000000" pitchFamily="2" charset="2"/>
              <a:buChar char="§"/>
            </a:pPr>
            <a:endParaRPr lang="ru-RU" sz="1600" dirty="0" smtClean="0"/>
          </a:p>
          <a:p>
            <a:pPr marL="285750" indent="-285750">
              <a:buClr>
                <a:schemeClr val="accent1">
                  <a:lumMod val="50000"/>
                </a:schemeClr>
              </a:buClr>
              <a:buSzPct val="110000"/>
              <a:buFont typeface="Wingdings" panose="05000000000000000000" pitchFamily="2" charset="2"/>
              <a:buChar char="§"/>
            </a:pPr>
            <a:r>
              <a:rPr lang="ru-RU" sz="1600" dirty="0" smtClean="0"/>
              <a:t>-почетный генеральный консул</a:t>
            </a:r>
          </a:p>
          <a:p>
            <a:pPr marL="285750" indent="-285750">
              <a:buClr>
                <a:schemeClr val="accent1">
                  <a:lumMod val="50000"/>
                </a:schemeClr>
              </a:buClr>
              <a:buSzPct val="110000"/>
              <a:buFont typeface="Wingdings" panose="05000000000000000000" pitchFamily="2" charset="2"/>
              <a:buChar char="§"/>
            </a:pPr>
            <a:r>
              <a:rPr lang="ru-RU" sz="1600" dirty="0" smtClean="0"/>
              <a:t>-почетный консул</a:t>
            </a:r>
          </a:p>
          <a:p>
            <a:pPr marL="285750" indent="-285750">
              <a:buClr>
                <a:schemeClr val="accent1">
                  <a:lumMod val="50000"/>
                </a:schemeClr>
              </a:buClr>
              <a:buSzPct val="110000"/>
              <a:buFont typeface="Wingdings" panose="05000000000000000000" pitchFamily="2" charset="2"/>
              <a:buChar char="§"/>
            </a:pPr>
            <a:r>
              <a:rPr lang="ru-RU" sz="1600" dirty="0" smtClean="0"/>
              <a:t>-почетный вице консул</a:t>
            </a:r>
          </a:p>
          <a:p>
            <a:pPr marL="285750" indent="-285750">
              <a:buClr>
                <a:schemeClr val="accent1">
                  <a:lumMod val="50000"/>
                </a:schemeClr>
              </a:buClr>
              <a:buSzPct val="110000"/>
              <a:buFont typeface="Wingdings" panose="05000000000000000000" pitchFamily="2" charset="2"/>
              <a:buChar char="§"/>
            </a:pPr>
            <a:r>
              <a:rPr lang="ru-RU" sz="1600" dirty="0" smtClean="0"/>
              <a:t>-почетный консульский агент</a:t>
            </a:r>
          </a:p>
          <a:p>
            <a:endParaRPr lang="ru-RU" sz="1600" dirty="0"/>
          </a:p>
        </p:txBody>
      </p:sp>
      <p:sp>
        <p:nvSpPr>
          <p:cNvPr id="3" name="TextBox 2"/>
          <p:cNvSpPr txBox="1"/>
          <p:nvPr/>
        </p:nvSpPr>
        <p:spPr>
          <a:xfrm>
            <a:off x="8731405" y="29483"/>
            <a:ext cx="3392644" cy="2339102"/>
          </a:xfrm>
          <a:prstGeom prst="rect">
            <a:avLst/>
          </a:prstGeom>
          <a:solidFill>
            <a:srgbClr val="A7A49B"/>
          </a:solidFill>
          <a:ln>
            <a:solidFill>
              <a:srgbClr val="909090"/>
            </a:solidFill>
          </a:ln>
          <a:effectLst>
            <a:outerShdw blurRad="50800" dist="38100" dir="8100000" algn="tr" rotWithShape="0">
              <a:prstClr val="black">
                <a:alpha val="40000"/>
              </a:prstClr>
            </a:outerShdw>
          </a:effectLst>
        </p:spPr>
        <p:txBody>
          <a:bodyPr wrap="square" rtlCol="0">
            <a:spAutoFit/>
          </a:bodyPr>
          <a:lstStyle/>
          <a:p>
            <a:pPr algn="r"/>
            <a:r>
              <a:rPr lang="ru-RU" sz="1600" dirty="0" smtClean="0"/>
              <a:t>Различие </a:t>
            </a:r>
            <a:r>
              <a:rPr lang="ru-RU" sz="1600" dirty="0"/>
              <a:t>между </a:t>
            </a:r>
            <a:r>
              <a:rPr lang="ru-RU" sz="1600" dirty="0" smtClean="0"/>
              <a:t>генеральным консулом </a:t>
            </a:r>
            <a:r>
              <a:rPr lang="ru-RU" sz="1600" dirty="0"/>
              <a:t>и консулами других классов </a:t>
            </a:r>
            <a:r>
              <a:rPr lang="ru-RU" sz="1600" dirty="0" smtClean="0"/>
              <a:t>имеет иерархическое</a:t>
            </a:r>
            <a:r>
              <a:rPr lang="ru-RU" sz="1600" dirty="0"/>
              <a:t>, но не юридическое значение. </a:t>
            </a:r>
            <a:endParaRPr lang="ru-RU" sz="1600" dirty="0" smtClean="0"/>
          </a:p>
          <a:p>
            <a:pPr algn="r"/>
            <a:r>
              <a:rPr lang="ru-RU" sz="1600" dirty="0" smtClean="0"/>
              <a:t>В </a:t>
            </a:r>
            <a:r>
              <a:rPr lang="ru-RU" sz="1600" dirty="0"/>
              <a:t>консульском корпусе генеральному </a:t>
            </a:r>
            <a:r>
              <a:rPr lang="ru-RU" sz="1600" dirty="0" smtClean="0"/>
              <a:t>консулу принадлежит </a:t>
            </a:r>
            <a:r>
              <a:rPr lang="ru-RU" sz="1600" dirty="0"/>
              <a:t>старшинство перед главами консульских учреждений других разрядов</a:t>
            </a:r>
            <a:r>
              <a:rPr lang="ru-RU" dirty="0"/>
              <a:t>.</a:t>
            </a:r>
          </a:p>
        </p:txBody>
      </p:sp>
      <p:sp>
        <p:nvSpPr>
          <p:cNvPr id="4" name="TextBox 3"/>
          <p:cNvSpPr txBox="1"/>
          <p:nvPr/>
        </p:nvSpPr>
        <p:spPr>
          <a:xfrm>
            <a:off x="1576124" y="452792"/>
            <a:ext cx="7846556" cy="1815882"/>
          </a:xfrm>
          <a:prstGeom prst="rect">
            <a:avLst/>
          </a:prstGeom>
          <a:noFill/>
          <a:effectLst>
            <a:glow rad="101600">
              <a:srgbClr val="909090">
                <a:alpha val="60000"/>
              </a:srgbClr>
            </a:glow>
          </a:effectLst>
        </p:spPr>
        <p:txBody>
          <a:bodyPr wrap="square" rtlCol="0">
            <a:spAutoFit/>
          </a:bodyPr>
          <a:lstStyle/>
          <a:p>
            <a:r>
              <a:rPr lang="ru-RU" sz="1600" dirty="0" smtClean="0"/>
              <a:t>Почетный консул имеет соответствующий консульский реквизит:</a:t>
            </a:r>
          </a:p>
          <a:p>
            <a:endParaRPr lang="ru-RU" sz="1600" dirty="0" smtClean="0"/>
          </a:p>
          <a:p>
            <a:pPr marL="285750" indent="-285750">
              <a:buClr>
                <a:schemeClr val="accent1">
                  <a:lumMod val="50000"/>
                </a:schemeClr>
              </a:buClr>
              <a:buSzPct val="110000"/>
              <a:buFont typeface="Wingdings" panose="05000000000000000000" pitchFamily="2" charset="2"/>
              <a:buChar char="§"/>
            </a:pPr>
            <a:r>
              <a:rPr lang="ru-RU" sz="1600" dirty="0" smtClean="0"/>
              <a:t>Государственный флаг Российской Федерации</a:t>
            </a:r>
          </a:p>
          <a:p>
            <a:pPr marL="285750" indent="-285750">
              <a:buClr>
                <a:schemeClr val="accent1">
                  <a:lumMod val="50000"/>
                </a:schemeClr>
              </a:buClr>
              <a:buSzPct val="110000"/>
              <a:buFont typeface="Wingdings" panose="05000000000000000000" pitchFamily="2" charset="2"/>
              <a:buChar char="§"/>
            </a:pPr>
            <a:r>
              <a:rPr lang="ru-RU" sz="1600" dirty="0" smtClean="0"/>
              <a:t>консульский щит с государственным гербом Российской Федерации</a:t>
            </a:r>
          </a:p>
          <a:p>
            <a:pPr marL="285750" indent="-285750">
              <a:buClr>
                <a:schemeClr val="accent1">
                  <a:lumMod val="50000"/>
                </a:schemeClr>
              </a:buClr>
              <a:buSzPct val="110000"/>
              <a:buFont typeface="Wingdings" panose="05000000000000000000" pitchFamily="2" charset="2"/>
              <a:buChar char="§"/>
            </a:pPr>
            <a:r>
              <a:rPr lang="ru-RU" sz="1600" dirty="0" smtClean="0"/>
              <a:t>печать с изображением Государственного герба Российской Федерации и названием консульского учреждения на русском языке </a:t>
            </a:r>
          </a:p>
          <a:p>
            <a:pPr marL="285750" indent="-285750">
              <a:buClr>
                <a:schemeClr val="accent1">
                  <a:lumMod val="50000"/>
                </a:schemeClr>
              </a:buClr>
              <a:buSzPct val="110000"/>
              <a:buFont typeface="Wingdings" panose="05000000000000000000" pitchFamily="2" charset="2"/>
              <a:buChar char="§"/>
            </a:pPr>
            <a:r>
              <a:rPr lang="ru-RU" sz="1600" dirty="0" smtClean="0"/>
              <a:t>штампы и бланки</a:t>
            </a:r>
            <a:endParaRPr lang="ru-RU" sz="1600" dirty="0"/>
          </a:p>
        </p:txBody>
      </p:sp>
      <p:pic>
        <p:nvPicPr>
          <p:cNvPr id="8" name="Рисунок 7"/>
          <p:cNvPicPr>
            <a:picLocks noChangeAspect="1"/>
          </p:cNvPicPr>
          <p:nvPr/>
        </p:nvPicPr>
        <p:blipFill rotWithShape="1">
          <a:blip r:embed="rId2">
            <a:extLst>
              <a:ext uri="{28A0092B-C50C-407E-A947-70E740481C1C}">
                <a14:useLocalDpi xmlns:a14="http://schemas.microsoft.com/office/drawing/2010/main" val="0"/>
              </a:ext>
            </a:extLst>
          </a:blip>
          <a:srcRect l="17188" b="-762"/>
          <a:stretch/>
        </p:blipFill>
        <p:spPr>
          <a:xfrm>
            <a:off x="6523463" y="2468495"/>
            <a:ext cx="5572486" cy="4422959"/>
          </a:xfrm>
          <a:prstGeom prst="rect">
            <a:avLst/>
          </a:prstGeom>
        </p:spPr>
      </p:pic>
      <p:sp>
        <p:nvSpPr>
          <p:cNvPr id="6" name="TextBox 5"/>
          <p:cNvSpPr txBox="1"/>
          <p:nvPr/>
        </p:nvSpPr>
        <p:spPr>
          <a:xfrm>
            <a:off x="10168891" y="2547218"/>
            <a:ext cx="2023109" cy="4185761"/>
          </a:xfrm>
          <a:prstGeom prst="rect">
            <a:avLst/>
          </a:prstGeom>
          <a:noFill/>
        </p:spPr>
        <p:txBody>
          <a:bodyPr wrap="square" rtlCol="0">
            <a:spAutoFit/>
          </a:bodyPr>
          <a:lstStyle/>
          <a:p>
            <a:r>
              <a:rPr lang="ru-RU" sz="1400" b="1" dirty="0" smtClean="0"/>
              <a:t>КОНСУЛЬСКИЙ </a:t>
            </a:r>
            <a:r>
              <a:rPr lang="ru-RU" sz="1400" b="1" dirty="0"/>
              <a:t>ЩИТ - вывеска, как правило металлическая, с изображением герба своей страны и названием консульского учреждения на языках представляемого государства и в большинстве случаев государства пребывания. </a:t>
            </a:r>
            <a:r>
              <a:rPr lang="ru-RU" sz="1400" b="1" dirty="0" err="1" smtClean="0"/>
              <a:t>К.щ</a:t>
            </a:r>
            <a:r>
              <a:rPr lang="ru-RU" sz="1400" b="1" dirty="0" smtClean="0"/>
              <a:t>. вывешивается </a:t>
            </a:r>
            <a:r>
              <a:rPr lang="ru-RU" sz="1400" b="1" dirty="0"/>
              <a:t>на внешней стороне главного входа на территорию консульского представительства</a:t>
            </a:r>
            <a:r>
              <a:rPr lang="ru-RU" sz="1400" b="1" dirty="0" smtClean="0"/>
              <a:t>.</a:t>
            </a:r>
            <a:endParaRPr lang="ru-RU" sz="1400" b="1" dirty="0"/>
          </a:p>
        </p:txBody>
      </p:sp>
      <p:sp>
        <p:nvSpPr>
          <p:cNvPr id="5" name="TextBox 4"/>
          <p:cNvSpPr txBox="1"/>
          <p:nvPr/>
        </p:nvSpPr>
        <p:spPr>
          <a:xfrm>
            <a:off x="2286000" y="5488493"/>
            <a:ext cx="3830270" cy="1077218"/>
          </a:xfrm>
          <a:prstGeom prst="rect">
            <a:avLst/>
          </a:prstGeom>
          <a:noFill/>
        </p:spPr>
        <p:txBody>
          <a:bodyPr wrap="square" rtlCol="0">
            <a:spAutoFit/>
          </a:bodyPr>
          <a:lstStyle/>
          <a:p>
            <a:pPr algn="r"/>
            <a:r>
              <a:rPr lang="ru-RU" sz="1600" dirty="0" smtClean="0">
                <a:ln w="0"/>
                <a:effectLst>
                  <a:outerShdw blurRad="38100" dist="19050" dir="2700000" algn="tl" rotWithShape="0">
                    <a:schemeClr val="dk1">
                      <a:alpha val="40000"/>
                    </a:schemeClr>
                  </a:outerShdw>
                </a:effectLst>
              </a:rPr>
              <a:t>За совершение консульских действий почетный консул взимает консульские сборы в соответствии с тарифом консульских сборов РФ</a:t>
            </a:r>
            <a:endParaRPr lang="ru-RU" sz="16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05981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26030" y="214390"/>
            <a:ext cx="9362145" cy="584775"/>
          </a:xfrm>
          <a:prstGeom prst="rect">
            <a:avLst/>
          </a:prstGeom>
          <a:noFill/>
        </p:spPr>
        <p:txBody>
          <a:bodyPr wrap="square" rtlCol="0">
            <a:spAutoFit/>
          </a:bodyPr>
          <a:lstStyle/>
          <a:p>
            <a:r>
              <a:rPr lang="ru-RU" sz="1600" dirty="0" smtClean="0">
                <a:ln w="0"/>
                <a:effectLst>
                  <a:outerShdw blurRad="38100" dist="19050" dir="2700000" algn="tl" rotWithShape="0">
                    <a:schemeClr val="dk1">
                      <a:alpha val="40000"/>
                    </a:schemeClr>
                  </a:outerShdw>
                </a:effectLst>
              </a:rPr>
              <a:t>Институтом почетного консула широко пользуются скандинавские, латиноамериканские и другие европейские страны. Значительное число почетных консулов есть в США и Великобритании. </a:t>
            </a:r>
            <a:endParaRPr lang="ru-RU" sz="1600" dirty="0">
              <a:ln w="0"/>
              <a:effectLst>
                <a:outerShdw blurRad="38100" dist="19050" dir="2700000" algn="tl" rotWithShape="0">
                  <a:schemeClr val="dk1">
                    <a:alpha val="40000"/>
                  </a:schemeClr>
                </a:outerShdw>
              </a:effectLst>
            </a:endParaRPr>
          </a:p>
        </p:txBody>
      </p:sp>
      <p:sp>
        <p:nvSpPr>
          <p:cNvPr id="3" name="TextBox 2"/>
          <p:cNvSpPr txBox="1"/>
          <p:nvPr/>
        </p:nvSpPr>
        <p:spPr>
          <a:xfrm>
            <a:off x="1616258" y="1136150"/>
            <a:ext cx="4900125" cy="2800767"/>
          </a:xfrm>
          <a:prstGeom prst="rect">
            <a:avLst/>
          </a:prstGeom>
          <a:noFill/>
        </p:spPr>
        <p:txBody>
          <a:bodyPr wrap="square" rtlCol="0">
            <a:spAutoFit/>
          </a:bodyPr>
          <a:lstStyle/>
          <a:p>
            <a:r>
              <a:rPr lang="ru-RU" sz="1600" dirty="0" smtClean="0"/>
              <a:t>Международная практика показывает, что функции штатного и почетного консула совпадают во многих отношениях. </a:t>
            </a:r>
          </a:p>
          <a:p>
            <a:endParaRPr lang="ru-RU" sz="1600" dirty="0" smtClean="0"/>
          </a:p>
          <a:p>
            <a:r>
              <a:rPr lang="ru-RU" sz="1600" dirty="0" smtClean="0"/>
              <a:t>С учетом этого Венская конвенция 1963 года</a:t>
            </a:r>
          </a:p>
          <a:p>
            <a:r>
              <a:rPr lang="ru-RU" sz="1600" dirty="0" smtClean="0"/>
              <a:t> предусматривает  применимость  к почетным консулам и консульствам её ключевых положений, касающихся статуса и  деятельности штатных консулов, а так же прав и обязанностей государства пребывания и государства, учредившего почетное консульство.  </a:t>
            </a:r>
            <a:endParaRPr lang="ru-RU" sz="1600" dirty="0"/>
          </a:p>
        </p:txBody>
      </p:sp>
      <p:sp>
        <p:nvSpPr>
          <p:cNvPr id="4" name="TextBox 3"/>
          <p:cNvSpPr txBox="1"/>
          <p:nvPr/>
        </p:nvSpPr>
        <p:spPr>
          <a:xfrm>
            <a:off x="7143751" y="1136150"/>
            <a:ext cx="4583429" cy="2800767"/>
          </a:xfrm>
          <a:prstGeom prst="rect">
            <a:avLst/>
          </a:prstGeom>
          <a:noFill/>
        </p:spPr>
        <p:txBody>
          <a:bodyPr wrap="square" rtlCol="0">
            <a:spAutoFit/>
          </a:bodyPr>
          <a:lstStyle/>
          <a:p>
            <a:r>
              <a:rPr lang="ru-RU" sz="1600" dirty="0" smtClean="0"/>
              <a:t> В ряде вопросов, таких как    неприкосновенность консульских архивов и документов, защита      консульских помещений, освобождение от таможенных пошлин, защита почетных консульских должностных лиц, освобождение их от личных повинностей и некоторых других, Венская конвенция закрепила положения, отражающие специфику консульств, возглавляемых почетными консулами, включая вопросы их привилегий и как граждан страны пребывания.    </a:t>
            </a:r>
            <a:endParaRPr lang="ru-RU" sz="1600" dirty="0"/>
          </a:p>
        </p:txBody>
      </p:sp>
      <p:sp>
        <p:nvSpPr>
          <p:cNvPr id="5" name="TextBox 4"/>
          <p:cNvSpPr txBox="1"/>
          <p:nvPr/>
        </p:nvSpPr>
        <p:spPr>
          <a:xfrm>
            <a:off x="2526030" y="5043344"/>
            <a:ext cx="6515100" cy="1569660"/>
          </a:xfrm>
          <a:prstGeom prst="rect">
            <a:avLst/>
          </a:prstGeom>
          <a:solidFill>
            <a:schemeClr val="bg1">
              <a:lumMod val="95000"/>
            </a:schemeClr>
          </a:solidFill>
          <a:effectLst>
            <a:innerShdw blurRad="114300">
              <a:prstClr val="black"/>
            </a:innerShdw>
          </a:effectLst>
          <a:scene3d>
            <a:camera prst="obliqueTopLeft"/>
            <a:lightRig rig="threePt" dir="t"/>
          </a:scene3d>
        </p:spPr>
        <p:txBody>
          <a:bodyPr wrap="square" rtlCol="0">
            <a:spAutoFit/>
          </a:bodyPr>
          <a:lstStyle/>
          <a:p>
            <a:r>
              <a:rPr lang="ru-RU" sz="1600" dirty="0" smtClean="0"/>
              <a:t>В частности, предусматривается, что если против почетного консульского должностного лица возбуждается уголовное дело, то это лицо должно явиться в компетентные органы. Но при производстве по делу ему должно оказываться уважение и за исключением случаев, когда оно арестовано или задержано, должно ставиться как можно меньше препятствий для выполнения им консульских функций.   </a:t>
            </a:r>
            <a:endParaRPr lang="ru-RU" sz="1600" dirty="0"/>
          </a:p>
        </p:txBody>
      </p:sp>
      <p:sp>
        <p:nvSpPr>
          <p:cNvPr id="6" name="TextBox 5"/>
          <p:cNvSpPr txBox="1"/>
          <p:nvPr/>
        </p:nvSpPr>
        <p:spPr>
          <a:xfrm>
            <a:off x="9513532" y="4273902"/>
            <a:ext cx="2476537" cy="2339102"/>
          </a:xfrm>
          <a:prstGeom prst="rect">
            <a:avLst/>
          </a:prstGeom>
          <a:solidFill>
            <a:schemeClr val="bg1">
              <a:lumMod val="95000"/>
            </a:schemeClr>
          </a:solidFill>
          <a:effectLst>
            <a:innerShdw blurRad="114300">
              <a:prstClr val="black"/>
            </a:innerShdw>
          </a:effectLst>
          <a:scene3d>
            <a:camera prst="obliqueTopLeft"/>
            <a:lightRig rig="threePt" dir="t"/>
          </a:scene3d>
        </p:spPr>
        <p:txBody>
          <a:bodyPr wrap="square" rtlCol="0">
            <a:spAutoFit/>
          </a:bodyPr>
          <a:lstStyle/>
          <a:p>
            <a:r>
              <a:rPr lang="ru-RU" sz="1600" dirty="0" smtClean="0"/>
              <a:t>Когда возникает необходимость задержать почетное консульское должностное лицо, судебное преследование против него должно быть начато в возможно короткий срок. </a:t>
            </a:r>
            <a:endParaRPr lang="ru-RU" sz="1600"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4601" y="4065910"/>
            <a:ext cx="3784254" cy="8484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6254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l="7374" t="8362" r="9718" b="11000"/>
          <a:stretch/>
        </p:blipFill>
        <p:spPr>
          <a:xfrm>
            <a:off x="10013055" y="193238"/>
            <a:ext cx="2117075" cy="1761893"/>
          </a:xfrm>
          <a:prstGeom prst="rect">
            <a:avLst/>
          </a:prstGeom>
          <a:ln>
            <a:noFill/>
          </a:ln>
          <a:effectLst>
            <a:softEdge rad="112500"/>
          </a:effectLst>
        </p:spPr>
      </p:pic>
      <p:sp>
        <p:nvSpPr>
          <p:cNvPr id="3" name="TextBox 2"/>
          <p:cNvSpPr txBox="1"/>
          <p:nvPr/>
        </p:nvSpPr>
        <p:spPr>
          <a:xfrm>
            <a:off x="1494264" y="144966"/>
            <a:ext cx="8798311" cy="2062103"/>
          </a:xfrm>
          <a:prstGeom prst="rect">
            <a:avLst/>
          </a:prstGeom>
          <a:noFill/>
        </p:spPr>
        <p:txBody>
          <a:bodyPr wrap="square" rtlCol="0">
            <a:spAutoFit/>
          </a:bodyPr>
          <a:lstStyle/>
          <a:p>
            <a:r>
              <a:rPr lang="ru-RU" sz="1600" dirty="0" smtClean="0"/>
              <a:t>Функции </a:t>
            </a:r>
            <a:r>
              <a:rPr lang="ru-RU" sz="1600" dirty="0"/>
              <a:t>почетных консулов также варьируются в зависимости от государства </a:t>
            </a:r>
            <a:r>
              <a:rPr lang="ru-RU" sz="1600" dirty="0" smtClean="0"/>
              <a:t>и, </a:t>
            </a:r>
            <a:r>
              <a:rPr lang="ru-RU" sz="1600" dirty="0"/>
              <a:t>как </a:t>
            </a:r>
            <a:r>
              <a:rPr lang="ru-RU" sz="1600" dirty="0" smtClean="0"/>
              <a:t>правило, включают </a:t>
            </a:r>
            <a:r>
              <a:rPr lang="ru-RU" sz="1600" dirty="0"/>
              <a:t>в себя те же задачи, которые выполняются штатными консулами, но в меньшем объеме или с меньшим политическим наполнением . </a:t>
            </a:r>
            <a:endParaRPr lang="ru-RU" sz="1600" dirty="0" smtClean="0"/>
          </a:p>
          <a:p>
            <a:r>
              <a:rPr lang="ru-RU" sz="1600" dirty="0" smtClean="0"/>
              <a:t>Следует </a:t>
            </a:r>
            <a:r>
              <a:rPr lang="ru-RU" sz="1600" dirty="0"/>
              <a:t>отметить, что в </a:t>
            </a:r>
            <a:r>
              <a:rPr lang="ru-RU" sz="1600" dirty="0" smtClean="0"/>
              <a:t>тексте Венской </a:t>
            </a:r>
            <a:r>
              <a:rPr lang="ru-RU" sz="1600" dirty="0"/>
              <a:t>конвенции 1963 г. никакого различия в объеме функций, выполняемых штатными </a:t>
            </a:r>
            <a:r>
              <a:rPr lang="ru-RU" sz="1600" dirty="0" smtClean="0"/>
              <a:t>и почетными </a:t>
            </a:r>
            <a:r>
              <a:rPr lang="ru-RU" sz="1600" dirty="0"/>
              <a:t>(нештатными) консулами, не проводится. Но данный вопрос нашел отражение в законодательных актах многих государств, а также в двусторонних консульских конвенциях.</a:t>
            </a:r>
          </a:p>
          <a:p>
            <a:endParaRPr lang="ru-RU" sz="1600" dirty="0"/>
          </a:p>
        </p:txBody>
      </p:sp>
      <p:sp>
        <p:nvSpPr>
          <p:cNvPr id="2" name="TextBox 1"/>
          <p:cNvSpPr txBox="1"/>
          <p:nvPr/>
        </p:nvSpPr>
        <p:spPr>
          <a:xfrm>
            <a:off x="1709303" y="1906859"/>
            <a:ext cx="4928837" cy="4770537"/>
          </a:xfrm>
          <a:prstGeom prst="rect">
            <a:avLst/>
          </a:prstGeom>
          <a:noFill/>
        </p:spPr>
        <p:txBody>
          <a:bodyPr wrap="square" rtlCol="0">
            <a:spAutoFit/>
          </a:bodyPr>
          <a:lstStyle/>
          <a:p>
            <a:r>
              <a:rPr lang="ru-RU" sz="1600" dirty="0" smtClean="0"/>
              <a:t>Так</a:t>
            </a:r>
            <a:r>
              <a:rPr lang="ru-RU" sz="1600" dirty="0"/>
              <a:t>, согласно Положению 1998 г. </a:t>
            </a:r>
            <a:r>
              <a:rPr lang="ru-RU" sz="1600" dirty="0" smtClean="0"/>
              <a:t>почетный консул </a:t>
            </a:r>
            <a:r>
              <a:rPr lang="ru-RU" sz="1600" dirty="0"/>
              <a:t>Российской Федерации </a:t>
            </a:r>
            <a:r>
              <a:rPr lang="ru-RU" sz="1600" dirty="0" smtClean="0"/>
              <a:t>выполняет:</a:t>
            </a:r>
          </a:p>
          <a:p>
            <a:endParaRPr lang="ru-RU" sz="1600" dirty="0" smtClean="0"/>
          </a:p>
          <a:p>
            <a:pPr marL="285750" indent="-285750">
              <a:buClr>
                <a:schemeClr val="accent1">
                  <a:lumMod val="50000"/>
                </a:schemeClr>
              </a:buClr>
              <a:buSzPct val="125000"/>
              <a:buFont typeface="Wingdings" panose="05000000000000000000" pitchFamily="2" charset="2"/>
              <a:buChar char="§"/>
            </a:pPr>
            <a:r>
              <a:rPr lang="ru-RU" sz="1600" dirty="0" smtClean="0"/>
              <a:t>функции </a:t>
            </a:r>
            <a:r>
              <a:rPr lang="ru-RU" sz="1600" dirty="0"/>
              <a:t>по защите и восстановлению прав и законных интересов граждан и юридических лиц </a:t>
            </a:r>
            <a:r>
              <a:rPr lang="ru-RU" sz="1600" dirty="0" smtClean="0"/>
              <a:t>РФ </a:t>
            </a:r>
          </a:p>
          <a:p>
            <a:pPr marL="285750" indent="-285750">
              <a:buClr>
                <a:schemeClr val="accent1">
                  <a:lumMod val="50000"/>
                </a:schemeClr>
              </a:buClr>
              <a:buSzPct val="125000"/>
              <a:buFont typeface="Wingdings" panose="05000000000000000000" pitchFamily="2" charset="2"/>
              <a:buChar char="§"/>
            </a:pPr>
            <a:r>
              <a:rPr lang="ru-RU" sz="1600" dirty="0" smtClean="0"/>
              <a:t>информирует российских граждан </a:t>
            </a:r>
            <a:r>
              <a:rPr lang="ru-RU" sz="1600" dirty="0"/>
              <a:t>о законах и обычаях государства пребывания, </a:t>
            </a:r>
            <a:endParaRPr lang="ru-RU" sz="1600" dirty="0" smtClean="0"/>
          </a:p>
          <a:p>
            <a:pPr marL="285750" indent="-285750">
              <a:buClr>
                <a:schemeClr val="accent1">
                  <a:lumMod val="50000"/>
                </a:schemeClr>
              </a:buClr>
              <a:buSzPct val="125000"/>
              <a:buFont typeface="Wingdings" panose="05000000000000000000" pitchFamily="2" charset="2"/>
              <a:buChar char="§"/>
            </a:pPr>
            <a:r>
              <a:rPr lang="ru-RU" sz="1600" dirty="0" smtClean="0"/>
              <a:t>сообщает </a:t>
            </a:r>
            <a:r>
              <a:rPr lang="ru-RU" sz="1600" dirty="0"/>
              <a:t>дипломатическому представительству или консульскому учреждению </a:t>
            </a:r>
            <a:r>
              <a:rPr lang="ru-RU" sz="1600" dirty="0" smtClean="0"/>
              <a:t>РФ </a:t>
            </a:r>
            <a:r>
              <a:rPr lang="ru-RU" sz="1600" dirty="0"/>
              <a:t>в государстве </a:t>
            </a:r>
            <a:r>
              <a:rPr lang="ru-RU" sz="1600" dirty="0" smtClean="0"/>
              <a:t>пребывания о </a:t>
            </a:r>
            <a:r>
              <a:rPr lang="ru-RU" sz="1600" dirty="0"/>
              <a:t>нарушении прав российских граждан, об </a:t>
            </a:r>
            <a:r>
              <a:rPr lang="ru-RU" sz="1600" dirty="0" smtClean="0"/>
              <a:t>их аресте</a:t>
            </a:r>
            <a:r>
              <a:rPr lang="ru-RU" sz="1600" dirty="0"/>
              <a:t>, задержании или лишении свободы, и т.д</a:t>
            </a:r>
            <a:r>
              <a:rPr lang="ru-RU" sz="1600" dirty="0" smtClean="0"/>
              <a:t>.</a:t>
            </a:r>
          </a:p>
          <a:p>
            <a:pPr marL="285750" indent="-285750">
              <a:buClr>
                <a:schemeClr val="accent1">
                  <a:lumMod val="50000"/>
                </a:schemeClr>
              </a:buClr>
              <a:buSzPct val="125000"/>
              <a:buFont typeface="Wingdings" panose="05000000000000000000" pitchFamily="2" charset="2"/>
              <a:buChar char="§"/>
            </a:pPr>
            <a:endParaRPr lang="ru-RU" sz="1600" dirty="0"/>
          </a:p>
          <a:p>
            <a:r>
              <a:rPr lang="ru-RU" sz="1600" dirty="0"/>
              <a:t>Все свои функции почетные консулы Российской Федерации выполняют лично. За осуществление указанных функций Положением 1998 г. </a:t>
            </a:r>
            <a:endParaRPr lang="ru-RU" sz="1600" dirty="0" smtClean="0"/>
          </a:p>
          <a:p>
            <a:r>
              <a:rPr lang="ru-RU" sz="1600" dirty="0" smtClean="0"/>
              <a:t>предусмотрены </a:t>
            </a:r>
            <a:r>
              <a:rPr lang="ru-RU" sz="1600" dirty="0"/>
              <a:t>консульские сборы, взимаемые </a:t>
            </a:r>
            <a:r>
              <a:rPr lang="ru-RU" sz="1600" dirty="0" smtClean="0"/>
              <a:t>в соответствии  с </a:t>
            </a:r>
            <a:r>
              <a:rPr lang="ru-RU" sz="1600" dirty="0"/>
              <a:t>установленными для них </a:t>
            </a:r>
            <a:r>
              <a:rPr lang="ru-RU" sz="1600" dirty="0" smtClean="0"/>
              <a:t>тарифами.</a:t>
            </a:r>
            <a:endParaRPr lang="ru-RU" sz="1600" dirty="0"/>
          </a:p>
        </p:txBody>
      </p:sp>
      <p:sp>
        <p:nvSpPr>
          <p:cNvPr id="6" name="TextBox 5"/>
          <p:cNvSpPr txBox="1"/>
          <p:nvPr/>
        </p:nvSpPr>
        <p:spPr>
          <a:xfrm>
            <a:off x="6638140" y="1803015"/>
            <a:ext cx="5491990" cy="2031325"/>
          </a:xfrm>
          <a:prstGeom prst="rect">
            <a:avLst/>
          </a:prstGeom>
          <a:solidFill>
            <a:schemeClr val="bg1">
              <a:lumMod val="75000"/>
            </a:schemeClr>
          </a:solidFill>
        </p:spPr>
        <p:txBody>
          <a:bodyPr wrap="square" rtlCol="0">
            <a:spAutoFit/>
          </a:bodyPr>
          <a:lstStyle/>
          <a:p>
            <a:r>
              <a:rPr lang="ru-RU" sz="1400" dirty="0">
                <a:ln w="0"/>
                <a:effectLst>
                  <a:outerShdw blurRad="38100" dist="19050" dir="2700000" algn="tl" rotWithShape="0">
                    <a:schemeClr val="dk1">
                      <a:alpha val="40000"/>
                    </a:schemeClr>
                  </a:outerShdw>
                </a:effectLst>
              </a:rPr>
              <a:t>Перечень функций, выполняемых почетными консулами, может быть ограничен или расширен положениями двусторонних </a:t>
            </a:r>
            <a:r>
              <a:rPr lang="ru-RU" sz="1400" dirty="0" smtClean="0">
                <a:ln w="0"/>
                <a:effectLst>
                  <a:outerShdw blurRad="38100" dist="19050" dir="2700000" algn="tl" rotWithShape="0">
                    <a:schemeClr val="dk1">
                      <a:alpha val="40000"/>
                    </a:schemeClr>
                  </a:outerShdw>
                </a:effectLst>
              </a:rPr>
              <a:t>консульских конвенций </a:t>
            </a:r>
            <a:r>
              <a:rPr lang="ru-RU" sz="1400" dirty="0">
                <a:ln w="0"/>
                <a:effectLst>
                  <a:outerShdw blurRad="38100" dist="19050" dir="2700000" algn="tl" rotWithShape="0">
                    <a:schemeClr val="dk1">
                      <a:alpha val="40000"/>
                    </a:schemeClr>
                  </a:outerShdw>
                </a:effectLst>
              </a:rPr>
              <a:t>или же национальным законодательством государств. </a:t>
            </a:r>
            <a:endParaRPr lang="ru-RU" sz="1400" dirty="0" smtClean="0">
              <a:ln w="0"/>
              <a:effectLst>
                <a:outerShdw blurRad="38100" dist="19050" dir="2700000" algn="tl" rotWithShape="0">
                  <a:schemeClr val="dk1">
                    <a:alpha val="40000"/>
                  </a:schemeClr>
                </a:outerShdw>
              </a:effectLst>
            </a:endParaRPr>
          </a:p>
          <a:p>
            <a:r>
              <a:rPr lang="ru-RU" sz="1400" dirty="0" smtClean="0">
                <a:ln w="0"/>
                <a:effectLst>
                  <a:outerShdw blurRad="38100" dist="19050" dir="2700000" algn="tl" rotWithShape="0">
                    <a:schemeClr val="dk1">
                      <a:alpha val="40000"/>
                    </a:schemeClr>
                  </a:outerShdw>
                </a:effectLst>
              </a:rPr>
              <a:t>Например</a:t>
            </a:r>
            <a:r>
              <a:rPr lang="ru-RU" sz="1400" dirty="0">
                <a:ln w="0"/>
                <a:effectLst>
                  <a:outerShdw blurRad="38100" dist="19050" dir="2700000" algn="tl" rotWithShape="0">
                    <a:schemeClr val="dk1">
                      <a:alpha val="40000"/>
                    </a:schemeClr>
                  </a:outerShdw>
                </a:effectLst>
              </a:rPr>
              <a:t>, Закон о консульской деятельности ФРГ не наделяет </a:t>
            </a:r>
            <a:r>
              <a:rPr lang="ru-RU" sz="1400" dirty="0" smtClean="0">
                <a:ln w="0"/>
                <a:effectLst>
                  <a:outerShdw blurRad="38100" dist="19050" dir="2700000" algn="tl" rotWithShape="0">
                    <a:schemeClr val="dk1">
                      <a:alpha val="40000"/>
                    </a:schemeClr>
                  </a:outerShdw>
                </a:effectLst>
              </a:rPr>
              <a:t>почетных консулов </a:t>
            </a:r>
            <a:r>
              <a:rPr lang="ru-RU" sz="1400" dirty="0">
                <a:ln w="0"/>
                <a:effectLst>
                  <a:outerShdw blurRad="38100" dist="19050" dir="2700000" algn="tl" rotWithShape="0">
                    <a:schemeClr val="dk1">
                      <a:alpha val="40000"/>
                    </a:schemeClr>
                  </a:outerShdw>
                </a:effectLst>
              </a:rPr>
              <a:t>полномочиями регистрировать </a:t>
            </a:r>
            <a:r>
              <a:rPr lang="ru-RU" sz="1400" dirty="0" smtClean="0">
                <a:ln w="0"/>
                <a:effectLst>
                  <a:outerShdw blurRad="38100" dist="19050" dir="2700000" algn="tl" rotWithShape="0">
                    <a:schemeClr val="dk1">
                      <a:alpha val="40000"/>
                    </a:schemeClr>
                  </a:outerShdw>
                </a:effectLst>
              </a:rPr>
              <a:t>браки, при </a:t>
            </a:r>
            <a:r>
              <a:rPr lang="ru-RU" sz="1400" dirty="0">
                <a:ln w="0"/>
                <a:effectLst>
                  <a:outerShdw blurRad="38100" dist="19050" dir="2700000" algn="tl" rotWithShape="0">
                    <a:schemeClr val="dk1">
                      <a:alpha val="40000"/>
                    </a:schemeClr>
                  </a:outerShdw>
                </a:effectLst>
              </a:rPr>
              <a:t>этом МИД Германии сохраняет за </a:t>
            </a:r>
            <a:r>
              <a:rPr lang="ru-RU" sz="1400" dirty="0" smtClean="0">
                <a:ln w="0"/>
                <a:effectLst>
                  <a:outerShdw blurRad="38100" dist="19050" dir="2700000" algn="tl" rotWithShape="0">
                    <a:schemeClr val="dk1">
                      <a:alpha val="40000"/>
                    </a:schemeClr>
                  </a:outerShdw>
                </a:effectLst>
              </a:rPr>
              <a:t>собой право </a:t>
            </a:r>
            <a:r>
              <a:rPr lang="ru-RU" sz="1400" dirty="0">
                <a:ln w="0"/>
                <a:effectLst>
                  <a:outerShdw blurRad="38100" dist="19050" dir="2700000" algn="tl" rotWithShape="0">
                    <a:schemeClr val="dk1">
                      <a:alpha val="40000"/>
                    </a:schemeClr>
                  </a:outerShdw>
                </a:effectLst>
              </a:rPr>
              <a:t>вводить иные ограничения в </a:t>
            </a:r>
            <a:r>
              <a:rPr lang="ru-RU" sz="1400" dirty="0" smtClean="0">
                <a:ln w="0"/>
                <a:effectLst>
                  <a:outerShdw blurRad="38100" dist="19050" dir="2700000" algn="tl" rotWithShape="0">
                    <a:schemeClr val="dk1">
                      <a:alpha val="40000"/>
                    </a:schemeClr>
                  </a:outerShdw>
                </a:effectLst>
              </a:rPr>
              <a:t>отношении объема </a:t>
            </a:r>
            <a:r>
              <a:rPr lang="ru-RU" sz="1400" dirty="0">
                <a:ln w="0"/>
                <a:effectLst>
                  <a:outerShdw blurRad="38100" dist="19050" dir="2700000" algn="tl" rotWithShape="0">
                    <a:schemeClr val="dk1">
                      <a:alpha val="40000"/>
                    </a:schemeClr>
                  </a:outerShdw>
                </a:effectLst>
              </a:rPr>
              <a:t>консульских функций, выполняемых почетными </a:t>
            </a:r>
            <a:r>
              <a:rPr lang="ru-RU" sz="1400" dirty="0" smtClean="0">
                <a:ln w="0"/>
                <a:effectLst>
                  <a:outerShdw blurRad="38100" dist="19050" dir="2700000" algn="tl" rotWithShape="0">
                    <a:schemeClr val="dk1">
                      <a:alpha val="40000"/>
                    </a:schemeClr>
                  </a:outerShdw>
                </a:effectLst>
              </a:rPr>
              <a:t>консулами</a:t>
            </a:r>
            <a:r>
              <a:rPr lang="ru-RU" sz="1400" dirty="0">
                <a:ln w="0"/>
                <a:effectLst>
                  <a:outerShdw blurRad="38100" dist="19050" dir="2700000" algn="tl" rotWithShape="0">
                    <a:schemeClr val="dk1">
                      <a:alpha val="40000"/>
                    </a:schemeClr>
                  </a:outerShdw>
                </a:effectLst>
              </a:rPr>
              <a:t>.</a:t>
            </a:r>
          </a:p>
        </p:txBody>
      </p:sp>
      <p:sp>
        <p:nvSpPr>
          <p:cNvPr id="7" name="TextBox 6"/>
          <p:cNvSpPr txBox="1"/>
          <p:nvPr/>
        </p:nvSpPr>
        <p:spPr>
          <a:xfrm>
            <a:off x="8196146" y="3749457"/>
            <a:ext cx="3933984" cy="3108543"/>
          </a:xfrm>
          <a:prstGeom prst="rect">
            <a:avLst/>
          </a:prstGeom>
          <a:solidFill>
            <a:schemeClr val="bg1">
              <a:lumMod val="75000"/>
            </a:schemeClr>
          </a:solidFill>
        </p:spPr>
        <p:txBody>
          <a:bodyPr wrap="square" rtlCol="0">
            <a:spAutoFit/>
          </a:bodyPr>
          <a:lstStyle/>
          <a:p>
            <a:r>
              <a:rPr lang="ru-RU" sz="1400" dirty="0" smtClean="0">
                <a:ln w="0"/>
                <a:effectLst>
                  <a:outerShdw blurRad="38100" dist="19050" dir="2700000" algn="tl" rotWithShape="0">
                    <a:schemeClr val="dk1">
                      <a:alpha val="40000"/>
                    </a:schemeClr>
                  </a:outerShdw>
                </a:effectLst>
              </a:rPr>
              <a:t> Почетные </a:t>
            </a:r>
            <a:r>
              <a:rPr lang="ru-RU" sz="1400" dirty="0">
                <a:ln w="0"/>
                <a:effectLst>
                  <a:outerShdw blurRad="38100" dist="19050" dir="2700000" algn="tl" rotWithShape="0">
                    <a:schemeClr val="dk1">
                      <a:alpha val="40000"/>
                    </a:schemeClr>
                  </a:outerShdw>
                </a:effectLst>
              </a:rPr>
              <a:t>консулы также могут выполнять</a:t>
            </a:r>
          </a:p>
          <a:p>
            <a:r>
              <a:rPr lang="ru-RU" sz="1400" dirty="0">
                <a:ln w="0"/>
                <a:effectLst>
                  <a:outerShdw blurRad="38100" dist="19050" dir="2700000" algn="tl" rotWithShape="0">
                    <a:schemeClr val="dk1">
                      <a:alpha val="40000"/>
                    </a:schemeClr>
                  </a:outerShdw>
                </a:effectLst>
              </a:rPr>
              <a:t>дополнительные функции, прямо </a:t>
            </a:r>
            <a:r>
              <a:rPr lang="ru-RU" sz="1400" dirty="0" smtClean="0">
                <a:ln w="0"/>
                <a:effectLst>
                  <a:outerShdw blurRad="38100" dist="19050" dir="2700000" algn="tl" rotWithShape="0">
                    <a:schemeClr val="dk1">
                      <a:alpha val="40000"/>
                    </a:schemeClr>
                  </a:outerShdw>
                </a:effectLst>
              </a:rPr>
              <a:t>не предусмотренные </a:t>
            </a:r>
            <a:r>
              <a:rPr lang="ru-RU" sz="1400" dirty="0">
                <a:ln w="0"/>
                <a:effectLst>
                  <a:outerShdw blurRad="38100" dist="19050" dir="2700000" algn="tl" rotWithShape="0">
                    <a:schemeClr val="dk1">
                      <a:alpha val="40000"/>
                    </a:schemeClr>
                  </a:outerShdw>
                </a:effectLst>
              </a:rPr>
              <a:t>положениями национального законодательства или консульских конвенций, </a:t>
            </a:r>
            <a:r>
              <a:rPr lang="ru-RU" sz="1400" dirty="0" smtClean="0">
                <a:ln w="0"/>
                <a:effectLst>
                  <a:outerShdw blurRad="38100" dist="19050" dir="2700000" algn="tl" rotWithShape="0">
                    <a:schemeClr val="dk1">
                      <a:alpha val="40000"/>
                    </a:schemeClr>
                  </a:outerShdw>
                </a:effectLst>
              </a:rPr>
              <a:t>однако способствующие </a:t>
            </a:r>
            <a:r>
              <a:rPr lang="ru-RU" sz="1400" dirty="0">
                <a:ln w="0"/>
                <a:effectLst>
                  <a:outerShdw blurRad="38100" dist="19050" dir="2700000" algn="tl" rotWithShape="0">
                    <a:schemeClr val="dk1">
                      <a:alpha val="40000"/>
                    </a:schemeClr>
                  </a:outerShdw>
                </a:effectLst>
              </a:rPr>
              <a:t>достижению </a:t>
            </a:r>
            <a:r>
              <a:rPr lang="ru-RU" sz="1400" dirty="0" smtClean="0">
                <a:ln w="0"/>
                <a:effectLst>
                  <a:outerShdw blurRad="38100" dist="19050" dir="2700000" algn="tl" rotWithShape="0">
                    <a:schemeClr val="dk1">
                      <a:alpha val="40000"/>
                    </a:schemeClr>
                  </a:outerShdw>
                </a:effectLst>
              </a:rPr>
              <a:t>поставленных целей</a:t>
            </a:r>
            <a:r>
              <a:rPr lang="ru-RU" sz="1400" dirty="0">
                <a:ln w="0"/>
                <a:effectLst>
                  <a:outerShdw blurRad="38100" dist="19050" dir="2700000" algn="tl" rotWithShape="0">
                    <a:schemeClr val="dk1">
                      <a:alpha val="40000"/>
                    </a:schemeClr>
                  </a:outerShdw>
                </a:effectLst>
              </a:rPr>
              <a:t>. </a:t>
            </a:r>
            <a:endParaRPr lang="ru-RU" sz="1400" dirty="0" smtClean="0">
              <a:ln w="0"/>
              <a:effectLst>
                <a:outerShdw blurRad="38100" dist="19050" dir="2700000" algn="tl" rotWithShape="0">
                  <a:schemeClr val="dk1">
                    <a:alpha val="40000"/>
                  </a:schemeClr>
                </a:outerShdw>
              </a:effectLst>
            </a:endParaRPr>
          </a:p>
          <a:p>
            <a:endParaRPr lang="ru-RU" sz="1400" dirty="0">
              <a:ln w="0"/>
              <a:effectLst>
                <a:outerShdw blurRad="38100" dist="19050" dir="2700000" algn="tl" rotWithShape="0">
                  <a:schemeClr val="dk1">
                    <a:alpha val="40000"/>
                  </a:schemeClr>
                </a:outerShdw>
              </a:effectLst>
            </a:endParaRPr>
          </a:p>
          <a:p>
            <a:r>
              <a:rPr lang="ru-RU" sz="1400" dirty="0" smtClean="0">
                <a:ln w="0"/>
                <a:effectLst>
                  <a:outerShdw blurRad="38100" dist="19050" dir="2700000" algn="tl" rotWithShape="0">
                    <a:schemeClr val="dk1">
                      <a:alpha val="40000"/>
                    </a:schemeClr>
                  </a:outerShdw>
                </a:effectLst>
              </a:rPr>
              <a:t>Так</a:t>
            </a:r>
            <a:r>
              <a:rPr lang="ru-RU" sz="1400" dirty="0">
                <a:ln w="0"/>
                <a:effectLst>
                  <a:outerShdw blurRad="38100" dist="19050" dir="2700000" algn="tl" rotWithShape="0">
                    <a:schemeClr val="dk1">
                      <a:alpha val="40000"/>
                    </a:schemeClr>
                  </a:outerShdw>
                </a:effectLst>
              </a:rPr>
              <a:t>, например, почетный консул </a:t>
            </a:r>
            <a:r>
              <a:rPr lang="ru-RU" sz="1400" dirty="0" smtClean="0">
                <a:ln w="0"/>
                <a:effectLst>
                  <a:outerShdw blurRad="38100" dist="19050" dir="2700000" algn="tl" rotWithShape="0">
                    <a:schemeClr val="dk1">
                      <a:alpha val="40000"/>
                    </a:schemeClr>
                  </a:outerShdw>
                </a:effectLst>
              </a:rPr>
              <a:t>России в </a:t>
            </a:r>
            <a:r>
              <a:rPr lang="ru-RU" sz="1400" dirty="0">
                <a:ln w="0"/>
                <a:effectLst>
                  <a:outerShdw blurRad="38100" dist="19050" dir="2700000" algn="tl" rotWithShape="0">
                    <a:schemeClr val="dk1">
                      <a:alpha val="40000"/>
                    </a:schemeClr>
                  </a:outerShdw>
                </a:effectLst>
              </a:rPr>
              <a:t>Нюрнберге </a:t>
            </a:r>
            <a:r>
              <a:rPr lang="ru-RU" sz="1400" dirty="0" smtClean="0">
                <a:ln w="0"/>
                <a:effectLst>
                  <a:outerShdw blurRad="38100" dist="19050" dir="2700000" algn="tl" rotWithShape="0">
                    <a:schemeClr val="dk1">
                      <a:alpha val="40000"/>
                    </a:schemeClr>
                  </a:outerShdw>
                </a:effectLst>
              </a:rPr>
              <a:t>Николаус </a:t>
            </a:r>
            <a:r>
              <a:rPr lang="ru-RU" sz="1400" dirty="0" err="1">
                <a:ln w="0"/>
                <a:effectLst>
                  <a:outerShdw blurRad="38100" dist="19050" dir="2700000" algn="tl" rotWithShape="0">
                    <a:schemeClr val="dk1">
                      <a:alpha val="40000"/>
                    </a:schemeClr>
                  </a:outerShdw>
                </a:effectLst>
              </a:rPr>
              <a:t>Кнауф</a:t>
            </a:r>
            <a:r>
              <a:rPr lang="ru-RU" sz="1400" dirty="0">
                <a:ln w="0"/>
                <a:effectLst>
                  <a:outerShdw blurRad="38100" dist="19050" dir="2700000" algn="tl" rotWithShape="0">
                    <a:schemeClr val="dk1">
                      <a:alpha val="40000"/>
                    </a:schemeClr>
                  </a:outerShdw>
                </a:effectLst>
              </a:rPr>
              <a:t> </a:t>
            </a:r>
            <a:r>
              <a:rPr lang="ru-RU" sz="1400" dirty="0" smtClean="0">
                <a:ln w="0"/>
                <a:effectLst>
                  <a:outerShdw blurRad="38100" dist="19050" dir="2700000" algn="tl" rotWithShape="0">
                    <a:schemeClr val="dk1">
                      <a:alpha val="40000"/>
                    </a:schemeClr>
                  </a:outerShdw>
                </a:effectLst>
              </a:rPr>
              <a:t>регулярно организует </a:t>
            </a:r>
            <a:r>
              <a:rPr lang="ru-RU" sz="1400" dirty="0">
                <a:ln w="0"/>
                <a:effectLst>
                  <a:outerShdw blurRad="38100" dist="19050" dir="2700000" algn="tl" rotWithShape="0">
                    <a:schemeClr val="dk1">
                      <a:alpha val="40000"/>
                    </a:schemeClr>
                  </a:outerShdw>
                </a:effectLst>
              </a:rPr>
              <a:t>пресс-конференции, семинары, деловые встречи, в ходе которых участников информируют об экономической ситуации в </a:t>
            </a:r>
            <a:r>
              <a:rPr lang="ru-RU" sz="1400" dirty="0" smtClean="0">
                <a:ln w="0"/>
                <a:effectLst>
                  <a:outerShdw blurRad="38100" dist="19050" dir="2700000" algn="tl" rotWithShape="0">
                    <a:schemeClr val="dk1">
                      <a:alpha val="40000"/>
                    </a:schemeClr>
                  </a:outerShdw>
                </a:effectLst>
              </a:rPr>
              <a:t>России, требованиях </a:t>
            </a:r>
            <a:r>
              <a:rPr lang="ru-RU" sz="1400" dirty="0">
                <a:ln w="0"/>
                <a:effectLst>
                  <a:outerShdw blurRad="38100" dist="19050" dir="2700000" algn="tl" rotWithShape="0">
                    <a:schemeClr val="dk1">
                      <a:alpha val="40000"/>
                    </a:schemeClr>
                  </a:outerShdw>
                </a:effectLst>
              </a:rPr>
              <a:t>налоговых и таможенных </a:t>
            </a:r>
            <a:r>
              <a:rPr lang="ru-RU" sz="1400" dirty="0" smtClean="0">
                <a:ln w="0"/>
                <a:effectLst>
                  <a:outerShdw blurRad="38100" dist="19050" dir="2700000" algn="tl" rotWithShape="0">
                    <a:schemeClr val="dk1">
                      <a:alpha val="40000"/>
                    </a:schemeClr>
                  </a:outerShdw>
                </a:effectLst>
              </a:rPr>
              <a:t>служб РФ </a:t>
            </a:r>
            <a:r>
              <a:rPr lang="ru-RU" sz="1400" dirty="0">
                <a:ln w="0"/>
                <a:effectLst>
                  <a:outerShdw blurRad="38100" dist="19050" dir="2700000" algn="tl" rotWithShape="0">
                    <a:schemeClr val="dk1">
                      <a:alpha val="40000"/>
                    </a:schemeClr>
                  </a:outerShdw>
                </a:effectLst>
              </a:rPr>
              <a:t>и т.д.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944" y="4675156"/>
            <a:ext cx="1551249" cy="1912138"/>
          </a:xfrm>
          <a:prstGeom prst="rect">
            <a:avLst/>
          </a:prstGeom>
        </p:spPr>
      </p:pic>
    </p:spTree>
    <p:extLst>
      <p:ext uri="{BB962C8B-B14F-4D97-AF65-F5344CB8AC3E}">
        <p14:creationId xmlns:p14="http://schemas.microsoft.com/office/powerpoint/2010/main" val="22820319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825" y="602166"/>
            <a:ext cx="6802243" cy="5755422"/>
          </a:xfrm>
          <a:prstGeom prst="rect">
            <a:avLst/>
          </a:prstGeom>
          <a:noFill/>
        </p:spPr>
        <p:txBody>
          <a:bodyPr wrap="square" rtlCol="0">
            <a:spAutoFit/>
          </a:bodyPr>
          <a:lstStyle/>
          <a:p>
            <a:r>
              <a:rPr lang="ru-RU" sz="1600" dirty="0"/>
              <a:t>Нет четко установленного перечня </a:t>
            </a:r>
            <a:r>
              <a:rPr lang="ru-RU" sz="1600" dirty="0" smtClean="0"/>
              <a:t>функций, выполняемых </a:t>
            </a:r>
            <a:r>
              <a:rPr lang="ru-RU" sz="1600" dirty="0"/>
              <a:t>почетными консулами, </a:t>
            </a:r>
            <a:r>
              <a:rPr lang="ru-RU" sz="1600" dirty="0" smtClean="0"/>
              <a:t>однако наблюдается </a:t>
            </a:r>
            <a:r>
              <a:rPr lang="ru-RU" sz="1600" dirty="0"/>
              <a:t>тенденция к выделению некоторых из них в качестве особо значимых. </a:t>
            </a:r>
            <a:endParaRPr lang="ru-RU" sz="1600" dirty="0" smtClean="0"/>
          </a:p>
          <a:p>
            <a:r>
              <a:rPr lang="ru-RU" sz="1600" dirty="0" smtClean="0"/>
              <a:t>Так</a:t>
            </a:r>
            <a:r>
              <a:rPr lang="ru-RU" sz="1600" dirty="0"/>
              <a:t>, </a:t>
            </a:r>
            <a:r>
              <a:rPr lang="ru-RU" sz="1600" dirty="0" smtClean="0"/>
              <a:t>в литературе </a:t>
            </a:r>
            <a:r>
              <a:rPr lang="ru-RU" sz="1600" dirty="0"/>
              <a:t>отмечаются две основные </a:t>
            </a:r>
            <a:r>
              <a:rPr lang="ru-RU" sz="1600" dirty="0" smtClean="0"/>
              <a:t>задачи почетных </a:t>
            </a:r>
            <a:r>
              <a:rPr lang="ru-RU" sz="1600" dirty="0"/>
              <a:t>консулов</a:t>
            </a:r>
            <a:r>
              <a:rPr lang="ru-RU" sz="1600" dirty="0" smtClean="0"/>
              <a:t>:</a:t>
            </a:r>
          </a:p>
          <a:p>
            <a:endParaRPr lang="ru-RU" sz="1600" dirty="0" smtClean="0"/>
          </a:p>
          <a:p>
            <a:pPr marL="285750" indent="-285750">
              <a:buClr>
                <a:schemeClr val="accent1">
                  <a:lumMod val="50000"/>
                </a:schemeClr>
              </a:buClr>
              <a:buSzPct val="115000"/>
              <a:buFont typeface="Wingdings" panose="05000000000000000000" pitchFamily="2" charset="2"/>
              <a:buChar char="§"/>
            </a:pPr>
            <a:r>
              <a:rPr lang="ru-RU" sz="1600" dirty="0" smtClean="0"/>
              <a:t>- развивать экономические, коммерческие </a:t>
            </a:r>
            <a:r>
              <a:rPr lang="ru-RU" sz="1600" dirty="0"/>
              <a:t>и культурно-научные </a:t>
            </a:r>
            <a:r>
              <a:rPr lang="ru-RU" sz="1600" dirty="0" smtClean="0"/>
              <a:t>отношения между </a:t>
            </a:r>
            <a:r>
              <a:rPr lang="ru-RU" sz="1600" dirty="0"/>
              <a:t>государствами пребывания и </a:t>
            </a:r>
            <a:r>
              <a:rPr lang="ru-RU" sz="1600" dirty="0" smtClean="0"/>
              <a:t>назначения, т.е</a:t>
            </a:r>
            <a:r>
              <a:rPr lang="ru-RU" sz="1600" dirty="0"/>
              <a:t>. продвигать торговлю и инвестиции, </a:t>
            </a:r>
            <a:r>
              <a:rPr lang="ru-RU" sz="1600" dirty="0" smtClean="0"/>
              <a:t> </a:t>
            </a:r>
          </a:p>
          <a:p>
            <a:pPr marL="285750" indent="-285750">
              <a:buClr>
                <a:schemeClr val="accent1">
                  <a:lumMod val="50000"/>
                </a:schemeClr>
              </a:buClr>
              <a:buSzPct val="115000"/>
              <a:buFont typeface="Wingdings" panose="05000000000000000000" pitchFamily="2" charset="2"/>
              <a:buChar char="§"/>
            </a:pPr>
            <a:r>
              <a:rPr lang="ru-RU" sz="1600" dirty="0" smtClean="0"/>
              <a:t>- защищать </a:t>
            </a:r>
            <a:r>
              <a:rPr lang="ru-RU" sz="1600" dirty="0"/>
              <a:t>интересы направившей их страны и </a:t>
            </a:r>
            <a:r>
              <a:rPr lang="ru-RU" sz="1600" dirty="0" smtClean="0"/>
              <a:t>ее граждан</a:t>
            </a:r>
            <a:r>
              <a:rPr lang="ru-RU" sz="1600" dirty="0"/>
              <a:t>. </a:t>
            </a:r>
            <a:endParaRPr lang="ru-RU" sz="1600" dirty="0" smtClean="0"/>
          </a:p>
          <a:p>
            <a:pPr marL="285750" indent="-285750">
              <a:buClr>
                <a:schemeClr val="accent1">
                  <a:lumMod val="50000"/>
                </a:schemeClr>
              </a:buClr>
              <a:buSzPct val="115000"/>
              <a:buFont typeface="Wingdings" panose="05000000000000000000" pitchFamily="2" charset="2"/>
              <a:buChar char="§"/>
            </a:pPr>
            <a:endParaRPr lang="ru-RU" sz="1600" dirty="0" smtClean="0"/>
          </a:p>
          <a:p>
            <a:r>
              <a:rPr lang="ru-RU" sz="1600" dirty="0" smtClean="0"/>
              <a:t>Поскольку </a:t>
            </a:r>
            <a:r>
              <a:rPr lang="ru-RU" sz="1600" dirty="0"/>
              <a:t>назначающее </a:t>
            </a:r>
            <a:r>
              <a:rPr lang="ru-RU" sz="1600" dirty="0" smtClean="0"/>
              <a:t>государство может </a:t>
            </a:r>
            <a:r>
              <a:rPr lang="ru-RU" sz="1600" dirty="0"/>
              <a:t>избрать любых лиц на должность почетного консула, из соображений наиболее эффективного налаживания коммерческих связей </a:t>
            </a:r>
            <a:r>
              <a:rPr lang="ru-RU" sz="1600" dirty="0" smtClean="0"/>
              <a:t>оно может </a:t>
            </a:r>
            <a:r>
              <a:rPr lang="ru-RU" sz="1600" dirty="0"/>
              <a:t>остановить свой выбор на </a:t>
            </a:r>
            <a:r>
              <a:rPr lang="ru-RU" sz="1600" i="1" dirty="0"/>
              <a:t>предпринимателях</a:t>
            </a:r>
            <a:r>
              <a:rPr lang="ru-RU" sz="1600" dirty="0"/>
              <a:t>, уже известных в деловых кругах в </a:t>
            </a:r>
            <a:r>
              <a:rPr lang="ru-RU" sz="1600" dirty="0" smtClean="0"/>
              <a:t>месте, где </a:t>
            </a:r>
            <a:r>
              <a:rPr lang="ru-RU" sz="1600" dirty="0"/>
              <a:t>необходима поддержка нештатных </a:t>
            </a:r>
            <a:r>
              <a:rPr lang="ru-RU" sz="1600" dirty="0" smtClean="0"/>
              <a:t>консулов.</a:t>
            </a:r>
          </a:p>
          <a:p>
            <a:endParaRPr lang="ru-RU" sz="1600" dirty="0" smtClean="0"/>
          </a:p>
          <a:p>
            <a:endParaRPr lang="ru-RU" sz="1600" dirty="0"/>
          </a:p>
          <a:p>
            <a:endParaRPr lang="ru-RU" sz="1600" dirty="0"/>
          </a:p>
          <a:p>
            <a:endParaRPr lang="ru-RU" sz="1600" dirty="0" smtClean="0"/>
          </a:p>
          <a:p>
            <a:r>
              <a:rPr lang="ru-RU" sz="1600" dirty="0"/>
              <a:t>Актуальность </a:t>
            </a:r>
            <a:r>
              <a:rPr lang="ru-RU" sz="1600" dirty="0" smtClean="0"/>
              <a:t>института почетных </a:t>
            </a:r>
            <a:r>
              <a:rPr lang="ru-RU" sz="1600" dirty="0"/>
              <a:t>консулов, способных благодаря пониманию местной специфики находить </a:t>
            </a:r>
            <a:r>
              <a:rPr lang="ru-RU" sz="1600" dirty="0" smtClean="0"/>
              <a:t>способы торгового </a:t>
            </a:r>
            <a:r>
              <a:rPr lang="ru-RU" sz="1600" dirty="0"/>
              <a:t>и иного взаимодействия в </a:t>
            </a:r>
            <a:r>
              <a:rPr lang="ru-RU" sz="1600" dirty="0" smtClean="0"/>
              <a:t>сложных обстоятельствах </a:t>
            </a:r>
            <a:r>
              <a:rPr lang="ru-RU" sz="1600" dirty="0"/>
              <a:t>напряженности и экономических санкций, </a:t>
            </a:r>
            <a:r>
              <a:rPr lang="ru-RU" sz="1600" dirty="0" smtClean="0"/>
              <a:t>неоспорима, по мнению исследователей.</a:t>
            </a:r>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6935" y="4018969"/>
            <a:ext cx="2143125" cy="2143125"/>
          </a:xfrm>
          <a:prstGeom prst="ellipse">
            <a:avLst/>
          </a:prstGeom>
          <a:ln>
            <a:noFill/>
          </a:ln>
          <a:effectLst>
            <a:softEdge rad="112500"/>
          </a:effectLst>
          <a:scene3d>
            <a:camera prst="obliqueBottomRight"/>
            <a:lightRig rig="threePt" dir="t"/>
          </a:scene3d>
        </p:spPr>
      </p:pic>
    </p:spTree>
    <p:extLst>
      <p:ext uri="{BB962C8B-B14F-4D97-AF65-F5344CB8AC3E}">
        <p14:creationId xmlns:p14="http://schemas.microsoft.com/office/powerpoint/2010/main" val="23179260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2146</TotalTime>
  <Words>3498</Words>
  <Application>Microsoft Office PowerPoint</Application>
  <PresentationFormat>Широкоэкранный</PresentationFormat>
  <Paragraphs>242</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Corbel</vt:lpstr>
      <vt:lpstr>Wingdings</vt:lpstr>
      <vt:lpstr>Параллакс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87</cp:revision>
  <dcterms:created xsi:type="dcterms:W3CDTF">2020-04-18T14:02:23Z</dcterms:created>
  <dcterms:modified xsi:type="dcterms:W3CDTF">2020-04-23T15:51:00Z</dcterms:modified>
</cp:coreProperties>
</file>