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293" r:id="rId11"/>
    <p:sldId id="31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1" clrIdx="0">
    <p:extLst>
      <p:ext uri="{19B8F6BF-5375-455C-9EA6-DF929625EA0E}">
        <p15:presenceInfo xmlns:p15="http://schemas.microsoft.com/office/powerpoint/2012/main" userId="22ea2def22ac33a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AE2"/>
    <a:srgbClr val="0F6295"/>
    <a:srgbClr val="F89EE7"/>
    <a:srgbClr val="A7E8FF"/>
    <a:srgbClr val="41CEFF"/>
    <a:srgbClr val="0B73B8"/>
    <a:srgbClr val="2EC0FF"/>
    <a:srgbClr val="01304E"/>
    <a:srgbClr val="0873BA"/>
    <a:srgbClr val="FBA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68"/>
    <p:restoredTop sz="94592"/>
  </p:normalViewPr>
  <p:slideViewPr>
    <p:cSldViewPr snapToGrid="0" snapToObjects="1">
      <p:cViewPr varScale="1">
        <p:scale>
          <a:sx n="70" d="100"/>
          <a:sy n="70" d="100"/>
        </p:scale>
        <p:origin x="7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Федеральная программа "Обучение служением"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853CB-098F-4604-BC9A-E9F8FCE771A5}" type="datetimeFigureOut">
              <a:rPr lang="ru-RU" smtClean="0"/>
              <a:t>30.12.2025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B33E6-B4DF-4C8D-B1ED-820AD3F88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883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Федеральная программа "Обучение служением"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29D7E-A6E8-2246-B8CD-991C28DB287B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0B2C8-089D-F44F-9056-E4858B823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587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Используйте шрифты </a:t>
            </a:r>
            <a:r>
              <a:rPr lang="en-US" dirty="0"/>
              <a:t>Calibri</a:t>
            </a:r>
            <a:r>
              <a:rPr lang="ru-RU" dirty="0"/>
              <a:t>, </a:t>
            </a:r>
            <a:r>
              <a:rPr lang="en-US" dirty="0"/>
              <a:t>Arial.</a:t>
            </a:r>
            <a:r>
              <a:rPr lang="en-US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0B2C8-089D-F44F-9056-E4858B823D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912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0B2C8-089D-F44F-9056-E4858B823D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89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0B2C8-089D-F44F-9056-E4858B823D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52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0B2C8-089D-F44F-9056-E4858B823D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815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0B2C8-089D-F44F-9056-E4858B823D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38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0B2C8-089D-F44F-9056-E4858B823D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813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0B2C8-089D-F44F-9056-E4858B823D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16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0B2C8-089D-F44F-9056-E4858B823D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42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0B2C8-089D-F44F-9056-E4858B823D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397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0B2C8-089D-F44F-9056-E4858B823D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39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0B2C8-089D-F44F-9056-E4858B823D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325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A7C2-CAD2-41A2-AB67-8699C087866C}" type="datetime1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EE4B-4FA5-C24D-B7E6-49189F1DB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115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CB5C1-C708-4A90-A348-7BC4EAE5AEE7}" type="datetime1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EE4B-4FA5-C24D-B7E6-49189F1DB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060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4A82F-1DBD-424F-80C5-CF41D84B1836}" type="datetime1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EE4B-4FA5-C24D-B7E6-49189F1DB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513738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B33EC-3564-4805-9CDB-568C4BBC998A}" type="datetime1">
              <a:rPr lang="en-US" smtClean="0"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EE4B-4FA5-C24D-B7E6-49189F1DB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7158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7C80C-4B52-4D41-A638-5BB0A05100B8}" type="datetime1">
              <a:rPr lang="en-US" smtClean="0"/>
              <a:t>12/30/2025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EE4B-4FA5-C24D-B7E6-49189F1DB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1788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C6AE-F9D4-4FCA-877F-B3A394FFCFAB}" type="datetime1">
              <a:rPr lang="en-US" smtClean="0"/>
              <a:t>12/30/2025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EE4B-4FA5-C24D-B7E6-49189F1DB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7475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B07F-7B72-4806-A35A-4900CCE14514}" type="datetime1">
              <a:rPr lang="en-US" smtClean="0"/>
              <a:t>12/30/2025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EE4B-4FA5-C24D-B7E6-49189F1DB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30875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B95FE-3A25-48B2-ADCE-0909A4100F23}" type="datetime1">
              <a:rPr lang="en-US" smtClean="0"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EE4B-4FA5-C24D-B7E6-49189F1DB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369989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E844-A731-4B05-A108-DF0AF2AD1109}" type="datetime1">
              <a:rPr lang="en-US" smtClean="0"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EE4B-4FA5-C24D-B7E6-49189F1DB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03309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B4D1A-5543-4BE4-9AD5-43A52A07CD85}" type="datetime1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EE4B-4FA5-C24D-B7E6-49189F1DB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1147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E1A08-8D52-4280-B3EE-CC459C1A7306}" type="datetime1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4EE4B-4FA5-C24D-B7E6-49189F1DB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81107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4BE68-A6D5-47AE-8313-5F08C0F0DF11}" type="datetime1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4EE4B-4FA5-C24D-B7E6-49189F1DB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66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/>
        </p:nvSpPr>
        <p:spPr>
          <a:xfrm>
            <a:off x="9241946" y="0"/>
            <a:ext cx="2921360" cy="3583459"/>
          </a:xfrm>
          <a:prstGeom prst="parallelogram">
            <a:avLst>
              <a:gd name="adj" fmla="val 43889"/>
            </a:avLst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/>
          <p:cNvSpPr/>
          <p:nvPr/>
        </p:nvSpPr>
        <p:spPr>
          <a:xfrm>
            <a:off x="7076724" y="3253038"/>
            <a:ext cx="3037206" cy="3583459"/>
          </a:xfrm>
          <a:prstGeom prst="parallelogram">
            <a:avLst>
              <a:gd name="adj" fmla="val 45244"/>
            </a:avLst>
          </a:prstGeom>
          <a:solidFill>
            <a:srgbClr val="41C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806" y="2380290"/>
            <a:ext cx="4643956" cy="2552195"/>
          </a:xfrm>
        </p:spPr>
        <p:txBody>
          <a:bodyPr>
            <a:no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3600" b="1" i="1" dirty="0" smtClean="0">
                <a:solidFill>
                  <a:srgbClr val="0F62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Способы вовлечения обучающихся в учебный процесс</a:t>
            </a:r>
            <a:endParaRPr lang="ru-RU" sz="1600" b="1" i="1" dirty="0">
              <a:solidFill>
                <a:srgbClr val="0F6295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3" y="140883"/>
            <a:ext cx="2891509" cy="114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6194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/>
        </p:nvSpPr>
        <p:spPr>
          <a:xfrm>
            <a:off x="5255182" y="4673849"/>
            <a:ext cx="1780596" cy="2184151"/>
          </a:xfrm>
          <a:prstGeom prst="parallelogram">
            <a:avLst>
              <a:gd name="adj" fmla="val 43889"/>
            </a:avLst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/>
          <p:cNvSpPr/>
          <p:nvPr/>
        </p:nvSpPr>
        <p:spPr>
          <a:xfrm>
            <a:off x="6950146" y="3115069"/>
            <a:ext cx="1851205" cy="2184151"/>
          </a:xfrm>
          <a:prstGeom prst="parallelogram">
            <a:avLst>
              <a:gd name="adj" fmla="val 45244"/>
            </a:avLst>
          </a:prstGeom>
          <a:solidFill>
            <a:srgbClr val="41C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7724" y="2190606"/>
            <a:ext cx="6052828" cy="2240717"/>
          </a:xfrm>
        </p:spPr>
        <p:txBody>
          <a:bodyPr>
            <a:noAutofit/>
          </a:bodyPr>
          <a:lstStyle/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Используйте мнение студентов, проводите опросы и голосования</a:t>
            </a:r>
          </a:p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Задайте дискуссионный вопрос</a:t>
            </a:r>
          </a:p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Установите контрольные точки вопросов и ответов</a:t>
            </a:r>
          </a:p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Обращайтесь к слушателям</a:t>
            </a:r>
          </a:p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ru-RU" sz="2200" dirty="0">
              <a:solidFill>
                <a:srgbClr val="29AAE2"/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200" dirty="0" smtClean="0">
              <a:solidFill>
                <a:srgbClr val="29AAE2"/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</p:txBody>
      </p:sp>
      <p:sp>
        <p:nvSpPr>
          <p:cNvPr id="8" name="Parallelogram 7"/>
          <p:cNvSpPr/>
          <p:nvPr/>
        </p:nvSpPr>
        <p:spPr>
          <a:xfrm>
            <a:off x="8757659" y="1345406"/>
            <a:ext cx="1780596" cy="2184151"/>
          </a:xfrm>
          <a:prstGeom prst="parallelogram">
            <a:avLst>
              <a:gd name="adj" fmla="val 43889"/>
            </a:avLst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/>
          <p:cNvSpPr/>
          <p:nvPr/>
        </p:nvSpPr>
        <p:spPr>
          <a:xfrm>
            <a:off x="10366990" y="0"/>
            <a:ext cx="1851205" cy="2184151"/>
          </a:xfrm>
          <a:prstGeom prst="parallelogram">
            <a:avLst>
              <a:gd name="adj" fmla="val 45244"/>
            </a:avLst>
          </a:prstGeom>
          <a:solidFill>
            <a:srgbClr val="41C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66862" y="2047695"/>
            <a:ext cx="5035802" cy="68633"/>
          </a:xfrm>
          <a:prstGeom prst="rect">
            <a:avLst/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938681" y="1151855"/>
            <a:ext cx="6578742" cy="9556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ru-RU" sz="3600" b="1" dirty="0" smtClean="0">
                <a:solidFill>
                  <a:srgbClr val="0F62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Интерактивные элементы</a:t>
            </a:r>
            <a:endParaRPr lang="en-US" sz="3600" b="1" dirty="0">
              <a:solidFill>
                <a:srgbClr val="0F62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08" y="344618"/>
            <a:ext cx="2444565" cy="83355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38681" y="4664995"/>
            <a:ext cx="4140313" cy="172675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90488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Сделайте обучающихся активными </a:t>
            </a:r>
          </a:p>
          <a:p>
            <a:pPr marL="90488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участниками процесса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  <a:p>
            <a:pPr marL="90488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без страха наказания за ошибки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6097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build="p"/>
      <p:bldP spid="8" grpId="0" animBg="1"/>
      <p:bldP spid="10" grpId="0" animBg="1"/>
      <p:bldP spid="7" grpId="0" animBg="1"/>
      <p:bldP spid="1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5749636" y="11234"/>
            <a:ext cx="6442364" cy="6851963"/>
          </a:xfrm>
          <a:prstGeom prst="rect">
            <a:avLst/>
          </a:prstGeom>
          <a:solidFill>
            <a:srgbClr val="0F6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" y="5664820"/>
            <a:ext cx="5749635" cy="1193180"/>
          </a:xfrm>
          <a:prstGeom prst="rect">
            <a:avLst/>
          </a:prstGeom>
          <a:solidFill>
            <a:srgbClr val="2EC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Parallelogram 25"/>
          <p:cNvSpPr/>
          <p:nvPr/>
        </p:nvSpPr>
        <p:spPr>
          <a:xfrm>
            <a:off x="28833" y="0"/>
            <a:ext cx="1277643" cy="1946080"/>
          </a:xfrm>
          <a:prstGeom prst="parallelogram">
            <a:avLst>
              <a:gd name="adj" fmla="val 4334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28"/>
          <p:cNvSpPr/>
          <p:nvPr/>
        </p:nvSpPr>
        <p:spPr>
          <a:xfrm>
            <a:off x="875493" y="0"/>
            <a:ext cx="1277643" cy="1946080"/>
          </a:xfrm>
          <a:prstGeom prst="parallelogram">
            <a:avLst>
              <a:gd name="adj" fmla="val 4334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674793" y="3019979"/>
            <a:ext cx="5130584" cy="2555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en-US" sz="1200" dirty="0">
              <a:ea typeface="Montserrat" charset="0"/>
              <a:cs typeface="Montserrat" charset="0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6469643" y="3019979"/>
            <a:ext cx="5130584" cy="2555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en-US" sz="1200" dirty="0">
              <a:solidFill>
                <a:schemeClr val="bg1"/>
              </a:solidFill>
              <a:ea typeface="Montserrat" charset="0"/>
              <a:cs typeface="Montserrat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ctrTitle"/>
          </p:nvPr>
        </p:nvSpPr>
        <p:spPr>
          <a:xfrm>
            <a:off x="2111890" y="624642"/>
            <a:ext cx="8133752" cy="970238"/>
          </a:xfrm>
        </p:spPr>
        <p:txBody>
          <a:bodyPr>
            <a:normAutofit/>
          </a:bodyPr>
          <a:lstStyle/>
          <a:p>
            <a:pPr algn="l"/>
            <a:r>
              <a:rPr lang="ru-RU" sz="4400" b="1" dirty="0" smtClean="0">
                <a:latin typeface="+mn-lt"/>
                <a:ea typeface="Abril Fatface" charset="0"/>
                <a:cs typeface="Abril Fatface" charset="0"/>
              </a:rPr>
              <a:t>Примеры</a:t>
            </a:r>
            <a:endParaRPr lang="en-US" sz="4400" b="1" dirty="0">
              <a:latin typeface="+mn-lt"/>
              <a:ea typeface="Abril Fatface" charset="0"/>
              <a:cs typeface="Abril Fatface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302" y="259016"/>
            <a:ext cx="1958210" cy="616036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859161"/>
              </p:ext>
            </p:extLst>
          </p:nvPr>
        </p:nvGraphicFramePr>
        <p:xfrm>
          <a:off x="309526" y="1684511"/>
          <a:ext cx="10880220" cy="4893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110"/>
                <a:gridCol w="5440110"/>
              </a:tblGrid>
              <a:tr h="479833">
                <a:tc>
                  <a:txBody>
                    <a:bodyPr/>
                    <a:lstStyle/>
                    <a:p>
                      <a:r>
                        <a:rPr lang="ru-RU" dirty="0" smtClean="0"/>
                        <a:t>Элемент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Пример</a:t>
                      </a:r>
                      <a:r>
                        <a:rPr lang="ru-RU" baseline="0" dirty="0" smtClean="0"/>
                        <a:t> использования</a:t>
                      </a:r>
                      <a:endParaRPr lang="ru-RU" dirty="0"/>
                    </a:p>
                  </a:txBody>
                  <a:tcPr/>
                </a:tc>
              </a:tr>
              <a:tr h="8475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29AAE2"/>
                          </a:solidFill>
                          <a:latin typeface="Calibri" panose="020F0502020204030204" pitchFamily="34" charset="0"/>
                          <a:ea typeface="Montserrat" charset="0"/>
                          <a:cs typeface="Calibri" panose="020F0502020204030204" pitchFamily="34" charset="0"/>
                        </a:rPr>
                        <a:t>Используйте мнение студентов, проводите опросы и голосования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Используйте онлайн-сервисы опросов (Яндекс Формы, </a:t>
                      </a:r>
                      <a:r>
                        <a:rPr lang="en-US" dirty="0" smtClean="0"/>
                        <a:t>Test Pad</a:t>
                      </a:r>
                      <a:r>
                        <a:rPr lang="ru-RU" dirty="0" smtClean="0"/>
                        <a:t>, </a:t>
                      </a:r>
                      <a:r>
                        <a:rPr lang="en-US" dirty="0" err="1" smtClean="0"/>
                        <a:t>Learningapps</a:t>
                      </a:r>
                      <a:r>
                        <a:rPr lang="ru-RU" dirty="0" smtClean="0"/>
                        <a:t>).</a:t>
                      </a:r>
                      <a:endParaRPr lang="ru-RU" dirty="0"/>
                    </a:p>
                  </a:txBody>
                  <a:tcPr/>
                </a:tc>
              </a:tr>
              <a:tr h="6266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29AAE2"/>
                          </a:solidFill>
                          <a:latin typeface="Calibri" panose="020F0502020204030204" pitchFamily="34" charset="0"/>
                          <a:ea typeface="Montserrat" charset="0"/>
                          <a:cs typeface="Calibri" panose="020F0502020204030204" pitchFamily="34" charset="0"/>
                        </a:rPr>
                        <a:t>Задайте дискуссионный вопрос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Какие риски вы видите в данной ситуации (истории,</a:t>
                      </a:r>
                      <a:r>
                        <a:rPr lang="ru-RU" baseline="0" dirty="0" smtClean="0"/>
                        <a:t> теме)? Одни считают так, другие – иначе, а какое мнение у вас?</a:t>
                      </a:r>
                      <a:endParaRPr lang="ru-RU" dirty="0"/>
                    </a:p>
                  </a:txBody>
                  <a:tcPr/>
                </a:tc>
              </a:tr>
              <a:tr h="8475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29AAE2"/>
                          </a:solidFill>
                          <a:latin typeface="Calibri" panose="020F0502020204030204" pitchFamily="34" charset="0"/>
                          <a:ea typeface="Montserrat" charset="0"/>
                          <a:cs typeface="Calibri" panose="020F0502020204030204" pitchFamily="34" charset="0"/>
                        </a:rPr>
                        <a:t>Установите контрольные точки вопросов и ответов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Если вы объясняете новую концепцию, уточните что студентам понятно, а что – нет. Например, с помощью анонимного опроса с возможностью открытого ответа.</a:t>
                      </a:r>
                      <a:endParaRPr lang="ru-RU" dirty="0"/>
                    </a:p>
                  </a:txBody>
                  <a:tcPr/>
                </a:tc>
              </a:tr>
              <a:tr h="4842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29AAE2"/>
                          </a:solidFill>
                          <a:latin typeface="Calibri" panose="020F0502020204030204" pitchFamily="34" charset="0"/>
                          <a:ea typeface="Montserrat" charset="0"/>
                          <a:cs typeface="Calibri" panose="020F0502020204030204" pitchFamily="34" charset="0"/>
                        </a:rPr>
                        <a:t>Обращайтесь к слушателям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Напишите одно слово, обозначающее ваши эмоции по этому поводу. Поставьте, пожалуйста, плюсики (поднимите большой палец) те, кто меня слышит. Отметьте какой вариант из представленных вам больше нравится?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6502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15" grpId="0" animBg="1"/>
      <p:bldP spid="16" grpId="0" animBg="1"/>
      <p:bldP spid="21" grpId="0" build="p"/>
      <p:bldP spid="23" grpId="0" build="p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/>
        </p:nvSpPr>
        <p:spPr>
          <a:xfrm>
            <a:off x="6006098" y="4673849"/>
            <a:ext cx="1780596" cy="2184151"/>
          </a:xfrm>
          <a:prstGeom prst="parallelogram">
            <a:avLst>
              <a:gd name="adj" fmla="val 43889"/>
            </a:avLst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/>
          <p:cNvSpPr/>
          <p:nvPr/>
        </p:nvSpPr>
        <p:spPr>
          <a:xfrm>
            <a:off x="6950146" y="3115069"/>
            <a:ext cx="1851205" cy="2184151"/>
          </a:xfrm>
          <a:prstGeom prst="parallelogram">
            <a:avLst>
              <a:gd name="adj" fmla="val 45244"/>
            </a:avLst>
          </a:prstGeom>
          <a:solidFill>
            <a:srgbClr val="41C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4108" y="2409198"/>
            <a:ext cx="6052828" cy="2240717"/>
          </a:xfrm>
        </p:spPr>
        <p:txBody>
          <a:bodyPr>
            <a:noAutofit/>
          </a:bodyPr>
          <a:lstStyle/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Добавьте элементы соревнования</a:t>
            </a:r>
          </a:p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Выдавайте награды</a:t>
            </a:r>
          </a:p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Продемонстрируйте студентам продвижение в обучении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200" dirty="0">
              <a:solidFill>
                <a:srgbClr val="29AAE2"/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200" dirty="0" smtClean="0">
              <a:solidFill>
                <a:srgbClr val="29AAE2"/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</p:txBody>
      </p:sp>
      <p:sp>
        <p:nvSpPr>
          <p:cNvPr id="8" name="Parallelogram 7"/>
          <p:cNvSpPr/>
          <p:nvPr/>
        </p:nvSpPr>
        <p:spPr>
          <a:xfrm>
            <a:off x="8757659" y="1345406"/>
            <a:ext cx="1780596" cy="2184151"/>
          </a:xfrm>
          <a:prstGeom prst="parallelogram">
            <a:avLst>
              <a:gd name="adj" fmla="val 43889"/>
            </a:avLst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/>
          <p:cNvSpPr/>
          <p:nvPr/>
        </p:nvSpPr>
        <p:spPr>
          <a:xfrm>
            <a:off x="10366990" y="0"/>
            <a:ext cx="1851205" cy="2184151"/>
          </a:xfrm>
          <a:prstGeom prst="parallelogram">
            <a:avLst>
              <a:gd name="adj" fmla="val 45244"/>
            </a:avLst>
          </a:prstGeom>
          <a:solidFill>
            <a:srgbClr val="41C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66862" y="2047695"/>
            <a:ext cx="5035802" cy="68633"/>
          </a:xfrm>
          <a:prstGeom prst="rect">
            <a:avLst/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938681" y="1151855"/>
            <a:ext cx="6578742" cy="9556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ru-RU" sz="3600" b="1" dirty="0" smtClean="0">
                <a:solidFill>
                  <a:srgbClr val="0F62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Элементы </a:t>
            </a:r>
            <a:r>
              <a:rPr lang="ru-RU" sz="3600" b="1" dirty="0" err="1" smtClean="0">
                <a:solidFill>
                  <a:srgbClr val="0F62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гейм</a:t>
            </a:r>
            <a:r>
              <a:rPr lang="ru-RU" sz="3600" b="1" dirty="0" err="1">
                <a:solidFill>
                  <a:srgbClr val="0F62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3600" b="1" dirty="0" err="1" smtClean="0">
                <a:solidFill>
                  <a:srgbClr val="0F62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фикации</a:t>
            </a:r>
            <a:endParaRPr lang="en-US" sz="3600" b="1" dirty="0">
              <a:solidFill>
                <a:srgbClr val="0F62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08" y="344618"/>
            <a:ext cx="2444565" cy="83355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38681" y="4207144"/>
            <a:ext cx="4140313" cy="172675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90488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Смените позицию обучающихся с пассивного наблюдателя на активного участника процесса, награждайте за активность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054" y="1092075"/>
            <a:ext cx="5383400" cy="524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31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build="p"/>
      <p:bldP spid="8" grpId="0" animBg="1"/>
      <p:bldP spid="10" grpId="0" animBg="1"/>
      <p:bldP spid="7" grpId="0" animBg="1"/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5749636" y="11234"/>
            <a:ext cx="6442364" cy="6851963"/>
          </a:xfrm>
          <a:prstGeom prst="rect">
            <a:avLst/>
          </a:prstGeom>
          <a:solidFill>
            <a:srgbClr val="0F6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" y="5664820"/>
            <a:ext cx="5749635" cy="1193180"/>
          </a:xfrm>
          <a:prstGeom prst="rect">
            <a:avLst/>
          </a:prstGeom>
          <a:solidFill>
            <a:srgbClr val="2EC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Parallelogram 25"/>
          <p:cNvSpPr/>
          <p:nvPr/>
        </p:nvSpPr>
        <p:spPr>
          <a:xfrm>
            <a:off x="28833" y="0"/>
            <a:ext cx="1277643" cy="1946080"/>
          </a:xfrm>
          <a:prstGeom prst="parallelogram">
            <a:avLst>
              <a:gd name="adj" fmla="val 4334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28"/>
          <p:cNvSpPr/>
          <p:nvPr/>
        </p:nvSpPr>
        <p:spPr>
          <a:xfrm>
            <a:off x="875493" y="0"/>
            <a:ext cx="1277643" cy="1946080"/>
          </a:xfrm>
          <a:prstGeom prst="parallelogram">
            <a:avLst>
              <a:gd name="adj" fmla="val 4334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674793" y="3019979"/>
            <a:ext cx="5130584" cy="2555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en-US" sz="1200" dirty="0">
              <a:ea typeface="Montserrat" charset="0"/>
              <a:cs typeface="Montserrat" charset="0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6469643" y="3019979"/>
            <a:ext cx="5130584" cy="2555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en-US" sz="1200" dirty="0">
              <a:solidFill>
                <a:schemeClr val="bg1"/>
              </a:solidFill>
              <a:ea typeface="Montserrat" charset="0"/>
              <a:cs typeface="Montserrat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ctrTitle"/>
          </p:nvPr>
        </p:nvSpPr>
        <p:spPr>
          <a:xfrm>
            <a:off x="2111890" y="624642"/>
            <a:ext cx="8133752" cy="970238"/>
          </a:xfrm>
        </p:spPr>
        <p:txBody>
          <a:bodyPr>
            <a:normAutofit/>
          </a:bodyPr>
          <a:lstStyle/>
          <a:p>
            <a:pPr algn="l"/>
            <a:r>
              <a:rPr lang="ru-RU" sz="4400" b="1" dirty="0" smtClean="0">
                <a:latin typeface="+mn-lt"/>
                <a:ea typeface="Abril Fatface" charset="0"/>
                <a:cs typeface="Abril Fatface" charset="0"/>
              </a:rPr>
              <a:t>Примеры</a:t>
            </a:r>
            <a:endParaRPr lang="en-US" sz="4400" b="1" dirty="0">
              <a:latin typeface="+mn-lt"/>
              <a:ea typeface="Abril Fatface" charset="0"/>
              <a:cs typeface="Abril Fatface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302" y="259016"/>
            <a:ext cx="1958210" cy="616036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534255"/>
              </p:ext>
            </p:extLst>
          </p:nvPr>
        </p:nvGraphicFramePr>
        <p:xfrm>
          <a:off x="365267" y="2147330"/>
          <a:ext cx="10880220" cy="389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110"/>
                <a:gridCol w="5440110"/>
              </a:tblGrid>
              <a:tr h="479833">
                <a:tc>
                  <a:txBody>
                    <a:bodyPr/>
                    <a:lstStyle/>
                    <a:p>
                      <a:r>
                        <a:rPr lang="ru-RU" dirty="0" smtClean="0"/>
                        <a:t>Элемент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Пример</a:t>
                      </a:r>
                      <a:r>
                        <a:rPr lang="ru-RU" baseline="0" dirty="0" smtClean="0"/>
                        <a:t> использования</a:t>
                      </a:r>
                      <a:endParaRPr lang="ru-RU" dirty="0"/>
                    </a:p>
                  </a:txBody>
                  <a:tcPr/>
                </a:tc>
              </a:tr>
              <a:tr h="120785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800" dirty="0" smtClean="0">
                          <a:solidFill>
                            <a:srgbClr val="29AAE2"/>
                          </a:solidFill>
                          <a:latin typeface="Calibri" panose="020F0502020204030204" pitchFamily="34" charset="0"/>
                          <a:ea typeface="Montserrat" charset="0"/>
                          <a:cs typeface="Calibri" panose="020F0502020204030204" pitchFamily="34" charset="0"/>
                        </a:rPr>
                        <a:t>Добавьте элементы соревнования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Ведите рейтинг студентов, давайте групповые и индивидуальные задания с соревновательными элементами.</a:t>
                      </a:r>
                      <a:endParaRPr lang="ru-RU" dirty="0"/>
                    </a:p>
                  </a:txBody>
                  <a:tcPr/>
                </a:tc>
              </a:tr>
              <a:tr h="109182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800" dirty="0" smtClean="0">
                          <a:solidFill>
                            <a:srgbClr val="29AAE2"/>
                          </a:solidFill>
                          <a:latin typeface="Calibri" panose="020F0502020204030204" pitchFamily="34" charset="0"/>
                          <a:ea typeface="Montserrat" charset="0"/>
                          <a:cs typeface="Calibri" panose="020F0502020204030204" pitchFamily="34" charset="0"/>
                        </a:rPr>
                        <a:t>Выдавайте награды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Ведите</a:t>
                      </a:r>
                      <a:r>
                        <a:rPr lang="ru-RU" baseline="0" dirty="0" smtClean="0"/>
                        <a:t> таблицы достижений студентов, попробуйте </a:t>
                      </a:r>
                      <a:r>
                        <a:rPr lang="ru-RU" baseline="0" dirty="0" err="1" smtClean="0"/>
                        <a:t>бейджификацию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111368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800" dirty="0" smtClean="0">
                          <a:solidFill>
                            <a:srgbClr val="29AAE2"/>
                          </a:solidFill>
                          <a:latin typeface="Calibri" panose="020F0502020204030204" pitchFamily="34" charset="0"/>
                          <a:ea typeface="Montserrat" charset="0"/>
                          <a:cs typeface="Calibri" panose="020F0502020204030204" pitchFamily="34" charset="0"/>
                        </a:rPr>
                        <a:t>Продемонстрируйте обучающимся продвижение в обучении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Сделайте наглядную таблицу, в которой будет отражаться уровень освоения</a:t>
                      </a:r>
                      <a:r>
                        <a:rPr lang="ru-RU" baseline="0" dirty="0" smtClean="0"/>
                        <a:t> курса и</a:t>
                      </a:r>
                      <a:r>
                        <a:rPr lang="en-US" baseline="0" dirty="0" smtClean="0"/>
                        <a:t>/</a:t>
                      </a:r>
                      <a:r>
                        <a:rPr lang="ru-RU" baseline="0" dirty="0" smtClean="0"/>
                        <a:t>или полученных на лекции знаний.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8035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15" grpId="0" animBg="1"/>
      <p:bldP spid="16" grpId="0" animBg="1"/>
      <p:bldP spid="21" grpId="0" build="p"/>
      <p:bldP spid="23" grpId="0" build="p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/>
        </p:nvSpPr>
        <p:spPr>
          <a:xfrm>
            <a:off x="5844957" y="4692229"/>
            <a:ext cx="1780596" cy="2184151"/>
          </a:xfrm>
          <a:prstGeom prst="parallelogram">
            <a:avLst>
              <a:gd name="adj" fmla="val 43889"/>
            </a:avLst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/>
          <p:cNvSpPr/>
          <p:nvPr/>
        </p:nvSpPr>
        <p:spPr>
          <a:xfrm>
            <a:off x="6950146" y="3115069"/>
            <a:ext cx="1851205" cy="2184151"/>
          </a:xfrm>
          <a:prstGeom prst="parallelogram">
            <a:avLst>
              <a:gd name="adj" fmla="val 45244"/>
            </a:avLst>
          </a:prstGeom>
          <a:solidFill>
            <a:srgbClr val="41C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4108" y="2409198"/>
            <a:ext cx="6052828" cy="2240717"/>
          </a:xfrm>
        </p:spPr>
        <p:txBody>
          <a:bodyPr>
            <a:noAutofit/>
          </a:bodyPr>
          <a:lstStyle/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Рассказывайте истории, стройте сюжеты</a:t>
            </a:r>
          </a:p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Используйте персонажей, вызывающих симпатию и ассоциации у студентов с собой</a:t>
            </a:r>
          </a:p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Предложите студентам написать историю вместе в процессе занятия</a:t>
            </a:r>
            <a:r>
              <a:rPr lang="en-US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/</a:t>
            </a: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курса</a:t>
            </a:r>
            <a:endParaRPr lang="ru-RU" sz="2200" dirty="0">
              <a:solidFill>
                <a:srgbClr val="29AAE2"/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200" dirty="0" smtClean="0">
              <a:solidFill>
                <a:srgbClr val="29AAE2"/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</p:txBody>
      </p:sp>
      <p:sp>
        <p:nvSpPr>
          <p:cNvPr id="8" name="Parallelogram 7"/>
          <p:cNvSpPr/>
          <p:nvPr/>
        </p:nvSpPr>
        <p:spPr>
          <a:xfrm>
            <a:off x="8757659" y="1345406"/>
            <a:ext cx="1780596" cy="2184151"/>
          </a:xfrm>
          <a:prstGeom prst="parallelogram">
            <a:avLst>
              <a:gd name="adj" fmla="val 43889"/>
            </a:avLst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/>
          <p:cNvSpPr/>
          <p:nvPr/>
        </p:nvSpPr>
        <p:spPr>
          <a:xfrm>
            <a:off x="10366990" y="0"/>
            <a:ext cx="1851205" cy="2184151"/>
          </a:xfrm>
          <a:prstGeom prst="parallelogram">
            <a:avLst>
              <a:gd name="adj" fmla="val 45244"/>
            </a:avLst>
          </a:prstGeom>
          <a:solidFill>
            <a:srgbClr val="41C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66862" y="2047695"/>
            <a:ext cx="5035802" cy="68633"/>
          </a:xfrm>
          <a:prstGeom prst="rect">
            <a:avLst/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938681" y="1151855"/>
            <a:ext cx="6578742" cy="9556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ru-RU" sz="3600" b="1" dirty="0" smtClean="0">
                <a:solidFill>
                  <a:srgbClr val="0F62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600" b="1" dirty="0" err="1" smtClean="0">
                <a:solidFill>
                  <a:srgbClr val="0F62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Сторителлинг</a:t>
            </a:r>
            <a:endParaRPr lang="en-US" sz="3600" b="1" dirty="0">
              <a:solidFill>
                <a:srgbClr val="0F62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08" y="344618"/>
            <a:ext cx="2444565" cy="83355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38681" y="4453201"/>
            <a:ext cx="4140313" cy="131272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90488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Используйте примеры драматургии, неожиданные повороты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204" y="667294"/>
            <a:ext cx="5753100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359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build="p"/>
      <p:bldP spid="8" grpId="0" animBg="1"/>
      <p:bldP spid="10" grpId="0" animBg="1"/>
      <p:bldP spid="7" grpId="0" animBg="1"/>
      <p:bldP spid="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5749636" y="11234"/>
            <a:ext cx="6442364" cy="6851963"/>
          </a:xfrm>
          <a:prstGeom prst="rect">
            <a:avLst/>
          </a:prstGeom>
          <a:solidFill>
            <a:srgbClr val="0F6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" y="5664820"/>
            <a:ext cx="5749635" cy="1193180"/>
          </a:xfrm>
          <a:prstGeom prst="rect">
            <a:avLst/>
          </a:prstGeom>
          <a:solidFill>
            <a:srgbClr val="2EC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Parallelogram 25"/>
          <p:cNvSpPr/>
          <p:nvPr/>
        </p:nvSpPr>
        <p:spPr>
          <a:xfrm>
            <a:off x="28833" y="0"/>
            <a:ext cx="1277643" cy="1946080"/>
          </a:xfrm>
          <a:prstGeom prst="parallelogram">
            <a:avLst>
              <a:gd name="adj" fmla="val 4334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28"/>
          <p:cNvSpPr/>
          <p:nvPr/>
        </p:nvSpPr>
        <p:spPr>
          <a:xfrm>
            <a:off x="875493" y="0"/>
            <a:ext cx="1277643" cy="1946080"/>
          </a:xfrm>
          <a:prstGeom prst="parallelogram">
            <a:avLst>
              <a:gd name="adj" fmla="val 4334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674793" y="3019979"/>
            <a:ext cx="5130584" cy="2555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en-US" sz="1200" dirty="0">
              <a:ea typeface="Montserrat" charset="0"/>
              <a:cs typeface="Montserrat" charset="0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6469643" y="3019979"/>
            <a:ext cx="5130584" cy="2555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en-US" sz="1200" dirty="0">
              <a:solidFill>
                <a:schemeClr val="bg1"/>
              </a:solidFill>
              <a:ea typeface="Montserrat" charset="0"/>
              <a:cs typeface="Montserrat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ctrTitle"/>
          </p:nvPr>
        </p:nvSpPr>
        <p:spPr>
          <a:xfrm>
            <a:off x="2111890" y="624642"/>
            <a:ext cx="8133752" cy="970238"/>
          </a:xfrm>
        </p:spPr>
        <p:txBody>
          <a:bodyPr>
            <a:normAutofit/>
          </a:bodyPr>
          <a:lstStyle/>
          <a:p>
            <a:pPr algn="l"/>
            <a:r>
              <a:rPr lang="ru-RU" sz="4400" b="1" dirty="0" smtClean="0">
                <a:latin typeface="+mn-lt"/>
                <a:ea typeface="Abril Fatface" charset="0"/>
                <a:cs typeface="Abril Fatface" charset="0"/>
              </a:rPr>
              <a:t>Примеры</a:t>
            </a:r>
            <a:endParaRPr lang="en-US" sz="4400" b="1" dirty="0">
              <a:latin typeface="+mn-lt"/>
              <a:ea typeface="Abril Fatface" charset="0"/>
              <a:cs typeface="Abril Fatface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302" y="259016"/>
            <a:ext cx="1958210" cy="616036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728508"/>
              </p:ext>
            </p:extLst>
          </p:nvPr>
        </p:nvGraphicFramePr>
        <p:xfrm>
          <a:off x="365267" y="2147330"/>
          <a:ext cx="10880220" cy="4065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110"/>
                <a:gridCol w="5440110"/>
              </a:tblGrid>
              <a:tr h="479833">
                <a:tc>
                  <a:txBody>
                    <a:bodyPr/>
                    <a:lstStyle/>
                    <a:p>
                      <a:r>
                        <a:rPr lang="ru-RU" dirty="0" smtClean="0"/>
                        <a:t>Элемент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Пример</a:t>
                      </a:r>
                      <a:r>
                        <a:rPr lang="ru-RU" baseline="0" dirty="0" smtClean="0"/>
                        <a:t> использования</a:t>
                      </a:r>
                      <a:endParaRPr lang="ru-RU" dirty="0"/>
                    </a:p>
                  </a:txBody>
                  <a:tcPr/>
                </a:tc>
              </a:tr>
              <a:tr h="120785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800" dirty="0" smtClean="0">
                          <a:solidFill>
                            <a:srgbClr val="29AAE2"/>
                          </a:solidFill>
                          <a:latin typeface="Calibri" panose="020F0502020204030204" pitchFamily="34" charset="0"/>
                          <a:ea typeface="Montserrat" charset="0"/>
                          <a:cs typeface="Calibri" panose="020F0502020204030204" pitchFamily="34" charset="0"/>
                        </a:rPr>
                        <a:t>Рассказывайте истории, стройте сюжеты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Используйте</a:t>
                      </a:r>
                      <a:r>
                        <a:rPr lang="ru-RU" baseline="0" dirty="0" smtClean="0"/>
                        <a:t> к</a:t>
                      </a:r>
                      <a:r>
                        <a:rPr lang="ru-RU" dirty="0" smtClean="0"/>
                        <a:t>лассическую сюжетную фабулу -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ontserrat" charset="0"/>
                          <a:cs typeface="Calibri" panose="020F0502020204030204" pitchFamily="34" charset="0"/>
                        </a:rPr>
                        <a:t>завязка, действие, кульминация, развязка.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02358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800" dirty="0" smtClean="0">
                          <a:solidFill>
                            <a:srgbClr val="29AAE2"/>
                          </a:solidFill>
                          <a:latin typeface="Calibri" panose="020F0502020204030204" pitchFamily="34" charset="0"/>
                          <a:ea typeface="Montserrat" charset="0"/>
                          <a:cs typeface="Calibri" panose="020F0502020204030204" pitchFamily="34" charset="0"/>
                        </a:rPr>
                        <a:t>Используйте персонажей, вызывающих симпатию и ассоциации у студентов с собой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Персонажи-студенты, персонажи-молодые специалисты</a:t>
                      </a:r>
                      <a:r>
                        <a:rPr lang="ru-RU" baseline="0" dirty="0" smtClean="0"/>
                        <a:t> и персонажи, вызывающие яркий эмоциональный отклик (например, милые на вид).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111368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800" dirty="0" smtClean="0">
                          <a:solidFill>
                            <a:srgbClr val="29AAE2"/>
                          </a:solidFill>
                          <a:latin typeface="Calibri" panose="020F0502020204030204" pitchFamily="34" charset="0"/>
                          <a:ea typeface="Montserrat" charset="0"/>
                          <a:cs typeface="Calibri" panose="020F0502020204030204" pitchFamily="34" charset="0"/>
                        </a:rPr>
                        <a:t>Предложите студентам написать историю вместе в процессе занятия</a:t>
                      </a:r>
                      <a:r>
                        <a:rPr lang="en-US" sz="1800" dirty="0" smtClean="0">
                          <a:solidFill>
                            <a:srgbClr val="29AAE2"/>
                          </a:solidFill>
                          <a:latin typeface="Calibri" panose="020F0502020204030204" pitchFamily="34" charset="0"/>
                          <a:ea typeface="Montserrat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ru-RU" sz="1800" dirty="0" smtClean="0">
                          <a:solidFill>
                            <a:srgbClr val="29AAE2"/>
                          </a:solidFill>
                          <a:latin typeface="Calibri" panose="020F0502020204030204" pitchFamily="34" charset="0"/>
                          <a:ea typeface="Montserrat" charset="0"/>
                          <a:cs typeface="Calibri" panose="020F0502020204030204" pitchFamily="34" charset="0"/>
                        </a:rPr>
                        <a:t>курса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Придумайте персонажа, которого будут постигать успехи или неудачи в зависимости от успешности и активности студентов на занятиях, пусть ведут его к определенному финалу.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50263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15" grpId="0" animBg="1"/>
      <p:bldP spid="16" grpId="0" animBg="1"/>
      <p:bldP spid="21" grpId="0" build="p"/>
      <p:bldP spid="23" grpId="0" build="p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/>
        </p:nvSpPr>
        <p:spPr>
          <a:xfrm>
            <a:off x="6443728" y="4673849"/>
            <a:ext cx="1780596" cy="2184151"/>
          </a:xfrm>
          <a:prstGeom prst="parallelogram">
            <a:avLst>
              <a:gd name="adj" fmla="val 43889"/>
            </a:avLst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/>
          <p:cNvSpPr/>
          <p:nvPr/>
        </p:nvSpPr>
        <p:spPr>
          <a:xfrm>
            <a:off x="7889026" y="2920177"/>
            <a:ext cx="1851205" cy="2184151"/>
          </a:xfrm>
          <a:prstGeom prst="parallelogram">
            <a:avLst>
              <a:gd name="adj" fmla="val 45244"/>
            </a:avLst>
          </a:prstGeom>
          <a:solidFill>
            <a:srgbClr val="41C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4108" y="2409198"/>
            <a:ext cx="6052828" cy="2240717"/>
          </a:xfrm>
        </p:spPr>
        <p:txBody>
          <a:bodyPr>
            <a:noAutofit/>
          </a:bodyPr>
          <a:lstStyle/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Будьте непредсказуемы, используйте разные виды подачи материала и оценочных мероприятий</a:t>
            </a:r>
          </a:p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Делайте освежающие отступления – добавьте юмор</a:t>
            </a:r>
          </a:p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Используйте визуализацию с ярким эмоциональным наполнением вместо безликих стоковых изображений</a:t>
            </a:r>
            <a:endParaRPr lang="ru-RU" sz="2200" dirty="0">
              <a:solidFill>
                <a:srgbClr val="29AAE2"/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200" dirty="0" smtClean="0">
              <a:solidFill>
                <a:srgbClr val="29AAE2"/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</p:txBody>
      </p:sp>
      <p:sp>
        <p:nvSpPr>
          <p:cNvPr id="8" name="Parallelogram 7"/>
          <p:cNvSpPr/>
          <p:nvPr/>
        </p:nvSpPr>
        <p:spPr>
          <a:xfrm>
            <a:off x="8685948" y="2528815"/>
            <a:ext cx="1780596" cy="2184151"/>
          </a:xfrm>
          <a:prstGeom prst="parallelogram">
            <a:avLst>
              <a:gd name="adj" fmla="val 43889"/>
            </a:avLst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/>
          <p:cNvSpPr/>
          <p:nvPr/>
        </p:nvSpPr>
        <p:spPr>
          <a:xfrm>
            <a:off x="10340795" y="-30813"/>
            <a:ext cx="1851205" cy="2184151"/>
          </a:xfrm>
          <a:prstGeom prst="parallelogram">
            <a:avLst>
              <a:gd name="adj" fmla="val 45244"/>
            </a:avLst>
          </a:prstGeom>
          <a:solidFill>
            <a:srgbClr val="41C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66862" y="2047695"/>
            <a:ext cx="5035802" cy="68633"/>
          </a:xfrm>
          <a:prstGeom prst="rect">
            <a:avLst/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938681" y="1151855"/>
            <a:ext cx="6578742" cy="9556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ru-RU" sz="3600" b="1" dirty="0" smtClean="0">
                <a:solidFill>
                  <a:srgbClr val="0F62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Эмоциональное </a:t>
            </a:r>
            <a:r>
              <a:rPr lang="ru-RU" sz="3600" b="1" dirty="0" smtClean="0">
                <a:solidFill>
                  <a:srgbClr val="0F62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наполнение</a:t>
            </a:r>
            <a:endParaRPr lang="en-US" sz="3600" b="1" dirty="0">
              <a:solidFill>
                <a:srgbClr val="0F62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08" y="344618"/>
            <a:ext cx="2444565" cy="83355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38681" y="5486400"/>
            <a:ext cx="4140313" cy="93588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90488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Вызывайте эмоции, </a:t>
            </a:r>
          </a:p>
          <a:p>
            <a:pPr marL="90488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не бойтесь выделяться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913" y="2107475"/>
            <a:ext cx="4330161" cy="430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48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build="p"/>
      <p:bldP spid="8" grpId="0" animBg="1"/>
      <p:bldP spid="10" grpId="0" animBg="1"/>
      <p:bldP spid="7" grpId="0" animBg="1"/>
      <p:bldP spid="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/>
        </p:nvSpPr>
        <p:spPr>
          <a:xfrm>
            <a:off x="6349848" y="4629188"/>
            <a:ext cx="1780596" cy="2184151"/>
          </a:xfrm>
          <a:prstGeom prst="parallelogram">
            <a:avLst>
              <a:gd name="adj" fmla="val 43889"/>
            </a:avLst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/>
          <p:cNvSpPr/>
          <p:nvPr/>
        </p:nvSpPr>
        <p:spPr>
          <a:xfrm>
            <a:off x="6950146" y="3115069"/>
            <a:ext cx="1851205" cy="2184151"/>
          </a:xfrm>
          <a:prstGeom prst="parallelogram">
            <a:avLst>
              <a:gd name="adj" fmla="val 45244"/>
            </a:avLst>
          </a:prstGeom>
          <a:solidFill>
            <a:srgbClr val="41C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4108" y="2409198"/>
            <a:ext cx="6052828" cy="2240717"/>
          </a:xfrm>
        </p:spPr>
        <p:txBody>
          <a:bodyPr>
            <a:noAutofit/>
          </a:bodyPr>
          <a:lstStyle/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Реагируйте на высказывания</a:t>
            </a:r>
          </a:p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Отмечайте достижения</a:t>
            </a:r>
            <a:endParaRPr lang="ru-RU" sz="2200" dirty="0">
              <a:solidFill>
                <a:srgbClr val="29AAE2"/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  <a:p>
            <a:pPr marL="514350" indent="-51435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200" dirty="0" smtClean="0">
                <a:solidFill>
                  <a:srgbClr val="29AAE2"/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Критикуя, не забывайте про положительные моменты</a:t>
            </a:r>
          </a:p>
        </p:txBody>
      </p:sp>
      <p:sp>
        <p:nvSpPr>
          <p:cNvPr id="8" name="Parallelogram 7"/>
          <p:cNvSpPr/>
          <p:nvPr/>
        </p:nvSpPr>
        <p:spPr>
          <a:xfrm>
            <a:off x="8615971" y="1824981"/>
            <a:ext cx="1780596" cy="2184151"/>
          </a:xfrm>
          <a:prstGeom prst="parallelogram">
            <a:avLst>
              <a:gd name="adj" fmla="val 43889"/>
            </a:avLst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/>
          <p:cNvSpPr/>
          <p:nvPr/>
        </p:nvSpPr>
        <p:spPr>
          <a:xfrm>
            <a:off x="10332114" y="0"/>
            <a:ext cx="1851205" cy="2184151"/>
          </a:xfrm>
          <a:prstGeom prst="parallelogram">
            <a:avLst>
              <a:gd name="adj" fmla="val 45244"/>
            </a:avLst>
          </a:prstGeom>
          <a:solidFill>
            <a:srgbClr val="41C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66862" y="2047695"/>
            <a:ext cx="5035802" cy="68633"/>
          </a:xfrm>
          <a:prstGeom prst="rect">
            <a:avLst/>
          </a:prstGeom>
          <a:solidFill>
            <a:srgbClr val="0B7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938681" y="1151855"/>
            <a:ext cx="6578742" cy="9556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ru-RU" sz="3600" b="1" dirty="0" smtClean="0">
                <a:solidFill>
                  <a:srgbClr val="0F629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Обратная связь</a:t>
            </a:r>
            <a:endParaRPr lang="en-US" sz="3600" b="1" dirty="0">
              <a:solidFill>
                <a:srgbClr val="0F62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08" y="344618"/>
            <a:ext cx="2444565" cy="83355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38681" y="4172447"/>
            <a:ext cx="4140313" cy="131272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90488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Давайте обратную связь регулярно и систематически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137" y="1550902"/>
            <a:ext cx="48006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987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build="p"/>
      <p:bldP spid="8" grpId="0" animBg="1"/>
      <p:bldP spid="10" grpId="0" animBg="1"/>
      <p:bldP spid="7" grpId="0" animBg="1"/>
      <p:bldP spid="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25"/>
          <p:cNvSpPr/>
          <p:nvPr/>
        </p:nvSpPr>
        <p:spPr>
          <a:xfrm>
            <a:off x="5274105" y="0"/>
            <a:ext cx="1277643" cy="1946080"/>
          </a:xfrm>
          <a:prstGeom prst="parallelogram">
            <a:avLst>
              <a:gd name="adj" fmla="val 4334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28"/>
          <p:cNvSpPr/>
          <p:nvPr/>
        </p:nvSpPr>
        <p:spPr>
          <a:xfrm>
            <a:off x="6120765" y="0"/>
            <a:ext cx="1277643" cy="1946080"/>
          </a:xfrm>
          <a:prstGeom prst="parallelogram">
            <a:avLst>
              <a:gd name="adj" fmla="val 4334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25"/>
          <p:cNvSpPr/>
          <p:nvPr/>
        </p:nvSpPr>
        <p:spPr>
          <a:xfrm>
            <a:off x="4483200" y="4911920"/>
            <a:ext cx="1277643" cy="1946080"/>
          </a:xfrm>
          <a:prstGeom prst="parallelogram">
            <a:avLst>
              <a:gd name="adj" fmla="val 4334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arallelogram 28"/>
          <p:cNvSpPr/>
          <p:nvPr/>
        </p:nvSpPr>
        <p:spPr>
          <a:xfrm>
            <a:off x="5329860" y="4911920"/>
            <a:ext cx="1277643" cy="1946080"/>
          </a:xfrm>
          <a:prstGeom prst="parallelogram">
            <a:avLst>
              <a:gd name="adj" fmla="val 4334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78" y="251745"/>
            <a:ext cx="1916124" cy="706617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746819" y="2845090"/>
            <a:ext cx="6028048" cy="884160"/>
          </a:xfrm>
        </p:spPr>
        <p:txBody>
          <a:bodyPr>
            <a:noAutofit/>
          </a:bodyPr>
          <a:lstStyle/>
          <a:p>
            <a:pPr algn="l"/>
            <a:r>
              <a:rPr lang="ru-RU" sz="5400" b="1" dirty="0" smtClean="0">
                <a:latin typeface="+mn-lt"/>
                <a:ea typeface="Abril Fatface" charset="0"/>
                <a:cs typeface="Abril Fatface" charset="0"/>
              </a:rPr>
              <a:t>Сочетайте все перечисленное</a:t>
            </a:r>
            <a:endParaRPr lang="en-US" sz="5400" b="1" dirty="0">
              <a:latin typeface="+mn-lt"/>
              <a:ea typeface="Abril Fatface" charset="0"/>
              <a:cs typeface="Abril Fatface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22021" y="3771862"/>
            <a:ext cx="4492141" cy="93588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90488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ontserrat" charset="0"/>
                <a:cs typeface="Calibri" panose="020F0502020204030204" pitchFamily="34" charset="0"/>
              </a:rPr>
              <a:t>Не бойтесь экспериментировать со способами и форматами вовлечения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Montserrat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1459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5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25"/>
          <p:cNvSpPr/>
          <p:nvPr/>
        </p:nvSpPr>
        <p:spPr>
          <a:xfrm>
            <a:off x="5274105" y="0"/>
            <a:ext cx="1277643" cy="1946080"/>
          </a:xfrm>
          <a:prstGeom prst="parallelogram">
            <a:avLst>
              <a:gd name="adj" fmla="val 4334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28"/>
          <p:cNvSpPr/>
          <p:nvPr/>
        </p:nvSpPr>
        <p:spPr>
          <a:xfrm>
            <a:off x="6120765" y="0"/>
            <a:ext cx="1277643" cy="1946080"/>
          </a:xfrm>
          <a:prstGeom prst="parallelogram">
            <a:avLst>
              <a:gd name="adj" fmla="val 4334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25"/>
          <p:cNvSpPr/>
          <p:nvPr/>
        </p:nvSpPr>
        <p:spPr>
          <a:xfrm>
            <a:off x="4483200" y="4911920"/>
            <a:ext cx="1277643" cy="1946080"/>
          </a:xfrm>
          <a:prstGeom prst="parallelogram">
            <a:avLst>
              <a:gd name="adj" fmla="val 4334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arallelogram 28"/>
          <p:cNvSpPr/>
          <p:nvPr/>
        </p:nvSpPr>
        <p:spPr>
          <a:xfrm>
            <a:off x="5329860" y="4911920"/>
            <a:ext cx="1277643" cy="1946080"/>
          </a:xfrm>
          <a:prstGeom prst="parallelogram">
            <a:avLst>
              <a:gd name="adj" fmla="val 4334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78" y="251745"/>
            <a:ext cx="1916124" cy="706617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934269" y="2804147"/>
            <a:ext cx="8381538" cy="884160"/>
          </a:xfrm>
        </p:spPr>
        <p:txBody>
          <a:bodyPr>
            <a:noAutofit/>
          </a:bodyPr>
          <a:lstStyle/>
          <a:p>
            <a:pPr algn="l"/>
            <a:r>
              <a:rPr lang="ru-RU" sz="5400" b="1" dirty="0" smtClean="0">
                <a:latin typeface="+mn-lt"/>
                <a:ea typeface="Abril Fatface" charset="0"/>
                <a:cs typeface="Abril Fatface" charset="0"/>
              </a:rPr>
              <a:t>Спасибо за внимание!</a:t>
            </a:r>
            <a:endParaRPr lang="en-US" sz="5400" b="1" dirty="0">
              <a:latin typeface="+mn-lt"/>
              <a:ea typeface="Abril Fatface" charset="0"/>
              <a:cs typeface="Abril Fatfac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2274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5" grpId="0" animBg="1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2165</TotalTime>
  <Words>454</Words>
  <Application>Microsoft Office PowerPoint</Application>
  <PresentationFormat>Широкоэкранный</PresentationFormat>
  <Paragraphs>74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Abril Fatface</vt:lpstr>
      <vt:lpstr>Arial</vt:lpstr>
      <vt:lpstr>Calibri</vt:lpstr>
      <vt:lpstr>Calibri Light</vt:lpstr>
      <vt:lpstr>Montserrat</vt:lpstr>
      <vt:lpstr>Times New Roman</vt:lpstr>
      <vt:lpstr>Office Theme</vt:lpstr>
      <vt:lpstr>Презентация PowerPoint</vt:lpstr>
      <vt:lpstr>Презентация PowerPoint</vt:lpstr>
      <vt:lpstr>Примеры</vt:lpstr>
      <vt:lpstr>Презентация PowerPoint</vt:lpstr>
      <vt:lpstr>Примеры</vt:lpstr>
      <vt:lpstr>Презентация PowerPoint</vt:lpstr>
      <vt:lpstr>Примеры</vt:lpstr>
      <vt:lpstr>Презентация PowerPoint</vt:lpstr>
      <vt:lpstr>Презентация PowerPoint</vt:lpstr>
      <vt:lpstr>Сочетайте все перечисленное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Kalium.</dc:title>
  <dc:creator>Mejakita Dev</dc:creator>
  <cp:lastModifiedBy>Аршинова Алёна</cp:lastModifiedBy>
  <cp:revision>119</cp:revision>
  <cp:lastPrinted>2018-05-14T08:23:45Z</cp:lastPrinted>
  <dcterms:created xsi:type="dcterms:W3CDTF">2018-05-13T00:15:53Z</dcterms:created>
  <dcterms:modified xsi:type="dcterms:W3CDTF">2025-12-30T05:04:21Z</dcterms:modified>
</cp:coreProperties>
</file>