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2" r:id="rId6"/>
    <p:sldId id="341" r:id="rId7"/>
    <p:sldId id="263" r:id="rId8"/>
    <p:sldId id="265" r:id="rId9"/>
    <p:sldId id="264" r:id="rId10"/>
    <p:sldId id="269" r:id="rId11"/>
    <p:sldId id="270" r:id="rId12"/>
    <p:sldId id="273" r:id="rId13"/>
    <p:sldId id="275" r:id="rId14"/>
    <p:sldId id="276" r:id="rId15"/>
    <p:sldId id="278" r:id="rId16"/>
    <p:sldId id="282" r:id="rId17"/>
    <p:sldId id="283" r:id="rId18"/>
    <p:sldId id="284" r:id="rId19"/>
    <p:sldId id="286" r:id="rId20"/>
    <p:sldId id="287" r:id="rId21"/>
    <p:sldId id="288" r:id="rId22"/>
    <p:sldId id="289" r:id="rId23"/>
    <p:sldId id="290" r:id="rId24"/>
    <p:sldId id="291" r:id="rId25"/>
    <p:sldId id="296" r:id="rId26"/>
    <p:sldId id="299" r:id="rId27"/>
    <p:sldId id="302" r:id="rId28"/>
    <p:sldId id="303" r:id="rId29"/>
    <p:sldId id="304" r:id="rId30"/>
    <p:sldId id="311" r:id="rId31"/>
    <p:sldId id="313" r:id="rId32"/>
    <p:sldId id="315" r:id="rId33"/>
    <p:sldId id="316" r:id="rId34"/>
    <p:sldId id="317" r:id="rId35"/>
    <p:sldId id="320" r:id="rId36"/>
    <p:sldId id="321" r:id="rId37"/>
    <p:sldId id="322" r:id="rId38"/>
    <p:sldId id="324" r:id="rId39"/>
    <p:sldId id="326" r:id="rId40"/>
    <p:sldId id="328" r:id="rId41"/>
    <p:sldId id="330" r:id="rId42"/>
    <p:sldId id="333" r:id="rId43"/>
    <p:sldId id="336" r:id="rId44"/>
    <p:sldId id="337" r:id="rId45"/>
    <p:sldId id="339" r:id="rId46"/>
  </p:sldIdLst>
  <p:sldSz cx="9144000" cy="6858000" type="screen4x3"/>
  <p:notesSz cx="6858000" cy="9144000"/>
  <p:custDataLst>
    <p:tags r:id="rId4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2" autoAdjust="0"/>
    <p:restoredTop sz="85801" autoAdjust="0"/>
  </p:normalViewPr>
  <p:slideViewPr>
    <p:cSldViewPr>
      <p:cViewPr varScale="1">
        <p:scale>
          <a:sx n="45" d="100"/>
          <a:sy n="45" d="100"/>
        </p:scale>
        <p:origin x="1363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6005E-230D-42FF-AB7B-DEEB1AB8E7F3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87059-1BCF-4A50-B2FE-47E9C923C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12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150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От тщательности его обоснования зависят не только выполнение производственной программы и эффективность работы данного предприятия, но и многих других, так как установленные в нем объемы поставок материальных ресурсов одновременно являются основанием для разработки плана производства и реализации продукции других предприятий и объединений.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Цель:</a:t>
            </a:r>
            <a:r>
              <a:rPr lang="ru-RU" baseline="0" dirty="0"/>
              <a:t> </a:t>
            </a:r>
            <a:r>
              <a:rPr lang="ru-RU" dirty="0"/>
              <a:t>так как экономия на ресурсах может привести к ухудшению качества и конкурентоспособности продукции, а стремление к созданию сверхнормативных запасов и нерациональному использованию ресурсов — к «омертвлению» оборотных средств и снижению эффективности их использования, что, в конечном счете, скажется на конечных результатах деятельности предприятия.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470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Служба материально-технического обеспечения изучает рынок сырья и материалов с целью возможности закупок более дешевых материально-технических ресурсов, она может накапливать заказы производственных подразделений для того, чтобы закупать материалы экономически обоснованными партиями и получать скидки при покупке больших партий.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937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>
                <a:solidFill>
                  <a:prstClr val="black"/>
                </a:solidFill>
              </a:rPr>
              <a:t>План материально-технического обеспечения составляется в натуральном и стоимостном выражении на год и с разбивкой по кварталам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757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 что, помимо экономии сырья и материалов, влечет за собой снижение трудоемкости их изготовления, увеличение пропускной способности оборудования, уменьшение объема перевозок, расхода топлива и т.д.; эта экономия зависит от точного расчета конструкций, выбора оптимальных запасов прочности, правильного выбора марок, размеров и профилей материалов и т. д.;</a:t>
            </a:r>
          </a:p>
          <a:p>
            <a:r>
              <a:rPr lang="ru-RU" dirty="0"/>
              <a:t>2 точных методов литья, замены ковки штамповкой, специальных нестандартных профилей и размеров, рационального раскроя материалов, комплексного использования сырья;</a:t>
            </a:r>
          </a:p>
          <a:p>
            <a:r>
              <a:rPr lang="ru-RU" dirty="0"/>
              <a:t>3 применения пластмасс вместо черных и цветных металлов, железобетона в качестве конструкционного материала и т.п., а также многократного использования смазочных масел, макулатуры, тары, резины, стекла.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844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ru-RU" dirty="0"/>
              <a:t>1 разрабатывается проект плана в форме заявок, содержащих расчеты потребности в отдельных видах материальных ресурсов. Исходная база - стратегический план предприятия; достигнутые показатели потребления ресурсов года, предшествующего планируемому.</a:t>
            </a:r>
          </a:p>
          <a:p>
            <a:pPr marL="0" lvl="1" indent="0">
              <a:buNone/>
            </a:pPr>
            <a:r>
              <a:rPr lang="ru-RU" dirty="0"/>
              <a:t>2 проводится анализ эффективности использования материальных ресурсов, проект плана материально-технического обеспечения корректируется на основе уточненной производственной программы, уточненных заданий по внедрению новой техники и проведению экспериментальных работ, скорректированных норм расхода материалов и производственных запасов;</a:t>
            </a:r>
          </a:p>
          <a:p>
            <a:pPr marL="0" lvl="1" indent="0">
              <a:buNone/>
            </a:pPr>
            <a:r>
              <a:rPr lang="ru-RU" dirty="0"/>
              <a:t>3 проводится анализ рынка сырья и материалов, оценивается целесообразность приобретения того или иного ресурса или изготовления его на предприятии собственными силами и принимается решение о закупке;</a:t>
            </a:r>
          </a:p>
          <a:p>
            <a:pPr marL="0" lvl="1" indent="0">
              <a:buNone/>
            </a:pPr>
            <a:r>
              <a:rPr lang="ru-RU" dirty="0"/>
              <a:t>4 составляются балансы материально-технических ресурсов и планы закупок.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528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При </a:t>
            </a:r>
            <a:r>
              <a:rPr lang="ru-RU" sz="1200" dirty="0" err="1"/>
              <a:t>поиздельном</a:t>
            </a:r>
            <a:r>
              <a:rPr lang="ru-RU" sz="1200" dirty="0"/>
              <a:t> и </a:t>
            </a:r>
            <a:r>
              <a:rPr lang="ru-RU" sz="1200" dirty="0" err="1"/>
              <a:t>подетальном</a:t>
            </a:r>
            <a:r>
              <a:rPr lang="ru-RU" sz="1200" dirty="0"/>
              <a:t> методах применяются нормы расхода на производство единицы изделия, деталей.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672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 </a:t>
            </a:r>
            <a:r>
              <a:rPr lang="ru-RU" sz="1200" dirty="0"/>
              <a:t>заключается в том, что изделия, на которые в период расчета потребности нет норм расхода, приравниваются к аналогичным изделиям, на которые имеются нормы расхода материалов. При этом необходимо учитывать характерные особенности нового изделия, для чего в расчет вводятся поправочные коэффициенты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416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 большом разнообразии выпускаемой продукции, а также при отсутствии уточненной программы выпуска по каждой позиции производится расчет потребности в материалах на типовое изделие или деталь, норма расхода материала на производство которых явится средневзвешенной для планируемой группы изделий или деталей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834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Потребность в шихтовых материалах определяется отдельно по каждому компоненту </a:t>
            </a:r>
            <a:r>
              <a:rPr lang="ru-RU" sz="1200" dirty="0" err="1"/>
              <a:t>металлозавалки</a:t>
            </a:r>
            <a:r>
              <a:rPr lang="ru-RU" sz="1200" dirty="0"/>
              <a:t> в зависимости от ее веса и состава шихты.</a:t>
            </a:r>
          </a:p>
          <a:p>
            <a:r>
              <a:rPr lang="ru-RU" sz="1200" dirty="0"/>
              <a:t>Потребность во вспомогательных материалах (</a:t>
            </a:r>
            <a:r>
              <a:rPr lang="ru-RU" sz="1200" dirty="0" err="1"/>
              <a:t>Мв</a:t>
            </a:r>
            <a:r>
              <a:rPr lang="ru-RU" sz="1200" dirty="0"/>
              <a:t>) может быть определена укрупненно в случае, если исключена возможность прямого расчета на основе разработки технически обоснованных норм расхода по этому виду вспомогательных материалов.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243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Обычно эти нормы устанавливаются на единицу объема выпускаемой продукции (в натуральном выражении или в стоимостном выражении на 1 тыс. руб. валовой продукции) или на конкретный объект расхода (на 1 </a:t>
            </a:r>
            <a:r>
              <a:rPr lang="ru-RU" sz="1200" dirty="0" err="1"/>
              <a:t>станко</a:t>
            </a:r>
            <a:r>
              <a:rPr lang="ru-RU" sz="1200" dirty="0"/>
              <a:t>-час работы оборудования, на 1 м2 площади, на 1 м3 объема помещения и т.п.).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116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Кн</a:t>
            </a:r>
            <a:r>
              <a:rPr lang="ru-RU" dirty="0"/>
              <a:t> — определяется с учетом снижения норм расхода оснастки и инструмента и возможности увеличения централизованных его поставок.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393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Рассчитывается с учетом стойкости данного инструмента и нормы расхода его на обработку определенного вида изделия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Суммирование полученных таким расчетом величин расхода данного вида материала по всем типоразмерам инструмента позволяет определить общую потребность по предприятию на годовую программу.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20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При наличии данных об изменении задела в деталях или изделиях к концу планового периода по сравнению с его началом.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9029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При большом количестве наименований деталей и изделий и различных циклах их изготовления указанный метод расчета весьма трудоемок. В этом случае применяется более простой, но менее точный метод.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028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Составной частью годовой потребности предприятия в материальных ресурсах является потребность на образование производственных запасов сырья и материалов.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113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Величина производственного запаса обосновывается нормой производственного запаса, представляющей собой средний в течение года запас материала в днях его среднесуточного потребления, планируемый на конец года как переходящий.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5281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Потребность в топливе на технологические нужды обосновывается прямым расчетом исходя из объемов производства и норм расхода топлива.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Нормы расхода топлива на работу внутризаводского транспорта рассчитываются в килограммах условного топлива на 1 т перевозимого груза или на 1 ч работы транспортных машин.</a:t>
            </a:r>
            <a:endParaRPr lang="en-US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58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1 При этом </a:t>
            </a:r>
            <a:r>
              <a:rPr lang="ru-RU" sz="1200" dirty="0" err="1"/>
              <a:t>Кэ</a:t>
            </a:r>
            <a:r>
              <a:rPr lang="ru-RU" sz="1200" dirty="0"/>
              <a:t> определяется отношением калорийности </a:t>
            </a:r>
            <a:r>
              <a:rPr lang="ru-RU" sz="1200" dirty="0" err="1"/>
              <a:t>Кз</a:t>
            </a:r>
            <a:r>
              <a:rPr lang="ru-RU" sz="1200" dirty="0"/>
              <a:t> (в ккал) конкретного вида используемого (заказываемого) топлива к калорийности условного топлива 7 тыс. ккал (1 кг условного топлива при сжигании выделяет 7 тыс. ккал тепла).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6146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Потребность в оборудовании для замены физически изношенного и морально устаревшего оборудования на действующих предприятиях определяется с учетом необходимости планомерного обновления действующего парка машин (на основании актов об их техническом состоянии) с целью значительного увеличения выпуска продукции на этих предприятиях, повышения интенсификации производства, роста производительности труда и улучшения качества изделий.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442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Смп</a:t>
            </a:r>
            <a:r>
              <a:rPr lang="ru-RU" dirty="0"/>
              <a:t> - </a:t>
            </a:r>
            <a:r>
              <a:rPr lang="ru-RU" sz="1200" dirty="0"/>
              <a:t>устанавливается с учетом наличия машин, поступления и убыли их на протяжении планового периода.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948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 о потенциальных поставщиках, ассортименте материальных ресурсов, о новых технологиях изготовления важнейших для потребителя материалов, ценах на сырье, материалы, топливо, полуфабрикаты;</a:t>
            </a:r>
          </a:p>
          <a:p>
            <a:r>
              <a:rPr lang="ru-RU" dirty="0"/>
              <a:t>2 цен; объемов производства товаров, сырья, энергии и т.п.; запасов товарно-материальных ценностей; появления новых ресурсов, поставщиков; возможностей импорта ресурсов</a:t>
            </a:r>
          </a:p>
          <a:p>
            <a:r>
              <a:rPr lang="ru-RU" dirty="0"/>
              <a:t>3 позволяющей оптимизировать затраты на приобретение сырья и материалов.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9234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Формулируя политику закупок, предприятие должно решить: будет ли оно само производить материалы, детали или полуфабрикаты, либо закупать их на стороне. При решении этого вопроса определяющими факторами являются: состояние рынка сырья и материалов, уровень цен, производственные возможности самого предприятия. Выработка «политики снабжения» осуществляется на основе сравнительного стоимостного анализа.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6378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3) </a:t>
            </a:r>
            <a:r>
              <a:rPr lang="ru-RU" sz="1200" dirty="0"/>
              <a:t>что дает богатую информацию о технических разработках, ценах, качестве товаров и возможность использовать при этом каталоги ярмарок и выставок;</a:t>
            </a:r>
          </a:p>
          <a:p>
            <a:r>
              <a:rPr lang="ru-RU" sz="1200" dirty="0"/>
              <a:t>4) что позволяет сделать заключение о способности предприятия выполнять заказы, о его технических возможностях в части предоставления услуг.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580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Этот метод дешевле первичного.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0881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План закупок материальных ресурсов составляется на основе балансов материально-технических ресурсов, в которых сопоставляется потребность в материальных ресурсах с источниками ее удовлетворения и определяется количество материалов, подлежащих завозу со стороны.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4043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Абсолютный размер ожидаемых остатков материальных ресурсов на начало планируемого года: определяется на основании данных о наличии фактического запаса материалов в момент разработки плана материально-технического обеспечения, а также об ожидаемом поступлении и расходе их в текущем году за оставшийся период времени по формуле.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2602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С целью выявления внутренних резервов необходимо провести анализ эффективности использования материальных ресурсов на предприятии.</a:t>
            </a:r>
          </a:p>
          <a:p>
            <a:r>
              <a:rPr lang="ru-RU" sz="1200" dirty="0"/>
              <a:t>1 характеризует относительное изменение расхода материала на единицу продукции (работы, услуги) и рассчитывается по формуле.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032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Когда разные материалы используются для изготовления различных изделий, для определения изменения удельного расхода этих материалов на весь объем произведенной продукции применяется следующая формула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1535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4 определяется отношением количества полученного полезного вещества (В</a:t>
            </a:r>
            <a:r>
              <a:rPr lang="en-US" sz="1200" dirty="0"/>
              <a:t>n</a:t>
            </a:r>
            <a:r>
              <a:rPr lang="ru-RU" sz="1200" dirty="0"/>
              <a:t>) к теоретически возможному выходу этого вещества из единицы сырья (Вт);</a:t>
            </a:r>
          </a:p>
          <a:p>
            <a:r>
              <a:rPr lang="ru-RU" sz="1200" dirty="0"/>
              <a:t>5</a:t>
            </a:r>
            <a:r>
              <a:rPr lang="ru-RU" sz="1200" baseline="0" dirty="0"/>
              <a:t> </a:t>
            </a:r>
            <a:r>
              <a:rPr lang="ru-RU" sz="1200" dirty="0"/>
              <a:t>определяется делением общего веса (площади) полученных заготовок, деталей (</a:t>
            </a:r>
            <a:r>
              <a:rPr lang="ru-RU" sz="1200" dirty="0" err="1"/>
              <a:t>Пз</a:t>
            </a:r>
            <a:r>
              <a:rPr lang="ru-RU" sz="1200" dirty="0"/>
              <a:t>) к весу (площади) раскраиваемого листа (</a:t>
            </a:r>
            <a:r>
              <a:rPr lang="ru-RU" sz="1200" dirty="0" err="1"/>
              <a:t>Пл</a:t>
            </a:r>
            <a:r>
              <a:rPr lang="ru-RU" sz="1200" dirty="0"/>
              <a:t>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8957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Разработка балансов материально-технического обеспечения является предпосылкой для планирования распределения материальных ресурсов между производственными единицами, входящими в состав производственных объединений, а также установления хозяйственных связей с поставщиками продукции производственно-технического назначения. Производственное объединение устанавливает производственным единицам лимиты на материальные ресурсы и перераспределяет их в установленном порядке с учетом изменения производственной программы.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87059-1BCF-4A50-B2FE-47E9C923C459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91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m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m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7632848" cy="4392488"/>
          </a:xfrm>
        </p:spPr>
        <p:txBody>
          <a:bodyPr>
            <a:normAutofit fontScale="90000"/>
          </a:bodyPr>
          <a:lstStyle/>
          <a:p>
            <a:r>
              <a:rPr lang="ru-RU" dirty="0"/>
              <a:t>Планирование потребности в материально-технических ресурсах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446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620000" cy="1143000"/>
          </a:xfrm>
        </p:spPr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6480720" cy="5544616"/>
          </a:xfrm>
        </p:spPr>
        <p:txBody>
          <a:bodyPr>
            <a:normAutofit/>
          </a:bodyPr>
          <a:lstStyle/>
          <a:p>
            <a:r>
              <a:rPr lang="ru-RU" dirty="0"/>
              <a:t>Цели, задачи и содержание планирования потребности в материально-технических ресурсах</a:t>
            </a:r>
          </a:p>
          <a:p>
            <a:r>
              <a:rPr lang="ru-RU" dirty="0"/>
              <a:t>Потребность в сырье и материалах</a:t>
            </a:r>
          </a:p>
          <a:p>
            <a:r>
              <a:rPr lang="ru-RU" dirty="0"/>
              <a:t>Потребность в топливе и энергии</a:t>
            </a:r>
          </a:p>
          <a:p>
            <a:r>
              <a:rPr lang="ru-RU" dirty="0"/>
              <a:t>Потребность в оборудовании</a:t>
            </a:r>
          </a:p>
          <a:p>
            <a:r>
              <a:rPr lang="ru-RU" dirty="0"/>
              <a:t>Изучение рынка сырья и материалов	</a:t>
            </a:r>
          </a:p>
          <a:p>
            <a:r>
              <a:rPr lang="ru-RU" dirty="0"/>
              <a:t>Планирование закупок материальных ресурсов</a:t>
            </a:r>
          </a:p>
          <a:p>
            <a:r>
              <a:rPr lang="ru-RU" dirty="0"/>
              <a:t>Контрольные вопросы для самопроверки</a:t>
            </a:r>
          </a:p>
        </p:txBody>
      </p:sp>
    </p:spTree>
    <p:extLst>
      <p:ext uri="{BB962C8B-B14F-4D97-AF65-F5344CB8AC3E}">
        <p14:creationId xmlns:p14="http://schemas.microsoft.com/office/powerpoint/2010/main" val="52149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388424" cy="1008112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8460432" cy="573325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	Расчеты потребности в материальных ресурсах осуществляются в плане материально-технического обеспечения предприятия, который является важнейшим разделом тактического плана. </a:t>
            </a:r>
            <a:endParaRPr lang="en-US" dirty="0"/>
          </a:p>
          <a:p>
            <a:pPr marL="114300" indent="0">
              <a:buNone/>
            </a:pPr>
            <a:r>
              <a:rPr lang="ru-RU" dirty="0"/>
              <a:t>	Целью разработки плана материально-технического обеспечения является оптимизация потребности предприятия в материально-технических ресурсах.</a:t>
            </a:r>
          </a:p>
        </p:txBody>
      </p:sp>
    </p:spTree>
    <p:extLst>
      <p:ext uri="{BB962C8B-B14F-4D97-AF65-F5344CB8AC3E}">
        <p14:creationId xmlns:p14="http://schemas.microsoft.com/office/powerpoint/2010/main" val="160802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266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7416824" cy="5184576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ru-RU" dirty="0"/>
              <a:t>Задачи плана материально-технического обеспечения (МТО):</a:t>
            </a:r>
          </a:p>
          <a:p>
            <a:pPr marL="114300" indent="0">
              <a:buNone/>
            </a:pPr>
            <a:r>
              <a:rPr lang="ru-RU" dirty="0"/>
              <a:t>1 своевременное и полное удовлетворение потребности предприятия в материально-технических ресурсах;</a:t>
            </a:r>
          </a:p>
          <a:p>
            <a:pPr marL="114300" indent="0">
              <a:buNone/>
            </a:pPr>
            <a:r>
              <a:rPr lang="ru-RU" dirty="0"/>
              <a:t>2 обеспечение высокого качества поставляемых ресурсов;</a:t>
            </a:r>
          </a:p>
          <a:p>
            <a:pPr marL="114300" indent="0">
              <a:buNone/>
            </a:pPr>
            <a:r>
              <a:rPr lang="ru-RU" dirty="0"/>
              <a:t>3 минимизация затрат на приобретение, доставку и хранение товарно-материальных ценностей;</a:t>
            </a:r>
          </a:p>
          <a:p>
            <a:pPr marL="114300" indent="0">
              <a:buNone/>
            </a:pPr>
            <a:r>
              <a:rPr lang="ru-RU" dirty="0"/>
              <a:t>4 определение оптимальных сроков поставки и размеров транспортных партий приобретаемых материальных ресурсов;</a:t>
            </a:r>
          </a:p>
          <a:p>
            <a:pPr marL="114300" indent="0">
              <a:buNone/>
            </a:pPr>
            <a:r>
              <a:rPr lang="ru-RU" dirty="0"/>
              <a:t>5 определение оптимального уровня запасов материально-технических ресурсов;</a:t>
            </a:r>
          </a:p>
          <a:p>
            <a:pPr marL="114300" indent="0">
              <a:buNone/>
            </a:pPr>
            <a:r>
              <a:rPr lang="ru-RU" dirty="0"/>
              <a:t>6 разработка политики всемерной экономии материальных ресурсов, максимального вовлечения в хозяйственных оборот вторичного сырья, опережающего развития производства экономичных и ресурсосберегающих видов продукции и технологий;</a:t>
            </a:r>
          </a:p>
          <a:p>
            <a:pPr marL="114300" indent="0">
              <a:buNone/>
            </a:pPr>
            <a:r>
              <a:rPr lang="ru-RU" dirty="0"/>
              <a:t>7 создание условий для эффективной деятельности структурных подразделений предприятия на принципах полного коммерческого расчета и т.д.</a:t>
            </a:r>
          </a:p>
        </p:txBody>
      </p:sp>
    </p:spTree>
    <p:extLst>
      <p:ext uri="{BB962C8B-B14F-4D97-AF65-F5344CB8AC3E}">
        <p14:creationId xmlns:p14="http://schemas.microsoft.com/office/powerpoint/2010/main" val="366906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8460432" cy="68580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/>
              <a:t>	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Исходные данные для разработки плана материально-технического обеспечения:</a:t>
            </a:r>
          </a:p>
          <a:p>
            <a:pPr marL="114300" indent="0">
              <a:buNone/>
            </a:pPr>
            <a:r>
              <a:rPr lang="ru-RU" sz="2800" dirty="0"/>
              <a:t>- намеченные объемы производства,</a:t>
            </a:r>
          </a:p>
          <a:p>
            <a:pPr marL="114300" indent="0">
              <a:buNone/>
            </a:pPr>
            <a:r>
              <a:rPr lang="ru-RU" sz="2800" dirty="0"/>
              <a:t>- объемы работ по техническому и организационному развитию, капитальному строительству,</a:t>
            </a:r>
          </a:p>
          <a:p>
            <a:pPr marL="114300" indent="0">
              <a:buNone/>
            </a:pPr>
            <a:r>
              <a:rPr lang="ru-RU" sz="2800" dirty="0"/>
              <a:t>- нормативная база с учетом заданий по снижению норм расхода материалов.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11266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</p:spTree>
    <p:extLst>
      <p:ext uri="{BB962C8B-B14F-4D97-AF65-F5344CB8AC3E}">
        <p14:creationId xmlns:p14="http://schemas.microsoft.com/office/powerpoint/2010/main" val="2635524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jVuReader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9" t="40965" r="54182" b="13440"/>
          <a:stretch/>
        </p:blipFill>
        <p:spPr>
          <a:xfrm>
            <a:off x="683568" y="1268760"/>
            <a:ext cx="7187462" cy="4410490"/>
          </a:xfrm>
        </p:spPr>
      </p:pic>
      <p:sp>
        <p:nvSpPr>
          <p:cNvPr id="5" name="Прямоугольник 4"/>
          <p:cNvSpPr/>
          <p:nvPr/>
        </p:nvSpPr>
        <p:spPr>
          <a:xfrm>
            <a:off x="176777" y="260648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lvl="0" algn="ctr">
              <a:spcBef>
                <a:spcPct val="20000"/>
              </a:spcBef>
              <a:buClr>
                <a:srgbClr val="DDDDDD"/>
              </a:buClr>
            </a:pPr>
            <a:r>
              <a:rPr lang="ru-RU" sz="24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0" y="0"/>
            <a:ext cx="8460432" cy="685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ru-RU" sz="2800" dirty="0"/>
              <a:t>	</a:t>
            </a:r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>
              <a:buFont typeface="Arial" pitchFamily="34" charset="0"/>
              <a:buNone/>
            </a:pPr>
            <a:endParaRPr lang="ru-RU" sz="2800" dirty="0"/>
          </a:p>
          <a:p>
            <a:pPr marL="114300" indent="0" algn="ctr">
              <a:buFont typeface="Arial" pitchFamily="34" charset="0"/>
              <a:buNone/>
            </a:pPr>
            <a:r>
              <a:rPr lang="ru-RU" sz="2800" dirty="0"/>
              <a:t>Рисунок – Структура плана материально-технического обеспечения</a:t>
            </a:r>
          </a:p>
          <a:p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39552" y="11266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</p:spTree>
    <p:extLst>
      <p:ext uri="{BB962C8B-B14F-4D97-AF65-F5344CB8AC3E}">
        <p14:creationId xmlns:p14="http://schemas.microsoft.com/office/powerpoint/2010/main" val="3419101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8460432" cy="55892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	В ходе разработки плана материально-технического обеспечения должна всесторонне учитываться максимально возможная экономия средств производства, достигаемая в результате:</a:t>
            </a:r>
          </a:p>
          <a:p>
            <a:pPr marL="114300" indent="0">
              <a:buNone/>
            </a:pPr>
            <a:r>
              <a:rPr lang="ru-RU" dirty="0"/>
              <a:t>1 снижения изделий без ухудшения их качественных характеристик;</a:t>
            </a:r>
          </a:p>
          <a:p>
            <a:pPr marL="114300" indent="0">
              <a:buNone/>
            </a:pPr>
            <a:r>
              <a:rPr lang="ru-RU" dirty="0"/>
              <a:t>2 уменьшения отходов и потерь за счет внедрения новых прогрессивных технологических процессов;</a:t>
            </a:r>
          </a:p>
          <a:p>
            <a:pPr marL="114300" indent="0">
              <a:buNone/>
            </a:pPr>
            <a:r>
              <a:rPr lang="ru-RU" dirty="0"/>
              <a:t>3 замены дорогостоящих и дефицитных материалов более дешевыми.</a:t>
            </a: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11266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</p:spTree>
    <p:extLst>
      <p:ext uri="{BB962C8B-B14F-4D97-AF65-F5344CB8AC3E}">
        <p14:creationId xmlns:p14="http://schemas.microsoft.com/office/powerpoint/2010/main" val="2688132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8388424" cy="5805264"/>
          </a:xfrm>
        </p:spPr>
        <p:txBody>
          <a:bodyPr>
            <a:normAutofit/>
          </a:bodyPr>
          <a:lstStyle/>
          <a:p>
            <a:pPr marL="411480" lvl="1" indent="0">
              <a:buNone/>
            </a:pPr>
            <a:r>
              <a:rPr lang="ru-RU" sz="2800" dirty="0"/>
              <a:t>	</a:t>
            </a:r>
          </a:p>
          <a:p>
            <a:pPr marL="411480" lvl="1" indent="0">
              <a:buNone/>
            </a:pPr>
            <a:r>
              <a:rPr lang="ru-RU" sz="2800" dirty="0"/>
              <a:t>	Потребность в материально-технических ресурсах определяется с учетом отраслевых особенностей предприятий в виде отдельных расчетных таблиц, классифицируемых по характеру применяемых материалов:</a:t>
            </a:r>
          </a:p>
          <a:p>
            <a:pPr marL="777240" lvl="2" indent="0">
              <a:buNone/>
            </a:pPr>
            <a:r>
              <a:rPr lang="ru-RU" sz="2800" dirty="0"/>
              <a:t>а)потребность в сырье и материалах;</a:t>
            </a:r>
          </a:p>
          <a:p>
            <a:pPr marL="777240" lvl="2" indent="0">
              <a:buNone/>
            </a:pPr>
            <a:r>
              <a:rPr lang="ru-RU" sz="2800" dirty="0"/>
              <a:t>б)потребность в топливе и энергии;</a:t>
            </a:r>
          </a:p>
          <a:p>
            <a:pPr marL="777240" lvl="2" indent="0">
              <a:buNone/>
            </a:pPr>
            <a:r>
              <a:rPr lang="ru-RU" sz="2800" dirty="0"/>
              <a:t>в)потребность в оборудовании.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125760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</p:spTree>
    <p:extLst>
      <p:ext uri="{BB962C8B-B14F-4D97-AF65-F5344CB8AC3E}">
        <p14:creationId xmlns:p14="http://schemas.microsoft.com/office/powerpoint/2010/main" val="1274965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6" t="30721" r="17273" b="21450"/>
          <a:stretch/>
        </p:blipFill>
        <p:spPr>
          <a:xfrm>
            <a:off x="2011735" y="1485391"/>
            <a:ext cx="4360465" cy="446388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83884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480" lvl="1" algn="ctr">
              <a:spcBef>
                <a:spcPct val="20000"/>
              </a:spcBef>
              <a:buClr>
                <a:srgbClr val="B2B2B2"/>
              </a:buClr>
            </a:pPr>
            <a:r>
              <a:rPr lang="ru-RU" sz="2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0" y="1484784"/>
            <a:ext cx="8388424" cy="5373216"/>
          </a:xfrm>
        </p:spPr>
        <p:txBody>
          <a:bodyPr>
            <a:normAutofit lnSpcReduction="10000"/>
          </a:bodyPr>
          <a:lstStyle/>
          <a:p>
            <a:pPr marL="411480" lvl="1" indent="0">
              <a:buNone/>
            </a:pPr>
            <a:r>
              <a:rPr lang="ru-RU" sz="2800" dirty="0"/>
              <a:t>	</a:t>
            </a:r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>
              <a:buNone/>
            </a:pPr>
            <a:endParaRPr lang="ru-RU" sz="2800" dirty="0"/>
          </a:p>
          <a:p>
            <a:pPr marL="411480" lvl="1" indent="0" algn="ctr">
              <a:buNone/>
            </a:pPr>
            <a:r>
              <a:rPr lang="ru-RU" sz="2800" dirty="0"/>
              <a:t>Рисунок – Алгоритм и планирование МТО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125760"/>
            <a:ext cx="7620000" cy="1143000"/>
          </a:xfrm>
        </p:spPr>
        <p:txBody>
          <a:bodyPr/>
          <a:lstStyle/>
          <a:p>
            <a:r>
              <a:rPr lang="ru-RU" sz="2800" dirty="0"/>
              <a:t>	Цели, задачи и содержание планирования потребности в материально-технических ресурсах</a:t>
            </a:r>
          </a:p>
        </p:txBody>
      </p:sp>
    </p:spTree>
    <p:extLst>
      <p:ext uri="{BB962C8B-B14F-4D97-AF65-F5344CB8AC3E}">
        <p14:creationId xmlns:p14="http://schemas.microsoft.com/office/powerpoint/2010/main" val="2294611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216" y="116632"/>
            <a:ext cx="7620000" cy="1026368"/>
          </a:xfrm>
        </p:spPr>
        <p:txBody>
          <a:bodyPr/>
          <a:lstStyle/>
          <a:p>
            <a:pPr algn="ctr"/>
            <a:r>
              <a:rPr lang="ru-RU" sz="3600" dirty="0"/>
              <a:t>Потребность в сырье и материалах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15" y="836712"/>
            <a:ext cx="8460432" cy="568863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400" dirty="0"/>
              <a:t>	Потребность основного производства в материалах (сырье) на производственную программу (</a:t>
            </a:r>
            <a:r>
              <a:rPr lang="ru-RU" sz="2400" dirty="0" err="1"/>
              <a:t>Мп</a:t>
            </a:r>
            <a:r>
              <a:rPr lang="ru-RU" sz="2400" dirty="0"/>
              <a:t> ) определяется умножением нормы расхода данного вида материалов на единицу продукции (Ну) и на планируемый объем ее выпуска в данном периоде</a:t>
            </a:r>
            <a:r>
              <a:rPr lang="en-US" sz="2400" dirty="0"/>
              <a:t> (</a:t>
            </a:r>
            <a:r>
              <a:rPr lang="en-US" sz="2400" dirty="0" err="1"/>
              <a:t>Tj</a:t>
            </a:r>
            <a:r>
              <a:rPr lang="en-US" sz="2400" dirty="0"/>
              <a:t>)</a:t>
            </a:r>
            <a:r>
              <a:rPr lang="ru-RU" sz="2400" dirty="0"/>
              <a:t>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	В зависимости от того, какие нормы применяются для расчета, различают следующие методы расчета потребности в машинно-технических ресурсах: </a:t>
            </a:r>
            <a:r>
              <a:rPr lang="ru-RU" sz="2400" dirty="0" err="1"/>
              <a:t>подетальный</a:t>
            </a:r>
            <a:r>
              <a:rPr lang="ru-RU" sz="2400" dirty="0"/>
              <a:t>, </a:t>
            </a:r>
            <a:r>
              <a:rPr lang="ru-RU" sz="2400" dirty="0" err="1"/>
              <a:t>поиздельный</a:t>
            </a:r>
            <a:r>
              <a:rPr lang="ru-RU" sz="2400" dirty="0"/>
              <a:t>, по аналогии и по типовым представителям.</a:t>
            </a:r>
          </a:p>
          <a:p>
            <a:pPr marL="114300" indent="0">
              <a:buNone/>
            </a:pPr>
            <a:endParaRPr lang="ru-RU" sz="2400" dirty="0"/>
          </a:p>
          <a:p>
            <a:endParaRPr lang="ru-RU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5" t="65637" r="65306" b="23370"/>
          <a:stretch/>
        </p:blipFill>
        <p:spPr>
          <a:xfrm>
            <a:off x="2483768" y="2996952"/>
            <a:ext cx="2785432" cy="9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422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553128" cy="864096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876776"/>
            <a:ext cx="83884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ru-RU" sz="2400" dirty="0"/>
              <a:t>	</a:t>
            </a:r>
          </a:p>
          <a:p>
            <a:pPr marL="114300" indent="0">
              <a:buNone/>
            </a:pPr>
            <a:r>
              <a:rPr lang="ru-RU" sz="2400" dirty="0"/>
              <a:t>Метод определения потребности по аналогии: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r>
              <a:rPr lang="ru-RU" sz="2400" dirty="0"/>
              <a:t>где </a:t>
            </a:r>
            <a:r>
              <a:rPr lang="en-US" sz="2400" dirty="0" err="1"/>
              <a:t>i</a:t>
            </a:r>
            <a:r>
              <a:rPr lang="ru-RU" sz="2400" dirty="0"/>
              <a:t> — материал, необходимый для выполнения производственной программы; На</a:t>
            </a:r>
            <a:r>
              <a:rPr lang="en-US" sz="2400" dirty="0" err="1"/>
              <a:t>i</a:t>
            </a:r>
            <a:r>
              <a:rPr lang="ru-RU" sz="2400" dirty="0"/>
              <a:t>— норма расхода материала на аналогичное изделие; </a:t>
            </a:r>
            <a:r>
              <a:rPr lang="en-US" sz="2400" dirty="0" err="1"/>
              <a:t>Tj</a:t>
            </a:r>
            <a:r>
              <a:rPr lang="ru-RU" sz="2400" dirty="0"/>
              <a:t> — программа выпуска изделия в плановом периоде; Коп</a:t>
            </a:r>
            <a:r>
              <a:rPr lang="en-US" sz="2400" dirty="0" err="1"/>
              <a:t>tj</a:t>
            </a:r>
            <a:r>
              <a:rPr lang="ru-RU" sz="2400" dirty="0"/>
              <a:t> — коэффициент, учитывающий особенности потребления материала для производства данного изделия по сравнению с аналогичным.</a:t>
            </a:r>
          </a:p>
        </p:txBody>
      </p:sp>
      <p:pic>
        <p:nvPicPr>
          <p:cNvPr id="6" name="Рисунок 5" descr="Документ без имени [510] - ABBYY FineReader 12 Professiona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6" t="82696" r="56938" b="8652"/>
          <a:stretch/>
        </p:blipFill>
        <p:spPr>
          <a:xfrm>
            <a:off x="1331640" y="1760736"/>
            <a:ext cx="4948021" cy="116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85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15" y="1052736"/>
            <a:ext cx="8388424" cy="4752528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dirty="0"/>
              <a:t>	</a:t>
            </a:r>
            <a:r>
              <a:rPr lang="ru-RU" dirty="0"/>
              <a:t>Если по отдельным видам номенклатуры продукции отсутствуют разработанные нормы расхода в планируемом периоде, потребность в материальных ресурсах рассчитывается исходя из данных о фактическом расходе материалов в предшествующем плановому периоде и удельном снижении его в планируемом году. </a:t>
            </a:r>
          </a:p>
          <a:p>
            <a:pPr marL="114300" indent="0">
              <a:buNone/>
            </a:pPr>
            <a:r>
              <a:rPr lang="ru-RU" dirty="0"/>
              <a:t>Расчеты ведутся по формуле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sz="2000" dirty="0"/>
              <a:t>где </a:t>
            </a:r>
            <a:r>
              <a:rPr lang="ru-RU" sz="2000" dirty="0" err="1"/>
              <a:t>Мп</a:t>
            </a:r>
            <a:r>
              <a:rPr lang="ru-RU" sz="2000" dirty="0"/>
              <a:t>— потребность в данном материале на плановый период;</a:t>
            </a:r>
          </a:p>
          <a:p>
            <a:pPr marL="114300" indent="0">
              <a:buNone/>
            </a:pPr>
            <a:r>
              <a:rPr lang="ru-RU" sz="2000" dirty="0"/>
              <a:t>Мф — фактический расход этого материала в предшествующем аналогичном периоде;</a:t>
            </a:r>
          </a:p>
          <a:p>
            <a:pPr marL="114300" indent="0">
              <a:buNone/>
            </a:pPr>
            <a:r>
              <a:rPr lang="en-US" sz="2000" dirty="0"/>
              <a:t>I</a:t>
            </a:r>
            <a:r>
              <a:rPr lang="ru-RU" sz="2000" dirty="0"/>
              <a:t>1 — индекс увеличения или уменьшения производственной программы в плановом периоде по сравнению с предшествующим; </a:t>
            </a:r>
          </a:p>
          <a:p>
            <a:pPr marL="114300" indent="0">
              <a:buNone/>
            </a:pPr>
            <a:r>
              <a:rPr lang="en-US" sz="2000" dirty="0"/>
              <a:t>I</a:t>
            </a:r>
            <a:r>
              <a:rPr lang="ru-RU" sz="2000" dirty="0"/>
              <a:t>2— индекс среднего снижения норм расхода материала в плановом периоде.</a:t>
            </a: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4" name="Рисунок 3" descr="Документ без имени [510] - ABBYY FineReader 12 Professiona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7" t="85919" r="60408" b="8884"/>
          <a:stretch/>
        </p:blipFill>
        <p:spPr>
          <a:xfrm>
            <a:off x="2267744" y="2708920"/>
            <a:ext cx="3600400" cy="822572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39902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4619" y="1412776"/>
            <a:ext cx="9147246" cy="504056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sz="2400" dirty="0"/>
              <a:t>	Потребность в исходном сырье для химических процессов </a:t>
            </a:r>
            <a:r>
              <a:rPr lang="ru-RU" sz="2400" dirty="0" err="1"/>
              <a:t>Мх</a:t>
            </a:r>
            <a:r>
              <a:rPr lang="ru-RU" sz="2400" dirty="0"/>
              <a:t>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М — объем производства готового продукта в плановом периоде, для изготовления которого используется данное исходное сырье;</a:t>
            </a:r>
          </a:p>
          <a:p>
            <a:pPr marL="114300" indent="0">
              <a:buNone/>
            </a:pPr>
            <a:r>
              <a:rPr lang="ru-RU" sz="2400" dirty="0"/>
              <a:t>Ви — молекулярный вес исходного сырья;</a:t>
            </a:r>
          </a:p>
          <a:p>
            <a:pPr marL="114300" indent="0">
              <a:buNone/>
            </a:pPr>
            <a:r>
              <a:rPr lang="ru-RU" sz="2400" dirty="0" err="1"/>
              <a:t>dr</a:t>
            </a:r>
            <a:r>
              <a:rPr lang="ru-RU" sz="2400" dirty="0"/>
              <a:t> — содержание чистого вещества в готовом продукте, %;</a:t>
            </a:r>
          </a:p>
          <a:p>
            <a:pPr marL="114300" indent="0">
              <a:buNone/>
            </a:pPr>
            <a:r>
              <a:rPr lang="ru-RU" sz="2400" dirty="0" err="1"/>
              <a:t>Вг</a:t>
            </a:r>
            <a:r>
              <a:rPr lang="ru-RU" sz="2400" dirty="0"/>
              <a:t> — молекулярный вес готового продукта;</a:t>
            </a:r>
          </a:p>
          <a:p>
            <a:pPr marL="114300" indent="0">
              <a:buNone/>
            </a:pPr>
            <a:r>
              <a:rPr lang="ru-RU" sz="2400" dirty="0"/>
              <a:t>d—содержание чистого вещества в исходном сырье, %;</a:t>
            </a:r>
          </a:p>
          <a:p>
            <a:pPr marL="114300" indent="0">
              <a:buNone/>
            </a:pPr>
            <a:r>
              <a:rPr lang="ru-RU" sz="2400" dirty="0"/>
              <a:t>А — технологические отходы и потери, %.</a:t>
            </a:r>
          </a:p>
        </p:txBody>
      </p:sp>
      <p:pic>
        <p:nvPicPr>
          <p:cNvPr id="6" name="Рисунок 5" descr="DjVu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2" t="15775" r="53674" b="75499"/>
          <a:stretch/>
        </p:blipFill>
        <p:spPr>
          <a:xfrm>
            <a:off x="2799995" y="2420888"/>
            <a:ext cx="2831436" cy="829411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90656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8304044" cy="5688632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sz="2400" dirty="0"/>
              <a:t>	</a:t>
            </a:r>
            <a:r>
              <a:rPr lang="ru-RU" sz="2400" dirty="0"/>
              <a:t>Потребность в шихтовых материалах: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Мм — общий вес </a:t>
            </a:r>
            <a:r>
              <a:rPr lang="ru-RU" sz="2400" dirty="0" err="1"/>
              <a:t>металлозавалки</a:t>
            </a:r>
            <a:r>
              <a:rPr lang="ru-RU" sz="2400" dirty="0"/>
              <a:t> в данном периоде, кг (т);</a:t>
            </a:r>
          </a:p>
          <a:p>
            <a:pPr marL="114300" indent="0">
              <a:buNone/>
            </a:pPr>
            <a:r>
              <a:rPr lang="ru-RU" sz="2400" dirty="0" err="1"/>
              <a:t>Нш</a:t>
            </a:r>
            <a:r>
              <a:rPr lang="ru-RU" sz="2400" dirty="0"/>
              <a:t> — норма содержания данного компонента в </a:t>
            </a:r>
            <a:r>
              <a:rPr lang="ru-RU" sz="2400" dirty="0" err="1"/>
              <a:t>металлозавалке</a:t>
            </a:r>
            <a:r>
              <a:rPr lang="ru-RU" sz="2400" dirty="0"/>
              <a:t> в процентах к ее общему весу.</a:t>
            </a:r>
          </a:p>
          <a:p>
            <a:pPr marL="114300" indent="0">
              <a:buNone/>
            </a:pPr>
            <a:r>
              <a:rPr lang="ru-RU" sz="2400" dirty="0"/>
              <a:t>Потребность во вспомогательных материалах (</a:t>
            </a:r>
            <a:r>
              <a:rPr lang="ru-RU" sz="2400" dirty="0" err="1"/>
              <a:t>Мв</a:t>
            </a:r>
            <a:r>
              <a:rPr lang="ru-RU" sz="2400" dirty="0"/>
              <a:t>) может быть определена укрупненно: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Мф - фактическое количество расхода данного вида материала за предыдущий период;</a:t>
            </a:r>
          </a:p>
          <a:p>
            <a:pPr marL="114300" indent="0">
              <a:buNone/>
            </a:pPr>
            <a:r>
              <a:rPr lang="en-US" sz="2400" dirty="0" err="1"/>
              <a:t>Ti</a:t>
            </a:r>
            <a:r>
              <a:rPr lang="en-US" sz="2400" dirty="0"/>
              <a:t> </a:t>
            </a:r>
            <a:r>
              <a:rPr lang="ru-RU" sz="2400" dirty="0"/>
              <a:t> - отношение объема производства продукции в планируемом периоде;</a:t>
            </a:r>
          </a:p>
          <a:p>
            <a:pPr marL="114300" indent="0">
              <a:buNone/>
            </a:pPr>
            <a:r>
              <a:rPr lang="ru-RU" sz="2400" dirty="0"/>
              <a:t>То - объем производства продукции в предшествующем периоде.</a:t>
            </a:r>
          </a:p>
          <a:p>
            <a:pPr marL="114300" indent="0">
              <a:buNone/>
            </a:pPr>
            <a:endParaRPr lang="ru-RU" sz="2400" dirty="0"/>
          </a:p>
        </p:txBody>
      </p:sp>
      <p:pic>
        <p:nvPicPr>
          <p:cNvPr id="6" name="Рисунок 5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8" t="60606" r="56531" b="30368"/>
          <a:stretch/>
        </p:blipFill>
        <p:spPr>
          <a:xfrm>
            <a:off x="3275856" y="1196752"/>
            <a:ext cx="1764191" cy="767041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  <p:pic>
        <p:nvPicPr>
          <p:cNvPr id="8" name="Рисунок 7" descr="DjVuRead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4" t="60907" r="57959" b="30367"/>
          <a:stretch/>
        </p:blipFill>
        <p:spPr>
          <a:xfrm>
            <a:off x="3290350" y="3573016"/>
            <a:ext cx="1929722" cy="82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85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97351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400" dirty="0"/>
              <a:t>	</a:t>
            </a: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000" dirty="0"/>
              <a:t>Для более точного расчета потребности на предприятиях разрабатываются нормативы расхода вспомогательных материалов. </a:t>
            </a:r>
          </a:p>
          <a:p>
            <a:pPr marL="114300" indent="0">
              <a:buNone/>
            </a:pPr>
            <a:r>
              <a:rPr lang="en-US" sz="2000" dirty="0"/>
              <a:t>	</a:t>
            </a:r>
            <a:r>
              <a:rPr lang="ru-RU" sz="2000" dirty="0"/>
              <a:t>Например, потребность в машинном масле может быть определена с учетом его затрат на 1 </a:t>
            </a:r>
            <a:r>
              <a:rPr lang="ru-RU" sz="2000" dirty="0" err="1"/>
              <a:t>станко</a:t>
            </a:r>
            <a:r>
              <a:rPr lang="ru-RU" sz="2000" dirty="0"/>
              <a:t>-час работы оборудования следующим произведением:</a:t>
            </a:r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endParaRPr lang="ru-RU" sz="2000" dirty="0"/>
          </a:p>
          <a:p>
            <a:pPr marL="114300" indent="0">
              <a:buNone/>
            </a:pPr>
            <a:r>
              <a:rPr lang="ru-RU" sz="2000" dirty="0">
                <a:solidFill>
                  <a:prstClr val="black"/>
                </a:solidFill>
              </a:rPr>
              <a:t>где </a:t>
            </a:r>
            <a:r>
              <a:rPr lang="ru-RU" sz="2000" dirty="0" err="1">
                <a:solidFill>
                  <a:prstClr val="black"/>
                </a:solidFill>
              </a:rPr>
              <a:t>Ммм</a:t>
            </a:r>
            <a:r>
              <a:rPr lang="ru-RU" sz="2000" dirty="0">
                <a:solidFill>
                  <a:prstClr val="black"/>
                </a:solidFill>
              </a:rPr>
              <a:t>— годовая потребность в машинном масле, кг;</a:t>
            </a:r>
          </a:p>
          <a:p>
            <a:pPr marL="114300" indent="0">
              <a:buNone/>
            </a:pPr>
            <a:r>
              <a:rPr lang="ru-RU" sz="2000" dirty="0">
                <a:solidFill>
                  <a:prstClr val="black"/>
                </a:solidFill>
              </a:rPr>
              <a:t>NCT — среднегодовой парк станков, для которых используется данное машинное масло;</a:t>
            </a:r>
          </a:p>
          <a:p>
            <a:pPr marL="114300" indent="0">
              <a:buNone/>
            </a:pPr>
            <a:r>
              <a:rPr lang="ru-RU" sz="2000" dirty="0" err="1">
                <a:solidFill>
                  <a:prstClr val="black"/>
                </a:solidFill>
              </a:rPr>
              <a:t>Нсч</a:t>
            </a:r>
            <a:r>
              <a:rPr lang="ru-RU" sz="2000" dirty="0">
                <a:solidFill>
                  <a:prstClr val="black"/>
                </a:solidFill>
              </a:rPr>
              <a:t> — норма расхода масла на 1 </a:t>
            </a:r>
            <a:r>
              <a:rPr lang="ru-RU" sz="2000" dirty="0" err="1">
                <a:solidFill>
                  <a:prstClr val="black"/>
                </a:solidFill>
              </a:rPr>
              <a:t>станко</a:t>
            </a:r>
            <a:r>
              <a:rPr lang="ru-RU" sz="2000" dirty="0">
                <a:solidFill>
                  <a:prstClr val="black"/>
                </a:solidFill>
              </a:rPr>
              <a:t>-час работы этого вида оборудования, кг/ч,</a:t>
            </a:r>
          </a:p>
          <a:p>
            <a:pPr marL="114300" indent="0">
              <a:buNone/>
            </a:pPr>
            <a:r>
              <a:rPr lang="ru-RU" sz="2000" dirty="0" err="1">
                <a:solidFill>
                  <a:prstClr val="black"/>
                </a:solidFill>
              </a:rPr>
              <a:t>Фэ</a:t>
            </a:r>
            <a:r>
              <a:rPr lang="ru-RU" sz="2000" dirty="0">
                <a:solidFill>
                  <a:prstClr val="black"/>
                </a:solidFill>
              </a:rPr>
              <a:t>— плановый среднегодовой фонд времени работы данного вида оборудования, ч.</a:t>
            </a:r>
            <a:endParaRPr lang="ru-RU" sz="20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3" t="50000" r="31225" b="43606"/>
          <a:stretch/>
        </p:blipFill>
        <p:spPr>
          <a:xfrm>
            <a:off x="1665477" y="2708920"/>
            <a:ext cx="5133738" cy="1080120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58146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88839"/>
            <a:ext cx="8388424" cy="3380929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sz="2400" dirty="0"/>
              <a:t>	Потребность в материальных ресурсах на ремонт основных фондов определяется исходя из объема основных фондов по состоянию на 1 января года, предшествующего планируемому, утвержденным норм расхода материалов на 1 млн. р. стоимости основных фондов и поправочного коэффициента, определяющего потребность данного материала на ремонт вновь введенных орудий труда, производственных и непроизводственных зданий и сооружений.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332656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87212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4664"/>
            <a:ext cx="8388424" cy="5832648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Потребность в материальных ресурсах на изготовление технологической оснастки и инструмента </a:t>
            </a:r>
            <a:r>
              <a:rPr lang="en-US" dirty="0"/>
              <a:t>	</a:t>
            </a: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где </a:t>
            </a:r>
            <a:r>
              <a:rPr lang="ru-RU" dirty="0" err="1"/>
              <a:t>Пми</a:t>
            </a:r>
            <a:r>
              <a:rPr lang="ru-RU" dirty="0"/>
              <a:t> — потребность в данном виде материала на изготовление оснастки и инструмента в планируемом году;</a:t>
            </a:r>
          </a:p>
          <a:p>
            <a:pPr marL="114300" indent="0">
              <a:buNone/>
            </a:pPr>
            <a:r>
              <a:rPr lang="ru-RU" dirty="0" err="1"/>
              <a:t>Нв</a:t>
            </a:r>
            <a:r>
              <a:rPr lang="ru-RU" dirty="0"/>
              <a:t> — норма расхода того же вида материала (в соответствующих единицах) на изготовление оснастки и инструмента в базисном году в расчете на 1 тыс. р. валовой продукции;</a:t>
            </a:r>
          </a:p>
          <a:p>
            <a:pPr marL="114300" indent="0">
              <a:buNone/>
            </a:pPr>
            <a:r>
              <a:rPr lang="ru-RU" dirty="0" err="1"/>
              <a:t>Кн</a:t>
            </a:r>
            <a:r>
              <a:rPr lang="ru-RU" dirty="0"/>
              <a:t> — коэффициент изменения норм расхода материалов на изготовление оснастки и инструмента;</a:t>
            </a:r>
          </a:p>
          <a:p>
            <a:pPr marL="114300" indent="0">
              <a:buNone/>
            </a:pPr>
            <a:r>
              <a:rPr lang="ru-RU" dirty="0" err="1"/>
              <a:t>Вп</a:t>
            </a:r>
            <a:r>
              <a:rPr lang="ru-RU" dirty="0"/>
              <a:t> — проектируемый объем валовой продукции в планируемом году, тыс. р.;</a:t>
            </a:r>
          </a:p>
          <a:p>
            <a:pPr marL="114300" indent="0">
              <a:buNone/>
            </a:pPr>
            <a:r>
              <a:rPr lang="ru-RU" dirty="0" err="1"/>
              <a:t>Кт</a:t>
            </a:r>
            <a:r>
              <a:rPr lang="ru-RU" dirty="0"/>
              <a:t> — коэффициент повышения технологической оснащенности в планируемом году по сравнению с базисным годом.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4121620" cy="972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40065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8" y="1124744"/>
            <a:ext cx="8316416" cy="4392488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ru-RU" sz="2400" dirty="0"/>
              <a:t>	Потребность в материалах для изготовления режущего инструмента (Ми):</a:t>
            </a:r>
            <a:endParaRPr lang="en-US" sz="2400" dirty="0"/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endParaRPr lang="ru-RU" sz="2400" dirty="0"/>
          </a:p>
          <a:p>
            <a:endParaRPr lang="en-US" dirty="0"/>
          </a:p>
          <a:p>
            <a:endParaRPr lang="en-US" dirty="0"/>
          </a:p>
          <a:p>
            <a:r>
              <a:rPr lang="ru-RU" sz="2000" dirty="0"/>
              <a:t>где t — норма машинного времени на обработку одного изделия (времени работы инструмента), ч;</a:t>
            </a:r>
            <a:endParaRPr lang="en-US" sz="2000" dirty="0"/>
          </a:p>
          <a:p>
            <a:r>
              <a:rPr lang="ru-RU" sz="2000" dirty="0"/>
              <a:t>П— годовой объем выпуска данных изделий, шт.;</a:t>
            </a:r>
            <a:endParaRPr lang="en-US" sz="2000" dirty="0"/>
          </a:p>
          <a:p>
            <a:r>
              <a:rPr lang="ru-RU" sz="2000" dirty="0"/>
              <a:t>Н — норма расхода материала на изготовление единицы инструмента, кг;</a:t>
            </a:r>
            <a:endParaRPr lang="en-US" sz="2000" dirty="0"/>
          </a:p>
          <a:p>
            <a:r>
              <a:rPr lang="ru-RU" sz="2000" dirty="0" err="1"/>
              <a:t>Fc</a:t>
            </a:r>
            <a:r>
              <a:rPr lang="ru-RU" sz="2000" dirty="0"/>
              <a:t> — срок службы (стойкость) инструмента между двумя очередными переточками, ч;</a:t>
            </a:r>
            <a:endParaRPr lang="en-US" sz="2000" dirty="0"/>
          </a:p>
          <a:p>
            <a:r>
              <a:rPr lang="en-US" sz="2000" dirty="0"/>
              <a:t>n</a:t>
            </a:r>
            <a:r>
              <a:rPr lang="ru-RU" sz="2000" dirty="0"/>
              <a:t> — допустимое число переточек инструмента.</a:t>
            </a:r>
            <a:endParaRPr lang="ru-RU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1" t="61208" r="57347" b="30067"/>
          <a:stretch/>
        </p:blipFill>
        <p:spPr>
          <a:xfrm>
            <a:off x="2627784" y="1767954"/>
            <a:ext cx="2952328" cy="115699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78440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19" y="332656"/>
            <a:ext cx="7992889" cy="57606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/>
              <a:t>	</a:t>
            </a: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 Потребность в материалах на изменение незавершенного производства (</a:t>
            </a:r>
            <a:r>
              <a:rPr lang="ru-RU" sz="2400" dirty="0" err="1"/>
              <a:t>Пмн</a:t>
            </a:r>
            <a:r>
              <a:rPr lang="ru-RU" sz="2400" dirty="0"/>
              <a:t>)определяется по формуле: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</a:t>
            </a:r>
            <a:r>
              <a:rPr lang="ru-RU" sz="2400" dirty="0" err="1"/>
              <a:t>Дк</a:t>
            </a:r>
            <a:r>
              <a:rPr lang="en-US" sz="2400" dirty="0" err="1"/>
              <a:t>i</a:t>
            </a:r>
            <a:r>
              <a:rPr lang="ru-RU" sz="2400" dirty="0"/>
              <a:t> ,</a:t>
            </a:r>
            <a:r>
              <a:rPr lang="ru-RU" sz="2400" dirty="0" err="1"/>
              <a:t>Дн</a:t>
            </a:r>
            <a:r>
              <a:rPr lang="ru-RU" sz="2400" dirty="0"/>
              <a:t> — количество изделий или деталей </a:t>
            </a:r>
            <a:r>
              <a:rPr lang="en-US" sz="2400" dirty="0" err="1"/>
              <a:t>i</a:t>
            </a:r>
            <a:r>
              <a:rPr lang="ru-RU" sz="2400" dirty="0"/>
              <a:t>-го вида в незавершенном производстве соответственно на конец и начало планового периода; Н</a:t>
            </a:r>
            <a:r>
              <a:rPr lang="en-US" sz="2400" dirty="0" err="1"/>
              <a:t>i</a:t>
            </a:r>
            <a:r>
              <a:rPr lang="ru-RU" sz="2400" dirty="0"/>
              <a:t> — норма расхода материала на изделие или деталь </a:t>
            </a:r>
            <a:r>
              <a:rPr lang="en-US" sz="2400" dirty="0" err="1"/>
              <a:t>i</a:t>
            </a:r>
            <a:r>
              <a:rPr lang="ru-RU" sz="2400" dirty="0"/>
              <a:t>-го вида; </a:t>
            </a:r>
            <a:r>
              <a:rPr lang="en-US" sz="2400" dirty="0"/>
              <a:t>n</a:t>
            </a:r>
            <a:r>
              <a:rPr lang="ru-RU" sz="2400" dirty="0"/>
              <a:t> — количество наименований изделий или деталей, на производство которых расходуется данный материал.</a:t>
            </a:r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3" t="35031" r="30000" b="56544"/>
          <a:stretch/>
        </p:blipFill>
        <p:spPr>
          <a:xfrm>
            <a:off x="2058030" y="2204864"/>
            <a:ext cx="4098146" cy="10724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4077072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	</a:t>
            </a:r>
            <a:endParaRPr lang="ru-RU" sz="24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0" y="11663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69642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89" y="1124744"/>
            <a:ext cx="8388424" cy="39604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	</a:t>
            </a:r>
            <a:r>
              <a:rPr lang="ru-RU" sz="2800" dirty="0"/>
              <a:t>Метод, основанный на данных об изменении незавершенного производства: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где </a:t>
            </a:r>
            <a:r>
              <a:rPr lang="ru-RU" sz="2800" dirty="0" err="1"/>
              <a:t>Нк</a:t>
            </a:r>
            <a:r>
              <a:rPr lang="ru-RU" sz="2800" dirty="0"/>
              <a:t>, </a:t>
            </a:r>
            <a:r>
              <a:rPr lang="ru-RU" sz="2800" dirty="0" err="1"/>
              <a:t>Нн</a:t>
            </a:r>
            <a:r>
              <a:rPr lang="ru-RU" sz="2800" dirty="0"/>
              <a:t> — денежная оценка незавершенного производства на начала и конец планового периода, тыс. р.;</a:t>
            </a:r>
          </a:p>
          <a:p>
            <a:pPr marL="114300" indent="0">
              <a:buNone/>
            </a:pPr>
            <a:r>
              <a:rPr lang="ru-RU" sz="2800" dirty="0"/>
              <a:t>Т — объем товарной продукции, тыс. р.</a:t>
            </a:r>
          </a:p>
        </p:txBody>
      </p:sp>
      <p:pic>
        <p:nvPicPr>
          <p:cNvPr id="5" name="Рисунок 4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8056" r="31224" b="13218"/>
          <a:stretch/>
        </p:blipFill>
        <p:spPr>
          <a:xfrm>
            <a:off x="2483768" y="2136210"/>
            <a:ext cx="2959067" cy="932750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0" y="332656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32303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8388424" cy="609329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	</a:t>
            </a:r>
            <a:endParaRPr lang="ru-RU" dirty="0"/>
          </a:p>
          <a:p>
            <a:pPr marL="114300" indent="0">
              <a:buNone/>
            </a:pPr>
            <a:r>
              <a:rPr lang="en-US" u="sng" dirty="0"/>
              <a:t>	</a:t>
            </a:r>
            <a:r>
              <a:rPr lang="ru-RU" u="sng" dirty="0"/>
              <a:t>Размер производственного запаса зависит от:</a:t>
            </a:r>
          </a:p>
          <a:p>
            <a:pPr marL="114300" indent="0">
              <a:buNone/>
            </a:pPr>
            <a:endParaRPr lang="ru-RU" dirty="0"/>
          </a:p>
          <a:p>
            <a:pPr marL="411480" lvl="1" indent="0">
              <a:buNone/>
            </a:pPr>
            <a:r>
              <a:rPr lang="ru-RU" sz="2400" dirty="0"/>
              <a:t>•	величины потребности в различных видах сырья и материалов;</a:t>
            </a:r>
          </a:p>
          <a:p>
            <a:pPr marL="411480" lvl="1" indent="0">
              <a:buNone/>
            </a:pPr>
            <a:r>
              <a:rPr lang="ru-RU" sz="2400" dirty="0"/>
              <a:t>•	периодичности изготовления продукции предприятия-ми-поставщиками;</a:t>
            </a:r>
          </a:p>
          <a:p>
            <a:pPr marL="411480" lvl="1" indent="0">
              <a:buNone/>
            </a:pPr>
            <a:r>
              <a:rPr lang="ru-RU" sz="2400" dirty="0"/>
              <a:t>•	периодичности запуска сырья и материалов в производство;</a:t>
            </a:r>
          </a:p>
          <a:p>
            <a:pPr marL="411480" lvl="1" indent="0">
              <a:buNone/>
            </a:pPr>
            <a:r>
              <a:rPr lang="ru-RU" sz="2400" dirty="0"/>
              <a:t>•	сезонности поставок материалов;</a:t>
            </a:r>
          </a:p>
          <a:p>
            <a:pPr marL="411480" lvl="1" indent="0">
              <a:buNone/>
            </a:pPr>
            <a:r>
              <a:rPr lang="ru-RU" sz="2400" dirty="0"/>
              <a:t>•	соотношения транзитной и складской форм снабжения;</a:t>
            </a:r>
          </a:p>
          <a:p>
            <a:pPr marL="411480" lvl="1" indent="0">
              <a:buNone/>
            </a:pPr>
            <a:r>
              <a:rPr lang="ru-RU" sz="2400" dirty="0"/>
              <a:t>•	размеров транзитных поставок.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260648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73862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8337" y="1484784"/>
            <a:ext cx="8498769" cy="504056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800" dirty="0"/>
              <a:t>	</a:t>
            </a:r>
            <a:r>
              <a:rPr lang="ru-RU" sz="2800" dirty="0"/>
              <a:t>Размер переходящего запаса определяется по формуле: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где </a:t>
            </a:r>
            <a:r>
              <a:rPr lang="ru-RU" sz="2800" dirty="0" err="1"/>
              <a:t>Зп</a:t>
            </a:r>
            <a:r>
              <a:rPr lang="en-US" sz="2800" dirty="0" err="1"/>
              <a:t>i</a:t>
            </a:r>
            <a:r>
              <a:rPr lang="ru-RU" sz="2800" dirty="0"/>
              <a:t>— размер переходящего запаса по i-</a:t>
            </a:r>
            <a:r>
              <a:rPr lang="ru-RU" sz="2800" dirty="0" err="1"/>
              <a:t>му</a:t>
            </a:r>
            <a:r>
              <a:rPr lang="ru-RU" sz="2800" dirty="0"/>
              <a:t> материалу; N</a:t>
            </a:r>
            <a:r>
              <a:rPr lang="en-US" sz="2800" dirty="0" err="1"/>
              <a:t>i</a:t>
            </a:r>
            <a:r>
              <a:rPr lang="ru-RU" sz="2800" dirty="0"/>
              <a:t>— норма переходящего запаса </a:t>
            </a:r>
            <a:r>
              <a:rPr lang="en-US" sz="2800" dirty="0" err="1"/>
              <a:t>i</a:t>
            </a:r>
            <a:r>
              <a:rPr lang="ru-RU" sz="2800" dirty="0"/>
              <a:t>-го материала, </a:t>
            </a:r>
            <a:r>
              <a:rPr lang="ru-RU" sz="2800" dirty="0" err="1"/>
              <a:t>дн</a:t>
            </a:r>
            <a:r>
              <a:rPr lang="ru-RU" sz="2800" dirty="0"/>
              <a:t>.; Пм</a:t>
            </a:r>
            <a:r>
              <a:rPr lang="en-US" sz="2800" dirty="0" err="1"/>
              <a:t>i</a:t>
            </a:r>
            <a:r>
              <a:rPr lang="ru-RU" sz="2800" dirty="0"/>
              <a:t> — потребность в i-м материале на товарный выпуск; г — количество дней в планируемом периоде.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1" t="45261" r="58163" b="45111"/>
          <a:stretch/>
        </p:blipFill>
        <p:spPr>
          <a:xfrm>
            <a:off x="2771800" y="2204864"/>
            <a:ext cx="2520280" cy="1240754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0" y="476672"/>
            <a:ext cx="85531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3600" spc="-100" dirty="0">
                <a:solidFill>
                  <a:srgbClr val="000000"/>
                </a:solidFill>
                <a:latin typeface="Cambria"/>
                <a:ea typeface="+mj-ea"/>
                <a:cs typeface="+mj-cs"/>
              </a:rPr>
              <a:t>Потребность в сырье и материалах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6221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44408" cy="1124744"/>
          </a:xfrm>
        </p:spPr>
        <p:txBody>
          <a:bodyPr/>
          <a:lstStyle/>
          <a:p>
            <a:r>
              <a:rPr lang="ru-RU" sz="4000" dirty="0"/>
              <a:t>Потребность в топливе и энергии.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8460432" cy="587727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400" dirty="0"/>
              <a:t>	Потребность в котельно-печном топливе определяется по направлениям его использования: на основные технологические процессы (например, в черной металлургии — на выплавку чугуна, стали, производство проката, труб, агломерата и т.д.), на нужды промышленного транспорта, на коммунально-бытовые нужды.</a:t>
            </a:r>
          </a:p>
        </p:txBody>
      </p:sp>
    </p:spTree>
    <p:extLst>
      <p:ext uri="{BB962C8B-B14F-4D97-AF65-F5344CB8AC3E}">
        <p14:creationId xmlns:p14="http://schemas.microsoft.com/office/powerpoint/2010/main" val="425317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8316416" cy="5832648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sz="2800" dirty="0"/>
              <a:t>	1 Потребность в натуральном топливе Мт (т, м</a:t>
            </a:r>
            <a:r>
              <a:rPr lang="en-US" sz="2800" dirty="0"/>
              <a:t>^</a:t>
            </a:r>
            <a:r>
              <a:rPr lang="ru-RU" sz="2800" dirty="0"/>
              <a:t>3) определяется делением потребного общего количества условного топлива при данной производственной программе на калорийный эквивалент (</a:t>
            </a:r>
            <a:r>
              <a:rPr lang="ru-RU" sz="2800" dirty="0" err="1"/>
              <a:t>Кэ</a:t>
            </a:r>
            <a:r>
              <a:rPr lang="ru-RU" sz="2800" dirty="0"/>
              <a:t>) используемого топлива: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	2 Потребность в топливе на производственно-технологические нужды (</a:t>
            </a:r>
            <a:r>
              <a:rPr lang="ru-RU" sz="2800" dirty="0" err="1"/>
              <a:t>Мпт</a:t>
            </a:r>
            <a:r>
              <a:rPr lang="ru-RU" sz="2800" dirty="0"/>
              <a:t>):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где Q — расход тепла на производственно-технологические нужды (за год, месяц), кал;</a:t>
            </a:r>
          </a:p>
          <a:p>
            <a:pPr marL="114300" indent="0">
              <a:buNone/>
            </a:pPr>
            <a:r>
              <a:rPr lang="ru-RU" sz="2800" dirty="0"/>
              <a:t>q — калорийность топлива, кал;</a:t>
            </a:r>
          </a:p>
          <a:p>
            <a:pPr marL="114300" indent="0">
              <a:buNone/>
            </a:pPr>
            <a:r>
              <a:rPr lang="ru-RU" sz="2800" dirty="0"/>
              <a:t>ф — коэффициент полезного действия котельной установки.</a:t>
            </a:r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82" t="58199" r="26122" b="32474"/>
          <a:stretch/>
        </p:blipFill>
        <p:spPr>
          <a:xfrm>
            <a:off x="2051720" y="2348880"/>
            <a:ext cx="3851151" cy="817712"/>
          </a:xfrm>
          <a:prstGeom prst="rect">
            <a:avLst/>
          </a:prstGeom>
        </p:spPr>
      </p:pic>
      <p:pic>
        <p:nvPicPr>
          <p:cNvPr id="6" name="Рисунок 5" descr="DjVuRead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41" t="61509" r="33877" b="28563"/>
          <a:stretch/>
        </p:blipFill>
        <p:spPr>
          <a:xfrm>
            <a:off x="2987824" y="4005064"/>
            <a:ext cx="1610359" cy="770172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8244408" cy="864096"/>
          </a:xfrm>
        </p:spPr>
        <p:txBody>
          <a:bodyPr/>
          <a:lstStyle/>
          <a:p>
            <a:pPr algn="ctr"/>
            <a:r>
              <a:rPr lang="ru-RU" sz="4000" dirty="0"/>
              <a:t>Потребность в топливе и энергии</a:t>
            </a:r>
          </a:p>
        </p:txBody>
      </p:sp>
    </p:spTree>
    <p:extLst>
      <p:ext uri="{BB962C8B-B14F-4D97-AF65-F5344CB8AC3E}">
        <p14:creationId xmlns:p14="http://schemas.microsoft.com/office/powerpoint/2010/main" val="3365728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8460432" cy="5445224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sz="2800" dirty="0"/>
              <a:t>	</a:t>
            </a:r>
            <a:r>
              <a:rPr lang="ru-RU" sz="2800" dirty="0"/>
              <a:t>3 Расчет потребности в электрической и тепловой энергии на технологические нужды производится на основе планируемых объемов производства и прогрессивных норм расхода энергии.</a:t>
            </a:r>
          </a:p>
          <a:p>
            <a:pPr marL="114300" indent="0">
              <a:buNone/>
            </a:pPr>
            <a:r>
              <a:rPr lang="en-US" sz="2800" dirty="0"/>
              <a:t>	</a:t>
            </a:r>
            <a:r>
              <a:rPr lang="ru-RU" sz="2800" dirty="0"/>
              <a:t>4 Потребность в двигательной электроэнергии в планируемом периоде определяется исходя из суммарной мощности всех действующих моторов, запланированного коэффициента сменности работы оборудования и продолжительности смен, коэффициента загрузки оборудовании.</a:t>
            </a:r>
          </a:p>
          <a:p>
            <a:pPr marL="114300" indent="0">
              <a:buNone/>
            </a:pPr>
            <a:r>
              <a:rPr lang="en-US" sz="2800" dirty="0"/>
              <a:t>	</a:t>
            </a:r>
            <a:r>
              <a:rPr lang="ru-RU" sz="2800" dirty="0"/>
              <a:t>5 Потребность в электроэнергии для освещения рассчитывается исходя из мощности ламп, числа часов их горения в сутки и продолжительности работы предприятия в планируемом периоде.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6024" y="0"/>
            <a:ext cx="8244408" cy="1124744"/>
          </a:xfrm>
        </p:spPr>
        <p:txBody>
          <a:bodyPr/>
          <a:lstStyle/>
          <a:p>
            <a:pPr algn="ctr"/>
            <a:r>
              <a:rPr lang="ru-RU" sz="4000" dirty="0"/>
              <a:t>Потребность в топливе и энергии</a:t>
            </a:r>
          </a:p>
        </p:txBody>
      </p:sp>
    </p:spTree>
    <p:extLst>
      <p:ext uri="{BB962C8B-B14F-4D97-AF65-F5344CB8AC3E}">
        <p14:creationId xmlns:p14="http://schemas.microsoft.com/office/powerpoint/2010/main" val="3141124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1" y="18052"/>
            <a:ext cx="7897688" cy="1152128"/>
          </a:xfrm>
        </p:spPr>
        <p:txBody>
          <a:bodyPr/>
          <a:lstStyle/>
          <a:p>
            <a:pPr algn="ctr"/>
            <a:r>
              <a:rPr lang="ru-RU" dirty="0"/>
              <a:t>Потребность в оборудовании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8388424" cy="587727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600" dirty="0"/>
              <a:t>	</a:t>
            </a:r>
            <a:r>
              <a:rPr lang="ru-RU" sz="2600" dirty="0"/>
              <a:t>Расчет потребности в оборудовании (машинах), кабельных и других видах продукции машиностроения осуществляется по следующим направлениям;</a:t>
            </a:r>
          </a:p>
          <a:p>
            <a:pPr marL="411480" lvl="1" indent="0">
              <a:buNone/>
            </a:pPr>
            <a:r>
              <a:rPr lang="ru-RU" sz="2600" dirty="0"/>
              <a:t>• для замены физически износившегося и морально устаревшего оборудования; </a:t>
            </a:r>
          </a:p>
          <a:p>
            <a:pPr marL="411480" lvl="1" indent="0">
              <a:buNone/>
            </a:pPr>
            <a:r>
              <a:rPr lang="ru-RU" sz="2600" dirty="0"/>
              <a:t>•	для увеличения производственной мощности в связи с увеличением производственной программы;</a:t>
            </a:r>
          </a:p>
          <a:p>
            <a:pPr marL="411480" lvl="1" indent="0">
              <a:buNone/>
            </a:pPr>
            <a:r>
              <a:rPr lang="ru-RU" sz="2600" dirty="0"/>
              <a:t>•	для научно-исследовательских работ по механизации производственных процессов, внедрению новой техники и передовой технологии;</a:t>
            </a:r>
          </a:p>
          <a:p>
            <a:pPr marL="411480" lvl="1" indent="0">
              <a:buNone/>
            </a:pPr>
            <a:r>
              <a:rPr lang="ru-RU" sz="2600" dirty="0"/>
              <a:t>•	на ремонтно-эксплуатационные нужды.</a:t>
            </a:r>
          </a:p>
        </p:txBody>
      </p:sp>
    </p:spTree>
    <p:extLst>
      <p:ext uri="{BB962C8B-B14F-4D97-AF65-F5344CB8AC3E}">
        <p14:creationId xmlns:p14="http://schemas.microsoft.com/office/powerpoint/2010/main" val="3053117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03" y="836712"/>
            <a:ext cx="8100596" cy="540060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sz="2400" dirty="0"/>
              <a:t>	</a:t>
            </a:r>
            <a:r>
              <a:rPr lang="ru-RU" sz="2400" dirty="0"/>
              <a:t>Потребность в запасных частях может определяться по следующей формуле: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</a:t>
            </a:r>
            <a:r>
              <a:rPr lang="ru-RU" sz="2400" dirty="0" err="1"/>
              <a:t>Пзч</a:t>
            </a:r>
            <a:r>
              <a:rPr lang="ru-RU" sz="2400" dirty="0"/>
              <a:t> — потребность в запасных частях;</a:t>
            </a:r>
          </a:p>
          <a:p>
            <a:pPr marL="114300" indent="0">
              <a:buNone/>
            </a:pPr>
            <a:r>
              <a:rPr lang="ru-RU" sz="2400" dirty="0" err="1"/>
              <a:t>Нзч</a:t>
            </a:r>
            <a:r>
              <a:rPr lang="ru-RU" sz="2400" dirty="0"/>
              <a:t> — норма потребности в запасных частях на единицу оборудования;</a:t>
            </a:r>
          </a:p>
          <a:p>
            <a:pPr marL="114300" indent="0">
              <a:buNone/>
            </a:pPr>
            <a:r>
              <a:rPr lang="ru-RU" sz="2400" dirty="0"/>
              <a:t>Ксм — среднее количество смен работы в сутки;</a:t>
            </a:r>
          </a:p>
          <a:p>
            <a:pPr marL="114300" indent="0">
              <a:buNone/>
            </a:pPr>
            <a:r>
              <a:rPr lang="ru-RU" sz="2400" dirty="0" err="1"/>
              <a:t>Смп</a:t>
            </a:r>
            <a:r>
              <a:rPr lang="ru-RU" sz="2400" dirty="0"/>
              <a:t> — средний списочный состав машин в плановом периоде;</a:t>
            </a:r>
          </a:p>
          <a:p>
            <a:pPr marL="114300" indent="0">
              <a:buNone/>
            </a:pPr>
            <a:r>
              <a:rPr lang="ru-RU" sz="2400" dirty="0" err="1"/>
              <a:t>Кв</a:t>
            </a:r>
            <a:r>
              <a:rPr lang="ru-RU" sz="2400" dirty="0"/>
              <a:t> — коэффициент (больше единицы), показывающий степень повторного использования запасных частей за счет их восстановления.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3" t="24501" r="30817" b="66172"/>
          <a:stretch/>
        </p:blipFill>
        <p:spPr>
          <a:xfrm>
            <a:off x="2123728" y="1700808"/>
            <a:ext cx="3497836" cy="1024733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1" y="18052"/>
            <a:ext cx="7897688" cy="818660"/>
          </a:xfrm>
        </p:spPr>
        <p:txBody>
          <a:bodyPr/>
          <a:lstStyle/>
          <a:p>
            <a:pPr algn="ctr"/>
            <a:r>
              <a:rPr lang="ru-RU" dirty="0"/>
              <a:t>Потребность в оборудовании</a:t>
            </a:r>
          </a:p>
        </p:txBody>
      </p:sp>
    </p:spTree>
    <p:extLst>
      <p:ext uri="{BB962C8B-B14F-4D97-AF65-F5344CB8AC3E}">
        <p14:creationId xmlns:p14="http://schemas.microsoft.com/office/powerpoint/2010/main" val="17345143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688631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	</a:t>
            </a:r>
            <a:r>
              <a:rPr lang="ru-RU" sz="2800" dirty="0"/>
              <a:t>Общая потребность в инструменте (И) участка, цеха, завода на планируемый период определяется (шт.) по каждому виду инструмента: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где Ин — нормативный расход инструмента за весь планируемый период, шт.;</a:t>
            </a:r>
          </a:p>
          <a:p>
            <a:pPr marL="114300" indent="0">
              <a:buNone/>
            </a:pPr>
            <a:r>
              <a:rPr lang="ru-RU" sz="2800" dirty="0"/>
              <a:t>И</a:t>
            </a:r>
            <a:r>
              <a:rPr lang="en-US" sz="2800" dirty="0"/>
              <a:t>o</a:t>
            </a:r>
            <a:r>
              <a:rPr lang="ru-RU" sz="2800" dirty="0"/>
              <a:t>— нормативный оборотный фонд инструмента, шт.; И</a:t>
            </a:r>
            <a:r>
              <a:rPr lang="en-US" sz="2800" dirty="0"/>
              <a:t>o</a:t>
            </a:r>
            <a:r>
              <a:rPr lang="ru-RU" sz="2800" dirty="0"/>
              <a:t>ф — фактический наличный оборотный фонд инструмента на начало планового периода, шт.</a:t>
            </a:r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6" t="59030" r="32809" b="35067"/>
          <a:stretch/>
        </p:blipFill>
        <p:spPr>
          <a:xfrm>
            <a:off x="2411760" y="2194724"/>
            <a:ext cx="3732398" cy="946244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2704" y="116632"/>
            <a:ext cx="7897688" cy="837524"/>
          </a:xfrm>
        </p:spPr>
        <p:txBody>
          <a:bodyPr/>
          <a:lstStyle/>
          <a:p>
            <a:pPr algn="ctr"/>
            <a:r>
              <a:rPr lang="ru-RU" dirty="0"/>
              <a:t>Потребность в оборудовании</a:t>
            </a:r>
          </a:p>
        </p:txBody>
      </p:sp>
    </p:spTree>
    <p:extLst>
      <p:ext uri="{BB962C8B-B14F-4D97-AF65-F5344CB8AC3E}">
        <p14:creationId xmlns:p14="http://schemas.microsoft.com/office/powerpoint/2010/main" val="21431025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4588" y="836712"/>
            <a:ext cx="9179497" cy="2330952"/>
          </a:xfrm>
        </p:spPr>
        <p:txBody>
          <a:bodyPr>
            <a:normAutofit/>
          </a:bodyPr>
          <a:lstStyle/>
          <a:p>
            <a:r>
              <a:rPr lang="ru-RU" sz="2400" dirty="0"/>
              <a:t>Потребность в режущем инструменте (Ир) определяется для конкретного вида продукции и данной группы металлорежущего оборудования по формуле</a:t>
            </a:r>
          </a:p>
        </p:txBody>
      </p:sp>
      <p:pic>
        <p:nvPicPr>
          <p:cNvPr id="5" name="Рисунок 4" descr="DjVu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9" t="33828" r="34082" b="58048"/>
          <a:stretch/>
        </p:blipFill>
        <p:spPr>
          <a:xfrm>
            <a:off x="2627784" y="2060848"/>
            <a:ext cx="2877659" cy="12737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6530" y="3429000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где Ир — потребность в инструменте на заданную программу выпуска деталей (изделий), обрабатываемых на определенном виде оборудования, шт.;</a:t>
            </a:r>
            <a:r>
              <a:rPr lang="en-US" sz="2400" dirty="0"/>
              <a:t>t</a:t>
            </a:r>
            <a:r>
              <a:rPr lang="ru-RU" sz="2400" dirty="0"/>
              <a:t>м — машинное время работы данным инструментом на единицу продукции (деталь, изделие), ч; </a:t>
            </a:r>
            <a:r>
              <a:rPr lang="en-US" sz="2400" dirty="0"/>
              <a:t>n</a:t>
            </a:r>
            <a:r>
              <a:rPr lang="ru-RU" dirty="0"/>
              <a:t>д</a:t>
            </a:r>
            <a:r>
              <a:rPr lang="ru-RU" sz="2400" dirty="0"/>
              <a:t> — количество обрабатываемых деталей в натуральных единицах в данном периоде; F— срок службы (норма стойкости, износа) инструмента по времени его работы до полного износа, ч.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02704" y="-171400"/>
            <a:ext cx="7897688" cy="1152128"/>
          </a:xfrm>
        </p:spPr>
        <p:txBody>
          <a:bodyPr/>
          <a:lstStyle/>
          <a:p>
            <a:pPr algn="ctr"/>
            <a:r>
              <a:rPr lang="ru-RU" dirty="0"/>
              <a:t>Потребность в оборудовании</a:t>
            </a:r>
          </a:p>
        </p:txBody>
      </p:sp>
    </p:spTree>
    <p:extLst>
      <p:ext uri="{BB962C8B-B14F-4D97-AF65-F5344CB8AC3E}">
        <p14:creationId xmlns:p14="http://schemas.microsoft.com/office/powerpoint/2010/main" val="1510615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48680"/>
            <a:ext cx="7992889" cy="1870586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Общая потребность в материальных ресурсах М (сырье, материалах и т.д.) определяется для предприятия на плановый период как алгебраическая сумма (по каждому виду) ресурсов следующих величин:</a:t>
            </a:r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1" t="46465" r="50816" b="47217"/>
          <a:stretch/>
        </p:blipFill>
        <p:spPr>
          <a:xfrm>
            <a:off x="1837840" y="2417643"/>
            <a:ext cx="4581067" cy="7233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3068960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где </a:t>
            </a:r>
            <a:r>
              <a:rPr lang="ru-RU" sz="2400" dirty="0" err="1"/>
              <a:t>Мп</a:t>
            </a:r>
            <a:r>
              <a:rPr lang="ru-RU" sz="2400" dirty="0"/>
              <a:t> — потребность основного производства в данном виде материала; </a:t>
            </a:r>
            <a:r>
              <a:rPr lang="ru-RU" sz="2400" dirty="0" err="1"/>
              <a:t>Мн</a:t>
            </a:r>
            <a:r>
              <a:rPr lang="ru-RU" sz="2400" dirty="0"/>
              <a:t> — потребность в данном виде материала для изготовления новой техники; Ми — потребность в этом виде материала для изготовления инструмента и оснастки; </a:t>
            </a:r>
            <a:r>
              <a:rPr lang="ru-RU" sz="2400" dirty="0" err="1"/>
              <a:t>Мэ</a:t>
            </a:r>
            <a:r>
              <a:rPr lang="ru-RU" sz="2400" dirty="0"/>
              <a:t> — потребность в данном виде материала для ремонтно-эксплуатационных нужд предприятия; </a:t>
            </a:r>
            <a:r>
              <a:rPr lang="ru-RU" sz="2400" dirty="0" err="1"/>
              <a:t>Мк</a:t>
            </a:r>
            <a:r>
              <a:rPr lang="ru-RU" sz="2400" dirty="0"/>
              <a:t> — потребность в данном виде материала для нужд капитального строительства, осуществляемого хозяйственным способом.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1" y="-99392"/>
            <a:ext cx="7897688" cy="1152128"/>
          </a:xfrm>
        </p:spPr>
        <p:txBody>
          <a:bodyPr/>
          <a:lstStyle/>
          <a:p>
            <a:pPr algn="ctr"/>
            <a:r>
              <a:rPr lang="ru-RU" dirty="0"/>
              <a:t>Потребность в оборудовании</a:t>
            </a:r>
          </a:p>
        </p:txBody>
      </p:sp>
    </p:spTree>
    <p:extLst>
      <p:ext uri="{BB962C8B-B14F-4D97-AF65-F5344CB8AC3E}">
        <p14:creationId xmlns:p14="http://schemas.microsoft.com/office/powerpoint/2010/main" val="1948997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064896" cy="489654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/>
              <a:t>Целью изучения рынка сырья и материалов является выявление конъюнктуры, складывающейся в планируемом периоде на рынке.</a:t>
            </a:r>
          </a:p>
          <a:p>
            <a:pPr marL="114300" indent="0">
              <a:buNone/>
            </a:pPr>
            <a:r>
              <a:rPr lang="ru-RU" sz="2000" dirty="0"/>
              <a:t>Этапы:</a:t>
            </a:r>
            <a:endParaRPr lang="ru-RU" dirty="0"/>
          </a:p>
          <a:p>
            <a:pPr marL="114300" indent="0">
              <a:buNone/>
            </a:pPr>
            <a:r>
              <a:rPr lang="ru-RU" dirty="0"/>
              <a:t>1 систематический сбор, обработка, анализ и оценка </a:t>
            </a:r>
            <a:r>
              <a:rPr lang="ru-RU" dirty="0"/>
              <a:t>информации</a:t>
            </a:r>
            <a:r>
              <a:rPr lang="ru-RU" dirty="0"/>
              <a:t>;</a:t>
            </a:r>
          </a:p>
          <a:p>
            <a:pPr marL="114300" indent="0">
              <a:buNone/>
            </a:pPr>
            <a:r>
              <a:rPr lang="ru-RU" dirty="0"/>
              <a:t>2 прогнозирование тенденций на перспективный период изменения основных параметров рынка;</a:t>
            </a:r>
          </a:p>
          <a:p>
            <a:pPr marL="114300" indent="0">
              <a:buNone/>
            </a:pPr>
            <a:r>
              <a:rPr lang="ru-RU" dirty="0"/>
              <a:t>3 выработка на этой основе эффективной политики закупок.</a:t>
            </a: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/>
              <a:t>Изучение рынка сырья и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1999910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8926" y="1104055"/>
            <a:ext cx="8397350" cy="2468961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/>
              <a:t>	Вырабатывая «политику снабжения», целесообразно сравнить стоимость собственного производства с ценой поставщика и полученные результаты представить в виде таблицы</a:t>
            </a:r>
          </a:p>
        </p:txBody>
      </p:sp>
      <p:pic>
        <p:nvPicPr>
          <p:cNvPr id="5" name="Рисунок 4" descr="Документ без имени [524] - ABBYY FineReader 12 Professiona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88" t="39860" r="20612" b="37774"/>
          <a:stretch/>
        </p:blipFill>
        <p:spPr>
          <a:xfrm>
            <a:off x="-25963" y="3068960"/>
            <a:ext cx="8414387" cy="2587421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113" y="-100013"/>
            <a:ext cx="7897812" cy="1152526"/>
          </a:xfrm>
        </p:spPr>
        <p:txBody>
          <a:bodyPr/>
          <a:lstStyle/>
          <a:p>
            <a:pPr algn="ctr"/>
            <a:r>
              <a:rPr lang="ru-RU" sz="3600" dirty="0"/>
              <a:t>Изучение рынка сырья и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28478788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8388424" cy="55892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	</a:t>
            </a:r>
            <a:r>
              <a:rPr lang="ru-RU" sz="2400" dirty="0"/>
              <a:t>Методы изучения рынка сырья и материалов:	</a:t>
            </a:r>
          </a:p>
          <a:p>
            <a:pPr marL="114300" indent="0">
              <a:buNone/>
            </a:pPr>
            <a:r>
              <a:rPr lang="ru-RU" sz="2400" dirty="0"/>
              <a:t>1 прямой метод предполагает получение информации о конъюнктуре рынка непосредственно от резидентов из четырех источников:</a:t>
            </a:r>
          </a:p>
          <a:p>
            <a:pPr marL="411480" lvl="1" indent="0">
              <a:buNone/>
            </a:pPr>
            <a:r>
              <a:rPr lang="ru-RU" sz="2400" dirty="0"/>
              <a:t>1)	контакты с поставщиками;</a:t>
            </a:r>
          </a:p>
          <a:p>
            <a:pPr marL="411480" lvl="1" indent="0">
              <a:buNone/>
            </a:pPr>
            <a:r>
              <a:rPr lang="ru-RU" sz="2400" dirty="0"/>
              <a:t>2) контакты с посредниками;</a:t>
            </a:r>
          </a:p>
          <a:p>
            <a:pPr marL="411480" lvl="1" indent="0">
              <a:buNone/>
            </a:pPr>
            <a:r>
              <a:rPr lang="ru-RU" sz="2400" dirty="0"/>
              <a:t>3)	посещение ярмарок и выставок;</a:t>
            </a:r>
          </a:p>
          <a:p>
            <a:pPr marL="411480" lvl="1" indent="0">
              <a:buNone/>
            </a:pPr>
            <a:r>
              <a:rPr lang="ru-RU" sz="2400" dirty="0"/>
              <a:t>4)	поездки на предприятия-поставщики и их осмотр.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113" y="-100013"/>
            <a:ext cx="7897812" cy="1152526"/>
          </a:xfrm>
        </p:spPr>
        <p:txBody>
          <a:bodyPr/>
          <a:lstStyle/>
          <a:p>
            <a:pPr algn="ctr"/>
            <a:r>
              <a:rPr lang="ru-RU" sz="3600" dirty="0"/>
              <a:t>Изучение рынка сырья и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28523002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8460432" cy="594928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400" dirty="0"/>
              <a:t>	2 Косвенное изучение предполагает использование уже имеющихся документов.</a:t>
            </a:r>
          </a:p>
          <a:p>
            <a:pPr marL="114300" indent="0">
              <a:buNone/>
            </a:pPr>
            <a:r>
              <a:rPr lang="ru-RU" sz="2400" dirty="0"/>
              <a:t>Исходные данные:</a:t>
            </a:r>
          </a:p>
          <a:p>
            <a:pPr marL="114300" indent="0">
              <a:buNone/>
            </a:pPr>
            <a:r>
              <a:rPr lang="ru-RU" sz="2400" dirty="0"/>
              <a:t>•	обзоры состояния конъюнктуры рынка, биржевые бюллетени, содержащие сведения об изменении цен;</a:t>
            </a:r>
          </a:p>
          <a:p>
            <a:pPr marL="114300" indent="0">
              <a:buNone/>
            </a:pPr>
            <a:r>
              <a:rPr lang="ru-RU" sz="2400" dirty="0"/>
              <a:t>•	журналы, газеты, радио, телевидение, Интернет;</a:t>
            </a:r>
          </a:p>
          <a:p>
            <a:pPr marL="114300" indent="0">
              <a:buNone/>
            </a:pPr>
            <a:r>
              <a:rPr lang="ru-RU" sz="2400" dirty="0"/>
              <a:t>•	фирменные журналы, выпускаемые торгово-промышленными палатами, а также поставщиками. Они содержат информацию о новых разработках и технологиях;</a:t>
            </a:r>
          </a:p>
          <a:p>
            <a:pPr marL="114300" indent="0">
              <a:buNone/>
            </a:pPr>
            <a:r>
              <a:rPr lang="ru-RU" sz="2400" dirty="0"/>
              <a:t>•	предложения о продажах, содержащиеся в специальных журналах, каталогах, брошюрах, проспектах;</a:t>
            </a:r>
          </a:p>
          <a:p>
            <a:pPr marL="114300" indent="0">
              <a:buNone/>
            </a:pPr>
            <a:r>
              <a:rPr lang="ru-RU" sz="2400" dirty="0"/>
              <a:t>•	отраслевые адресные книги, технические справочники.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113" y="-100013"/>
            <a:ext cx="7897812" cy="1152526"/>
          </a:xfrm>
        </p:spPr>
        <p:txBody>
          <a:bodyPr/>
          <a:lstStyle/>
          <a:p>
            <a:pPr algn="ctr"/>
            <a:r>
              <a:rPr lang="ru-RU" sz="3600" dirty="0"/>
              <a:t>Изучение рынка сырья и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24484859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620000" cy="1143000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 материальных ресурсов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136904" cy="530120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	Источниками удовлетворения потребности предприятия в материальных ресурсах являются:</a:t>
            </a:r>
          </a:p>
          <a:p>
            <a:pPr marL="114300" indent="0">
              <a:buNone/>
            </a:pPr>
            <a:r>
              <a:rPr lang="ru-RU" dirty="0"/>
              <a:t>• ожидаемые остатки материальных ресурсов на начало планируемого года;</a:t>
            </a:r>
          </a:p>
          <a:p>
            <a:pPr marL="114300" indent="0">
              <a:buNone/>
            </a:pPr>
            <a:r>
              <a:rPr lang="ru-RU" dirty="0"/>
              <a:t>•	завоз ресурсов со стороны;</a:t>
            </a:r>
          </a:p>
          <a:p>
            <a:pPr marL="114300" indent="0">
              <a:buNone/>
            </a:pPr>
            <a:r>
              <a:rPr lang="ru-RU" dirty="0"/>
              <a:t>•	мобилизация внутренних резервов;</a:t>
            </a:r>
          </a:p>
          <a:p>
            <a:pPr marL="114300" indent="0">
              <a:buNone/>
            </a:pPr>
            <a:r>
              <a:rPr lang="ru-RU" dirty="0"/>
              <a:t>•	собственное производство.</a:t>
            </a:r>
          </a:p>
        </p:txBody>
      </p:sp>
    </p:spTree>
    <p:extLst>
      <p:ext uri="{BB962C8B-B14F-4D97-AF65-F5344CB8AC3E}">
        <p14:creationId xmlns:p14="http://schemas.microsoft.com/office/powerpoint/2010/main" val="20709683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196013" cy="403244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2400" dirty="0"/>
              <a:t>Абсолютный размер ожидаемых остатков материальных ресурсов на начало планируемого года: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где 0ож — ожидаемый остаток данного материала;</a:t>
            </a:r>
          </a:p>
          <a:p>
            <a:pPr marL="114300" indent="0">
              <a:buNone/>
            </a:pPr>
            <a:r>
              <a:rPr lang="ru-RU" sz="2400" dirty="0" err="1"/>
              <a:t>Зф</a:t>
            </a:r>
            <a:r>
              <a:rPr lang="ru-RU" sz="2400" dirty="0"/>
              <a:t> — фактический запас (остаток) материала в момент разработки плана материально-технического обеспечения;</a:t>
            </a:r>
          </a:p>
          <a:p>
            <a:pPr marL="114300" indent="0">
              <a:buNone/>
            </a:pPr>
            <a:r>
              <a:rPr lang="ru-RU" sz="2400" dirty="0"/>
              <a:t> </a:t>
            </a:r>
            <a:r>
              <a:rPr lang="ru-RU" sz="2400" dirty="0" err="1"/>
              <a:t>Вож</a:t>
            </a:r>
            <a:r>
              <a:rPr lang="ru-RU" sz="2400" dirty="0"/>
              <a:t> и Рож— соответственно ожидаемое поступление и ожидаемый расход за период времени от даты, на которую взят фактический остаток, до начала планового периода.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0" t="61809" r="54898" b="32775"/>
          <a:stretch/>
        </p:blipFill>
        <p:spPr>
          <a:xfrm>
            <a:off x="2339752" y="2204864"/>
            <a:ext cx="3971026" cy="707707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20000" cy="1012974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 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37484650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136904" cy="864096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</a:t>
            </a:r>
            <a:br>
              <a:rPr lang="ru-RU" sz="3600" dirty="0"/>
            </a:br>
            <a:r>
              <a:rPr lang="ru-RU" sz="3600" dirty="0"/>
              <a:t>материальных ресурсов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064896" cy="525658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В ожидаемое поступление включаются:</a:t>
            </a:r>
          </a:p>
          <a:p>
            <a:pPr marL="114300" indent="0">
              <a:buNone/>
            </a:pPr>
            <a:r>
              <a:rPr lang="ru-RU" dirty="0"/>
              <a:t>а)	количество материалов, которое поставщики должны отгрузить до конца года по договорам предшествующего периода;</a:t>
            </a:r>
          </a:p>
          <a:p>
            <a:pPr marL="114300" indent="0">
              <a:buNone/>
            </a:pPr>
            <a:r>
              <a:rPr lang="ru-RU" dirty="0"/>
              <a:t>б)	фактическое поступление материалов за период от даты, на которую установлен фактический остаток материалов, до наступления момента составления плана;</a:t>
            </a:r>
          </a:p>
          <a:p>
            <a:pPr marL="114300" indent="0">
              <a:buNone/>
            </a:pPr>
            <a:r>
              <a:rPr lang="ru-RU" dirty="0"/>
              <a:t>в)	материалы, находящиеся в пути к данному предприятию в момент составления им плана материально-технического обеспечения;</a:t>
            </a:r>
          </a:p>
          <a:p>
            <a:pPr marL="114300" indent="0">
              <a:buNone/>
            </a:pPr>
            <a:r>
              <a:rPr lang="ru-RU" dirty="0"/>
              <a:t>г)	предполагаемое поступление материалов за счет местных и децентрализованных источников.</a:t>
            </a:r>
          </a:p>
        </p:txBody>
      </p:sp>
    </p:spTree>
    <p:extLst>
      <p:ext uri="{BB962C8B-B14F-4D97-AF65-F5344CB8AC3E}">
        <p14:creationId xmlns:p14="http://schemas.microsoft.com/office/powerpoint/2010/main" val="33494905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26" y="1326504"/>
            <a:ext cx="8316416" cy="5544616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2400" dirty="0"/>
              <a:t>	Показатели эффективности использования материальных ресурсов:</a:t>
            </a:r>
          </a:p>
          <a:p>
            <a:pPr marL="114300" indent="0">
              <a:buNone/>
            </a:pPr>
            <a:r>
              <a:rPr lang="ru-RU" sz="2400" dirty="0"/>
              <a:t>	1 Индекс удельного расхода материалов, сырья (</a:t>
            </a:r>
            <a:r>
              <a:rPr lang="en-US" sz="2400" dirty="0"/>
              <a:t>I</a:t>
            </a:r>
            <a:r>
              <a:rPr lang="ru-RU" sz="2400" dirty="0"/>
              <a:t>м):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	где Ур1, Уро — показатели удельного расхода (нормы расхода) данного вида материала соответственно в отчетном и базисном годах на единицу продукции.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/>
          </a:p>
        </p:txBody>
      </p:sp>
      <p:pic>
        <p:nvPicPr>
          <p:cNvPr id="7" name="Рисунок 6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01" t="30518" r="33062" b="57447"/>
          <a:stretch/>
        </p:blipFill>
        <p:spPr>
          <a:xfrm>
            <a:off x="3563888" y="2708920"/>
            <a:ext cx="1422056" cy="980729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136904" cy="864096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</a:t>
            </a:r>
            <a:br>
              <a:rPr lang="ru-RU" sz="3600" dirty="0"/>
            </a:br>
            <a:r>
              <a:rPr lang="ru-RU" sz="3600" dirty="0"/>
              <a:t>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26744661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7992888" cy="518457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2 В многономенклатурном производстве применяется следующая формула:</a:t>
            </a:r>
          </a:p>
          <a:p>
            <a:endParaRPr lang="ru-RU" dirty="0"/>
          </a:p>
          <a:p>
            <a:endParaRPr lang="ru-RU" dirty="0"/>
          </a:p>
          <a:p>
            <a:pPr marL="114300" indent="0">
              <a:buNone/>
            </a:pPr>
            <a:r>
              <a:rPr lang="ru-RU" dirty="0"/>
              <a:t>где </a:t>
            </a:r>
            <a:r>
              <a:rPr lang="ru-RU" dirty="0" err="1"/>
              <a:t>Цо</a:t>
            </a:r>
            <a:r>
              <a:rPr lang="ru-RU" dirty="0"/>
              <a:t> — сопоставимая цена единицы данного вида материала;</a:t>
            </a:r>
          </a:p>
          <a:p>
            <a:pPr marL="114300" indent="0">
              <a:buNone/>
            </a:pPr>
            <a:r>
              <a:rPr lang="ru-RU" dirty="0"/>
              <a:t>Н1 и Н0 – норма расхода материала на изготовление единицы данного вида продукции соответственно в отчетном и базисном периодах; Т1 – общее количество продукции, изготовленной в отчетном периоде.</a:t>
            </a:r>
          </a:p>
          <a:p>
            <a:pPr marL="114300" indent="0">
              <a:buNone/>
            </a:pPr>
            <a:r>
              <a:rPr lang="ru-RU" dirty="0"/>
              <a:t>3 Коэффициент использования материала (Км) определяется отношением чистого веса изделия (Ви) к норме расхода материала (</a:t>
            </a:r>
            <a:r>
              <a:rPr lang="ru-RU" dirty="0" err="1"/>
              <a:t>Нр</a:t>
            </a:r>
            <a:r>
              <a:rPr lang="ru-RU" dirty="0"/>
              <a:t>):</a:t>
            </a:r>
          </a:p>
          <a:p>
            <a:endParaRPr lang="ru-RU" sz="2800" dirty="0"/>
          </a:p>
          <a:p>
            <a:endParaRPr lang="ru-RU" sz="28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5" t="65420" r="29388" b="25554"/>
          <a:stretch/>
        </p:blipFill>
        <p:spPr>
          <a:xfrm>
            <a:off x="3059832" y="1964837"/>
            <a:ext cx="2736308" cy="912103"/>
          </a:xfrm>
          <a:prstGeom prst="rect">
            <a:avLst/>
          </a:prstGeom>
        </p:spPr>
      </p:pic>
      <p:pic>
        <p:nvPicPr>
          <p:cNvPr id="6" name="Рисунок 5" descr="DjVuRead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6" t="29616" r="51837" b="61057"/>
          <a:stretch/>
        </p:blipFill>
        <p:spPr>
          <a:xfrm>
            <a:off x="2699792" y="5517232"/>
            <a:ext cx="3423864" cy="792089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136904" cy="864096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</a:t>
            </a:r>
            <a:br>
              <a:rPr lang="ru-RU" sz="3600" dirty="0"/>
            </a:br>
            <a:r>
              <a:rPr lang="ru-RU" sz="3600" dirty="0"/>
              <a:t>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30350452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7620000" cy="525658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/>
              <a:t>4 Коэффициент выхода полезного вещества (</a:t>
            </a:r>
            <a:r>
              <a:rPr lang="ru-RU" sz="2800" dirty="0" err="1"/>
              <a:t>Кв</a:t>
            </a:r>
            <a:r>
              <a:rPr lang="ru-RU" sz="2800" dirty="0"/>
              <a:t>)</a:t>
            </a:r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endParaRPr lang="ru-RU" sz="2800" dirty="0"/>
          </a:p>
          <a:p>
            <a:pPr marL="114300" indent="0">
              <a:buNone/>
            </a:pPr>
            <a:r>
              <a:rPr lang="ru-RU" sz="2800" dirty="0"/>
              <a:t>5 Коэффициент расхода листового материала (</a:t>
            </a:r>
            <a:r>
              <a:rPr lang="ru-RU" sz="2800" dirty="0" err="1"/>
              <a:t>Кр</a:t>
            </a:r>
            <a:r>
              <a:rPr lang="ru-RU" sz="2800" dirty="0"/>
              <a:t>) :</a:t>
            </a:r>
          </a:p>
          <a:p>
            <a:pPr marL="114300" indent="0">
              <a:buNone/>
            </a:pPr>
            <a:endParaRPr lang="ru-RU" sz="2800" dirty="0"/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8" t="54287" r="60203" b="36085"/>
          <a:stretch/>
        </p:blipFill>
        <p:spPr>
          <a:xfrm>
            <a:off x="3203848" y="1984339"/>
            <a:ext cx="2407575" cy="1375759"/>
          </a:xfrm>
          <a:prstGeom prst="rect">
            <a:avLst/>
          </a:prstGeom>
        </p:spPr>
      </p:pic>
      <p:pic>
        <p:nvPicPr>
          <p:cNvPr id="5" name="Рисунок 4" descr="DjVu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3" t="75650" r="61021" b="16226"/>
          <a:stretch/>
        </p:blipFill>
        <p:spPr>
          <a:xfrm>
            <a:off x="3203848" y="4432611"/>
            <a:ext cx="2440276" cy="1372653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136904" cy="864096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</a:t>
            </a:r>
            <a:br>
              <a:rPr lang="ru-RU" sz="3600" dirty="0"/>
            </a:br>
            <a:r>
              <a:rPr lang="ru-RU" sz="3600" dirty="0"/>
              <a:t>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17910509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jVuRead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6" t="37624" r="60348" b="52068"/>
          <a:stretch/>
        </p:blipFill>
        <p:spPr>
          <a:xfrm>
            <a:off x="3033908" y="2996952"/>
            <a:ext cx="1898131" cy="1157393"/>
          </a:xfrm>
        </p:spPr>
      </p:pic>
      <p:sp>
        <p:nvSpPr>
          <p:cNvPr id="5" name="Прямоугольник 4"/>
          <p:cNvSpPr/>
          <p:nvPr/>
        </p:nvSpPr>
        <p:spPr>
          <a:xfrm>
            <a:off x="251520" y="1124744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Коэффициент обеспечения производства (</a:t>
            </a:r>
            <a:r>
              <a:rPr lang="en-US" sz="2400" dirty="0" err="1"/>
              <a:t>Q</a:t>
            </a:r>
            <a:r>
              <a:rPr lang="ru-RU" sz="2400" dirty="0"/>
              <a:t>об) характеризует уровень обеспечения производства различными видами ресурсов (сырья, материалов, топлива, энергии и т.п.) или различными видами услуг и определяется следующим отношением: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141981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где Мф — количество поступивших за данный период в производство ресурсов (услуг) в соответствующих единицах измерения; </a:t>
            </a:r>
            <a:r>
              <a:rPr lang="ru-RU" sz="2400" dirty="0" err="1"/>
              <a:t>Мп</a:t>
            </a:r>
            <a:r>
              <a:rPr lang="ru-RU" sz="2400" dirty="0"/>
              <a:t> — потребное (нормативное) количество ресурсов (услуг) в соответствующих единицах измерения, которое должно поступить за этот период по плану.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316" y="188640"/>
            <a:ext cx="8136904" cy="864096"/>
          </a:xfrm>
        </p:spPr>
        <p:txBody>
          <a:bodyPr/>
          <a:lstStyle/>
          <a:p>
            <a:pPr algn="ctr"/>
            <a:r>
              <a:rPr lang="ru-RU" sz="3600" dirty="0"/>
              <a:t>Планирование закупок</a:t>
            </a:r>
            <a:br>
              <a:rPr lang="ru-RU" sz="3600" dirty="0"/>
            </a:br>
            <a:r>
              <a:rPr lang="ru-RU" sz="3600" dirty="0"/>
              <a:t>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3933415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55" y="692696"/>
            <a:ext cx="8083907" cy="1059667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Баланс по каждому виду материального ресурса может быть представлен формулой:</a:t>
            </a:r>
          </a:p>
        </p:txBody>
      </p:sp>
      <p:pic>
        <p:nvPicPr>
          <p:cNvPr id="4" name="Рисунок 3" descr="DjVu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1" t="50000" r="60758" b="45919"/>
          <a:stretch/>
        </p:blipFill>
        <p:spPr>
          <a:xfrm>
            <a:off x="1187624" y="1701266"/>
            <a:ext cx="6624736" cy="6476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2329710"/>
            <a:ext cx="86044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где </a:t>
            </a:r>
            <a:r>
              <a:rPr lang="ru-RU" sz="2200" dirty="0" err="1"/>
              <a:t>Пр</a:t>
            </a:r>
            <a:r>
              <a:rPr lang="ru-RU" sz="2200" dirty="0"/>
              <a:t> — потребность в данном виде ресурса на выполнение плана производства или объема работ; </a:t>
            </a:r>
            <a:r>
              <a:rPr lang="ru-RU" sz="2200" dirty="0" err="1"/>
              <a:t>Пк</a:t>
            </a:r>
            <a:r>
              <a:rPr lang="ru-RU" sz="2200" dirty="0"/>
              <a:t> — потребность в соответствующем ресурсе на капитальное строительство; </a:t>
            </a:r>
            <a:r>
              <a:rPr lang="ru-RU" sz="2200" dirty="0" err="1"/>
              <a:t>Пнт</a:t>
            </a:r>
            <a:r>
              <a:rPr lang="ru-RU" sz="2200" dirty="0"/>
              <a:t>— потребность в данном виде ресурса на внедрение новой техники; </a:t>
            </a:r>
            <a:r>
              <a:rPr lang="ru-RU" sz="2200" dirty="0" err="1"/>
              <a:t>Прэн</a:t>
            </a:r>
            <a:r>
              <a:rPr lang="ru-RU" sz="2200" dirty="0"/>
              <a:t> — потребность в аналогичном ресурсе на ремонтно-эксплуатационные нужды; </a:t>
            </a:r>
            <a:r>
              <a:rPr lang="ru-RU" sz="2200" dirty="0" err="1"/>
              <a:t>Пти</a:t>
            </a:r>
            <a:r>
              <a:rPr lang="ru-RU" sz="2200" dirty="0"/>
              <a:t> — потребность в данном виде ресурса на изготовление технологической оснастки и инструмента; </a:t>
            </a:r>
            <a:r>
              <a:rPr lang="ru-RU" sz="2200" dirty="0" err="1"/>
              <a:t>Пнп</a:t>
            </a:r>
            <a:r>
              <a:rPr lang="ru-RU" sz="2200" dirty="0"/>
              <a:t> — потребность в рассматриваемом виде ресурса на прирост незавершенного производства; </a:t>
            </a:r>
            <a:r>
              <a:rPr lang="ru-RU" sz="2200" dirty="0" err="1"/>
              <a:t>Зпер</a:t>
            </a:r>
            <a:r>
              <a:rPr lang="ru-RU" sz="2200" dirty="0"/>
              <a:t>— величина переходящих запасов; 0ож — ожидаемый остаток материала на начало планового периода; </a:t>
            </a:r>
            <a:r>
              <a:rPr lang="ru-RU" sz="2200" dirty="0" err="1"/>
              <a:t>Мр</a:t>
            </a:r>
            <a:r>
              <a:rPr lang="ru-RU" sz="2200" dirty="0"/>
              <a:t> — мобилизация внутренних ресурсов; </a:t>
            </a:r>
            <a:r>
              <a:rPr lang="ru-RU" sz="2200" dirty="0" err="1"/>
              <a:t>Пз</a:t>
            </a:r>
            <a:r>
              <a:rPr lang="ru-RU" sz="2200" dirty="0"/>
              <a:t> — величина завоза материалов.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316" y="116632"/>
            <a:ext cx="8136904" cy="864096"/>
          </a:xfrm>
        </p:spPr>
        <p:txBody>
          <a:bodyPr/>
          <a:lstStyle/>
          <a:p>
            <a:pPr algn="ctr"/>
            <a:r>
              <a:rPr lang="ru-RU" sz="3200" dirty="0"/>
              <a:t>Планирование закупок</a:t>
            </a:r>
            <a:br>
              <a:rPr lang="ru-RU" sz="3200" dirty="0"/>
            </a:br>
            <a:r>
              <a:rPr lang="ru-RU" sz="3200" dirty="0"/>
              <a:t>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11453982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jVuReader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5" t="30768" r="53272" b="12427"/>
          <a:stretch/>
        </p:blipFill>
        <p:spPr>
          <a:xfrm>
            <a:off x="1403648" y="1052736"/>
            <a:ext cx="5904656" cy="5514920"/>
          </a:xfrm>
        </p:spPr>
      </p:pic>
      <p:sp>
        <p:nvSpPr>
          <p:cNvPr id="3" name="Прямоугольник 2"/>
          <p:cNvSpPr/>
          <p:nvPr/>
        </p:nvSpPr>
        <p:spPr>
          <a:xfrm>
            <a:off x="107504" y="620689"/>
            <a:ext cx="83164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Таблица – Баланс материальных ресурсов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316" y="188640"/>
            <a:ext cx="8136904" cy="576064"/>
          </a:xfrm>
        </p:spPr>
        <p:txBody>
          <a:bodyPr/>
          <a:lstStyle/>
          <a:p>
            <a:pPr algn="ctr"/>
            <a:r>
              <a:rPr lang="ru-RU" sz="2400" dirty="0"/>
              <a:t>Планирование закупок материальных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38138972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jVuRead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1" t="12934" r="20909" b="9049"/>
          <a:stretch/>
        </p:blipFill>
        <p:spPr>
          <a:xfrm rot="5400000">
            <a:off x="2024076" y="-359780"/>
            <a:ext cx="4396019" cy="7797116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82"/>
          </a:xfrm>
        </p:spPr>
        <p:txBody>
          <a:bodyPr/>
          <a:lstStyle/>
          <a:p>
            <a:pPr algn="ctr"/>
            <a:r>
              <a:rPr lang="ru-RU" sz="2400" dirty="0"/>
              <a:t>Планирование закупок материальных ресурсов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909881"/>
            <a:ext cx="83164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Таблица – План закупок материально-технических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39855775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908720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Контрольные вопросы для самопроверки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7920880" cy="602128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1600" dirty="0"/>
              <a:t>1. Раскройте сущность планирования материально-технического снабжения предприятия в условиях рынка.</a:t>
            </a:r>
          </a:p>
          <a:p>
            <a:pPr marL="114300" indent="0">
              <a:buNone/>
            </a:pPr>
            <a:r>
              <a:rPr lang="ru-RU" sz="1600" dirty="0"/>
              <a:t>2. В чем заключается изучение рынка сырья и материалов?</a:t>
            </a:r>
          </a:p>
          <a:p>
            <a:pPr marL="114300" indent="0">
              <a:buNone/>
            </a:pPr>
            <a:r>
              <a:rPr lang="ru-RU" sz="1600" dirty="0"/>
              <a:t>3. Раскройте сущность термина «стратегия снабжения» промышленного предприятия.</a:t>
            </a:r>
          </a:p>
          <a:p>
            <a:pPr marL="114300" indent="0">
              <a:buNone/>
            </a:pPr>
            <a:r>
              <a:rPr lang="ru-RU" sz="1600" dirty="0"/>
              <a:t>4. Какие вы знаете методы определения потребности в материальных ресурсах на предприятиях?</a:t>
            </a:r>
          </a:p>
          <a:p>
            <a:pPr marL="114300" indent="0">
              <a:buNone/>
            </a:pPr>
            <a:r>
              <a:rPr lang="ru-RU" sz="1600" dirty="0"/>
              <a:t>5. Дайте характеристику «бюджета снабжения» предприятия.</a:t>
            </a:r>
          </a:p>
          <a:p>
            <a:pPr marL="114300" indent="0">
              <a:buNone/>
            </a:pPr>
            <a:r>
              <a:rPr lang="ru-RU" sz="1600" dirty="0"/>
              <a:t>6. Как определяется потребность цеха в материальных ресурсах?</a:t>
            </a:r>
          </a:p>
          <a:p>
            <a:pPr marL="114300" indent="0">
              <a:buNone/>
            </a:pPr>
            <a:r>
              <a:rPr lang="ru-RU" sz="1600" dirty="0"/>
              <a:t>7. Назовите показатели плана материально-технического обеспечения предприятия.</a:t>
            </a:r>
          </a:p>
          <a:p>
            <a:pPr marL="114300" indent="0">
              <a:buNone/>
            </a:pPr>
            <a:r>
              <a:rPr lang="ru-RU" sz="1600" dirty="0"/>
              <a:t>8. Покажите связи плана МТО с другими разделами тактического плана.</a:t>
            </a:r>
          </a:p>
          <a:p>
            <a:pPr marL="114300" indent="0">
              <a:buNone/>
            </a:pPr>
            <a:r>
              <a:rPr lang="ru-RU" sz="1600" dirty="0"/>
              <a:t>9. Раскройте содержание алгоритма составления плана МТО предприятия.</a:t>
            </a:r>
          </a:p>
          <a:p>
            <a:pPr marL="114300" indent="0">
              <a:buNone/>
            </a:pPr>
            <a:r>
              <a:rPr lang="ru-RU" sz="1600" dirty="0"/>
              <a:t>10. Как определяется потребность предприятия в сырье и материалах?</a:t>
            </a:r>
          </a:p>
          <a:p>
            <a:pPr marL="114300" indent="0">
              <a:buNone/>
            </a:pPr>
            <a:r>
              <a:rPr lang="ru-RU" sz="1600" dirty="0"/>
              <a:t>11. Как определяется потребность предприятия в топливе и энергии?</a:t>
            </a:r>
          </a:p>
          <a:p>
            <a:pPr marL="114300" indent="0">
              <a:buNone/>
            </a:pPr>
            <a:r>
              <a:rPr lang="ru-RU" sz="1600" dirty="0"/>
              <a:t>12. Как рассчитывается потребность в оборудовании?</a:t>
            </a:r>
          </a:p>
          <a:p>
            <a:pPr marL="114300" indent="0">
              <a:buNone/>
            </a:pPr>
            <a:r>
              <a:rPr lang="ru-RU" sz="1600" dirty="0"/>
              <a:t>13. Как осуществляется планирование закупок материально-технических ресурсов?</a:t>
            </a:r>
          </a:p>
          <a:p>
            <a:pPr marL="114300" indent="0">
              <a:buNone/>
            </a:pPr>
            <a:r>
              <a:rPr lang="ru-RU" sz="1600" dirty="0"/>
              <a:t>14. По каким показателям проводится анализ эффективности использования ресурсов на предприятии?</a:t>
            </a:r>
          </a:p>
          <a:p>
            <a:pPr marL="114300" indent="0">
              <a:buNone/>
            </a:pPr>
            <a:r>
              <a:rPr lang="ru-RU" sz="1600" dirty="0"/>
              <a:t>15. Назовите основные факторы и источники плановой экономии ресурсов на предприятии.</a:t>
            </a:r>
          </a:p>
          <a:p>
            <a:pPr marL="114300" indent="0">
              <a:buNone/>
            </a:pPr>
            <a:r>
              <a:rPr lang="ru-RU" sz="1600" dirty="0"/>
              <a:t>16. Раскройте структуру баланса материальных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38006957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30377094e243215054cc5f5b385f2ab6471112"/>
  <p:tag name="ISPRING_RESOURCE_PATHS_HASH_2" val="262d7c62dec9d0354a22897ff8fc240288c9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5863</TotalTime>
  <Words>2403</Words>
  <Application>Microsoft Office PowerPoint</Application>
  <PresentationFormat>Экран (4:3)</PresentationFormat>
  <Paragraphs>394</Paragraphs>
  <Slides>45</Slides>
  <Notes>31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9" baseType="lpstr">
      <vt:lpstr>Arial</vt:lpstr>
      <vt:lpstr>Calibri</vt:lpstr>
      <vt:lpstr>Cambria</vt:lpstr>
      <vt:lpstr>Соседство</vt:lpstr>
      <vt:lpstr>Планирование потребности в материально-технических ресурсах </vt:lpstr>
      <vt:lpstr>Содержание</vt:lpstr>
      <vt:lpstr> Цели, задачи и содержание планирования потребности в материально-технических ресурсах </vt:lpstr>
      <vt:lpstr> Цели, задачи и содержание планирования потребности в материально-технических ресурсах</vt:lpstr>
      <vt:lpstr> Цели, задачи и содержание планирования потребности в материально-технических ресурсах</vt:lpstr>
      <vt:lpstr> Цели, задачи и содержание планирования потребности в материально-технических ресурсах</vt:lpstr>
      <vt:lpstr> Цели, задачи и содержание планирования потребности в материально-технических ресурсах</vt:lpstr>
      <vt:lpstr> Цели, задачи и содержание планирования потребности в материально-технических ресурсах</vt:lpstr>
      <vt:lpstr> Цели, задачи и содержание планирования потребности в материально-технических ресурсах</vt:lpstr>
      <vt:lpstr>Потребность в сырье и материалах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Потребность в топливе и энергии.</vt:lpstr>
      <vt:lpstr>Потребность в топливе и энергии</vt:lpstr>
      <vt:lpstr>Потребность в топливе и энергии</vt:lpstr>
      <vt:lpstr>Потребность в оборудовании</vt:lpstr>
      <vt:lpstr>Потребность в оборудовании</vt:lpstr>
      <vt:lpstr>Потребность в оборудовании</vt:lpstr>
      <vt:lpstr>Потребность в оборудовании</vt:lpstr>
      <vt:lpstr>Потребность в оборудовании</vt:lpstr>
      <vt:lpstr>Изучение рынка сырья и материалов</vt:lpstr>
      <vt:lpstr>Изучение рынка сырья и материалов</vt:lpstr>
      <vt:lpstr>Изучение рынка сырья и материалов</vt:lpstr>
      <vt:lpstr>Изучение рынка сырья и материалов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Планирование закупок материальных ресурсов</vt:lpstr>
      <vt:lpstr>Контрольные вопросы для самопроверки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Глава 12  Планирование потребности в материально-технических ресурсах</dc:title>
  <dc:creator>Anya Heartless</dc:creator>
  <cp:lastModifiedBy>Недолужко Ольга</cp:lastModifiedBy>
  <cp:revision>64</cp:revision>
  <dcterms:created xsi:type="dcterms:W3CDTF">2016-09-26T16:22:50Z</dcterms:created>
  <dcterms:modified xsi:type="dcterms:W3CDTF">2017-01-29T08:57:36Z</dcterms:modified>
</cp:coreProperties>
</file>