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4" r:id="rId7"/>
    <p:sldId id="275" r:id="rId8"/>
    <p:sldId id="261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90DD"/>
    <a:srgbClr val="4066D0"/>
    <a:srgbClr val="EAE7CE"/>
    <a:srgbClr val="B0C8B9"/>
    <a:srgbClr val="CBD3CF"/>
    <a:srgbClr val="C9D5D0"/>
    <a:srgbClr val="C6D8CD"/>
    <a:srgbClr val="9FBBAA"/>
    <a:srgbClr val="A9BFB8"/>
    <a:srgbClr val="D2E6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8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image" Target="../media/image11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image" Target="../media/image11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1C7D94-749C-49C4-8AAD-93157C7FEE07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DA11417-7C20-4ECA-8ED3-B644D3CF64C9}">
      <dgm:prSet/>
      <dgm:spPr/>
      <dgm:t>
        <a:bodyPr/>
        <a:lstStyle/>
        <a:p>
          <a:pPr rtl="0"/>
          <a:r>
            <a:rPr lang="ru-RU" b="1" dirty="0" smtClean="0"/>
            <a:t>Саммит по международным связям и сотрудничеству региональных администраций стран Северо-Восточной Азии;</a:t>
          </a:r>
          <a:endParaRPr lang="ru-RU" b="1" dirty="0"/>
        </a:p>
      </dgm:t>
    </dgm:pt>
    <dgm:pt modelId="{F6E17099-929C-4893-A0B2-3F228CAC0249}" type="parTrans" cxnId="{C035D463-15F5-4CD3-AF97-1885A87B7A0D}">
      <dgm:prSet/>
      <dgm:spPr/>
      <dgm:t>
        <a:bodyPr/>
        <a:lstStyle/>
        <a:p>
          <a:endParaRPr lang="ru-RU"/>
        </a:p>
      </dgm:t>
    </dgm:pt>
    <dgm:pt modelId="{F46CEA73-761C-4499-9CC2-87F7A11CDA8F}" type="sibTrans" cxnId="{C035D463-15F5-4CD3-AF97-1885A87B7A0D}">
      <dgm:prSet/>
      <dgm:spPr/>
      <dgm:t>
        <a:bodyPr/>
        <a:lstStyle/>
        <a:p>
          <a:endParaRPr lang="ru-RU"/>
        </a:p>
      </dgm:t>
    </dgm:pt>
    <dgm:pt modelId="{1F444BCE-858F-4EBF-9F5B-D86987707BAC}">
      <dgm:prSet/>
      <dgm:spPr/>
      <dgm:t>
        <a:bodyPr/>
        <a:lstStyle/>
        <a:p>
          <a:pPr rtl="0"/>
          <a:r>
            <a:rPr lang="ru-RU" b="1" dirty="0" smtClean="0"/>
            <a:t>Ассоциация региональных администраций стран Северо-Восточной Азии (АРАССВА);</a:t>
          </a:r>
          <a:endParaRPr lang="ru-RU" b="1" dirty="0"/>
        </a:p>
      </dgm:t>
    </dgm:pt>
    <dgm:pt modelId="{EC6D571E-A2AB-422A-971E-B3FF912752C7}" type="parTrans" cxnId="{6E7AC13B-9021-461F-96FA-D95D9FE07EA3}">
      <dgm:prSet/>
      <dgm:spPr/>
      <dgm:t>
        <a:bodyPr/>
        <a:lstStyle/>
        <a:p>
          <a:endParaRPr lang="ru-RU"/>
        </a:p>
      </dgm:t>
    </dgm:pt>
    <dgm:pt modelId="{DE27780C-46AA-4CD2-A91D-C3BA42CA1648}" type="sibTrans" cxnId="{6E7AC13B-9021-461F-96FA-D95D9FE07EA3}">
      <dgm:prSet/>
      <dgm:spPr/>
      <dgm:t>
        <a:bodyPr/>
        <a:lstStyle/>
        <a:p>
          <a:endParaRPr lang="ru-RU"/>
        </a:p>
      </dgm:t>
    </dgm:pt>
    <dgm:pt modelId="{E5DE63E2-882D-46FE-8183-5D710B14CAE8}">
      <dgm:prSet/>
      <dgm:spPr/>
      <dgm:t>
        <a:bodyPr/>
        <a:lstStyle/>
        <a:p>
          <a:pPr rtl="0"/>
          <a:r>
            <a:rPr lang="ru-RU" b="1" dirty="0" smtClean="0"/>
            <a:t>Российско-Китайский Координационный совет по межрегиональному и приграничному торгово-экономическому сотрудничеству (РККС);</a:t>
          </a:r>
          <a:endParaRPr lang="ru-RU" b="1" dirty="0"/>
        </a:p>
      </dgm:t>
    </dgm:pt>
    <dgm:pt modelId="{9FD35A1B-E9A6-4648-8B7E-3C987D5C42B1}" type="parTrans" cxnId="{B91A8958-BD0D-47EE-8B77-A6345502A943}">
      <dgm:prSet/>
      <dgm:spPr/>
      <dgm:t>
        <a:bodyPr/>
        <a:lstStyle/>
        <a:p>
          <a:endParaRPr lang="ru-RU"/>
        </a:p>
      </dgm:t>
    </dgm:pt>
    <dgm:pt modelId="{7954FEA3-3C81-4185-8D1E-DB8EEED5D11B}" type="sibTrans" cxnId="{B91A8958-BD0D-47EE-8B77-A6345502A943}">
      <dgm:prSet/>
      <dgm:spPr/>
      <dgm:t>
        <a:bodyPr/>
        <a:lstStyle/>
        <a:p>
          <a:endParaRPr lang="ru-RU"/>
        </a:p>
      </dgm:t>
    </dgm:pt>
    <dgm:pt modelId="{1696B6E2-D0A9-43C3-81BA-68FB6D231754}">
      <dgm:prSet/>
      <dgm:spPr/>
      <dgm:t>
        <a:bodyPr/>
        <a:lstStyle/>
        <a:p>
          <a:pPr rtl="0"/>
          <a:r>
            <a:rPr lang="ru-RU" b="1" dirty="0" smtClean="0"/>
            <a:t>Российско-американское тихоокеанское партнерство (РАТОП);</a:t>
          </a:r>
          <a:endParaRPr lang="ru-RU" b="1" dirty="0"/>
        </a:p>
      </dgm:t>
    </dgm:pt>
    <dgm:pt modelId="{0B46A844-729A-4B56-8F79-B81D1F91FA5F}" type="parTrans" cxnId="{FB321730-7F97-4807-8239-FC94D2158964}">
      <dgm:prSet/>
      <dgm:spPr/>
      <dgm:t>
        <a:bodyPr/>
        <a:lstStyle/>
        <a:p>
          <a:endParaRPr lang="ru-RU"/>
        </a:p>
      </dgm:t>
    </dgm:pt>
    <dgm:pt modelId="{F8D51FC6-5E44-4041-AB08-ABA808B7D461}" type="sibTrans" cxnId="{FB321730-7F97-4807-8239-FC94D2158964}">
      <dgm:prSet/>
      <dgm:spPr/>
      <dgm:t>
        <a:bodyPr/>
        <a:lstStyle/>
        <a:p>
          <a:endParaRPr lang="ru-RU"/>
        </a:p>
      </dgm:t>
    </dgm:pt>
    <dgm:pt modelId="{9394491C-16DC-4B2C-8000-BDC3D5FB8359}">
      <dgm:prSet/>
      <dgm:spPr/>
      <dgm:t>
        <a:bodyPr/>
        <a:lstStyle/>
        <a:p>
          <a:pPr rtl="0"/>
          <a:r>
            <a:rPr lang="ru-RU" b="1" dirty="0" smtClean="0"/>
            <a:t>Расширенная </a:t>
          </a:r>
          <a:r>
            <a:rPr lang="ru-RU" b="1" dirty="0" err="1" smtClean="0"/>
            <a:t>Туманганская</a:t>
          </a:r>
          <a:r>
            <a:rPr lang="ru-RU" b="1" dirty="0" smtClean="0"/>
            <a:t> Инициатива;</a:t>
          </a:r>
          <a:endParaRPr lang="ru-RU" b="1" dirty="0"/>
        </a:p>
      </dgm:t>
    </dgm:pt>
    <dgm:pt modelId="{44A0A7F3-17BA-4A9D-895C-4BCFD2196022}" type="parTrans" cxnId="{2133C3EA-BDB7-4549-A46A-FC340577DEFE}">
      <dgm:prSet/>
      <dgm:spPr/>
      <dgm:t>
        <a:bodyPr/>
        <a:lstStyle/>
        <a:p>
          <a:endParaRPr lang="ru-RU"/>
        </a:p>
      </dgm:t>
    </dgm:pt>
    <dgm:pt modelId="{58D5B69C-373C-4F58-BB11-A8F55D6E9090}" type="sibTrans" cxnId="{2133C3EA-BDB7-4549-A46A-FC340577DEFE}">
      <dgm:prSet/>
      <dgm:spPr/>
      <dgm:t>
        <a:bodyPr/>
        <a:lstStyle/>
        <a:p>
          <a:endParaRPr lang="ru-RU"/>
        </a:p>
      </dgm:t>
    </dgm:pt>
    <dgm:pt modelId="{D90E32B8-81E6-4547-9E02-EB035E61F315}">
      <dgm:prSet/>
      <dgm:spPr/>
      <dgm:t>
        <a:bodyPr/>
        <a:lstStyle/>
        <a:p>
          <a:pPr rtl="0"/>
          <a:r>
            <a:rPr lang="ru-RU" b="1" dirty="0" smtClean="0"/>
            <a:t>Постоянная Смешанная комиссия по экономическому сотрудничеству между дальневосточными регионами Российской Федерации и Хоккайдо, Япония.</a:t>
          </a:r>
          <a:endParaRPr lang="ru-RU" b="1" dirty="0"/>
        </a:p>
      </dgm:t>
    </dgm:pt>
    <dgm:pt modelId="{CC49995D-5241-40C8-A7B0-FA7FD55A6D37}" type="parTrans" cxnId="{48316E26-266D-4C2D-BCEC-15C43C2B430C}">
      <dgm:prSet/>
      <dgm:spPr/>
      <dgm:t>
        <a:bodyPr/>
        <a:lstStyle/>
        <a:p>
          <a:endParaRPr lang="ru-RU"/>
        </a:p>
      </dgm:t>
    </dgm:pt>
    <dgm:pt modelId="{6151CCCA-C9AC-4CBB-9855-EF546ECE5681}" type="sibTrans" cxnId="{48316E26-266D-4C2D-BCEC-15C43C2B430C}">
      <dgm:prSet/>
      <dgm:spPr/>
      <dgm:t>
        <a:bodyPr/>
        <a:lstStyle/>
        <a:p>
          <a:endParaRPr lang="ru-RU"/>
        </a:p>
      </dgm:t>
    </dgm:pt>
    <dgm:pt modelId="{97F9F729-38DB-46C6-88FC-4319D755F9DF}" type="pres">
      <dgm:prSet presAssocID="{EB1C7D94-749C-49C4-8AAD-93157C7FEE07}" presName="linear" presStyleCnt="0">
        <dgm:presLayoutVars>
          <dgm:animLvl val="lvl"/>
          <dgm:resizeHandles val="exact"/>
        </dgm:presLayoutVars>
      </dgm:prSet>
      <dgm:spPr/>
    </dgm:pt>
    <dgm:pt modelId="{5CB85FBF-E1B4-4FD0-AF74-4E86A5C9AFDF}" type="pres">
      <dgm:prSet presAssocID="{6DA11417-7C20-4ECA-8ED3-B644D3CF64C9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DD8C8CE0-A424-4657-803A-E9EE4EE9F350}" type="pres">
      <dgm:prSet presAssocID="{F46CEA73-761C-4499-9CC2-87F7A11CDA8F}" presName="spacer" presStyleCnt="0"/>
      <dgm:spPr/>
    </dgm:pt>
    <dgm:pt modelId="{C71CE011-B0F5-4DEF-8E63-C3F15195D507}" type="pres">
      <dgm:prSet presAssocID="{1F444BCE-858F-4EBF-9F5B-D86987707BAC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F71C638F-6DEB-44FA-8FAC-92D4508D03F1}" type="pres">
      <dgm:prSet presAssocID="{DE27780C-46AA-4CD2-A91D-C3BA42CA1648}" presName="spacer" presStyleCnt="0"/>
      <dgm:spPr/>
    </dgm:pt>
    <dgm:pt modelId="{984D0089-FD28-4F9C-9441-B70BDFD8EF51}" type="pres">
      <dgm:prSet presAssocID="{E5DE63E2-882D-46FE-8183-5D710B14CAE8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37CC262D-B010-40D5-B95D-99A33FE621C0}" type="pres">
      <dgm:prSet presAssocID="{7954FEA3-3C81-4185-8D1E-DB8EEED5D11B}" presName="spacer" presStyleCnt="0"/>
      <dgm:spPr/>
    </dgm:pt>
    <dgm:pt modelId="{419CE406-ACB2-46B5-AA5C-AC4586868023}" type="pres">
      <dgm:prSet presAssocID="{1696B6E2-D0A9-43C3-81BA-68FB6D231754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3C0A225F-CC91-494D-8654-23C973777E28}" type="pres">
      <dgm:prSet presAssocID="{F8D51FC6-5E44-4041-AB08-ABA808B7D461}" presName="spacer" presStyleCnt="0"/>
      <dgm:spPr/>
    </dgm:pt>
    <dgm:pt modelId="{A5CF8EE2-A109-4238-B326-F72CF6B6E3EF}" type="pres">
      <dgm:prSet presAssocID="{9394491C-16DC-4B2C-8000-BDC3D5FB8359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D08F850E-BB56-489B-87D0-B7010C4012DE}" type="pres">
      <dgm:prSet presAssocID="{58D5B69C-373C-4F58-BB11-A8F55D6E9090}" presName="spacer" presStyleCnt="0"/>
      <dgm:spPr/>
    </dgm:pt>
    <dgm:pt modelId="{C5E6EB32-9B21-4243-8BBB-622CCB90B46A}" type="pres">
      <dgm:prSet presAssocID="{D90E32B8-81E6-4547-9E02-EB035E61F315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4362E9E8-8C5B-4EA1-A6A1-106DFFFAFA1D}" type="presOf" srcId="{E5DE63E2-882D-46FE-8183-5D710B14CAE8}" destId="{984D0089-FD28-4F9C-9441-B70BDFD8EF51}" srcOrd="0" destOrd="0" presId="urn:microsoft.com/office/officeart/2005/8/layout/vList2"/>
    <dgm:cxn modelId="{243EF783-D89D-4C2F-AF32-D405D75FB283}" type="presOf" srcId="{1696B6E2-D0A9-43C3-81BA-68FB6D231754}" destId="{419CE406-ACB2-46B5-AA5C-AC4586868023}" srcOrd="0" destOrd="0" presId="urn:microsoft.com/office/officeart/2005/8/layout/vList2"/>
    <dgm:cxn modelId="{B3199865-BE7B-41A4-ADF9-65EBAD79A07A}" type="presOf" srcId="{1F444BCE-858F-4EBF-9F5B-D86987707BAC}" destId="{C71CE011-B0F5-4DEF-8E63-C3F15195D507}" srcOrd="0" destOrd="0" presId="urn:microsoft.com/office/officeart/2005/8/layout/vList2"/>
    <dgm:cxn modelId="{1C7856BC-0F83-4C1C-AE72-231BA3E21E60}" type="presOf" srcId="{D90E32B8-81E6-4547-9E02-EB035E61F315}" destId="{C5E6EB32-9B21-4243-8BBB-622CCB90B46A}" srcOrd="0" destOrd="0" presId="urn:microsoft.com/office/officeart/2005/8/layout/vList2"/>
    <dgm:cxn modelId="{73626727-5A85-4F5A-A25F-296561CF4CF3}" type="presOf" srcId="{EB1C7D94-749C-49C4-8AAD-93157C7FEE07}" destId="{97F9F729-38DB-46C6-88FC-4319D755F9DF}" srcOrd="0" destOrd="0" presId="urn:microsoft.com/office/officeart/2005/8/layout/vList2"/>
    <dgm:cxn modelId="{2133C3EA-BDB7-4549-A46A-FC340577DEFE}" srcId="{EB1C7D94-749C-49C4-8AAD-93157C7FEE07}" destId="{9394491C-16DC-4B2C-8000-BDC3D5FB8359}" srcOrd="4" destOrd="0" parTransId="{44A0A7F3-17BA-4A9D-895C-4BCFD2196022}" sibTransId="{58D5B69C-373C-4F58-BB11-A8F55D6E9090}"/>
    <dgm:cxn modelId="{B91A8958-BD0D-47EE-8B77-A6345502A943}" srcId="{EB1C7D94-749C-49C4-8AAD-93157C7FEE07}" destId="{E5DE63E2-882D-46FE-8183-5D710B14CAE8}" srcOrd="2" destOrd="0" parTransId="{9FD35A1B-E9A6-4648-8B7E-3C987D5C42B1}" sibTransId="{7954FEA3-3C81-4185-8D1E-DB8EEED5D11B}"/>
    <dgm:cxn modelId="{48316E26-266D-4C2D-BCEC-15C43C2B430C}" srcId="{EB1C7D94-749C-49C4-8AAD-93157C7FEE07}" destId="{D90E32B8-81E6-4547-9E02-EB035E61F315}" srcOrd="5" destOrd="0" parTransId="{CC49995D-5241-40C8-A7B0-FA7FD55A6D37}" sibTransId="{6151CCCA-C9AC-4CBB-9855-EF546ECE5681}"/>
    <dgm:cxn modelId="{CE2BCB2E-3E69-4E53-907C-D09FA73C73EA}" type="presOf" srcId="{9394491C-16DC-4B2C-8000-BDC3D5FB8359}" destId="{A5CF8EE2-A109-4238-B326-F72CF6B6E3EF}" srcOrd="0" destOrd="0" presId="urn:microsoft.com/office/officeart/2005/8/layout/vList2"/>
    <dgm:cxn modelId="{1825AE99-A8CA-4D72-97DE-9447D0248091}" type="presOf" srcId="{6DA11417-7C20-4ECA-8ED3-B644D3CF64C9}" destId="{5CB85FBF-E1B4-4FD0-AF74-4E86A5C9AFDF}" srcOrd="0" destOrd="0" presId="urn:microsoft.com/office/officeart/2005/8/layout/vList2"/>
    <dgm:cxn modelId="{6E7AC13B-9021-461F-96FA-D95D9FE07EA3}" srcId="{EB1C7D94-749C-49C4-8AAD-93157C7FEE07}" destId="{1F444BCE-858F-4EBF-9F5B-D86987707BAC}" srcOrd="1" destOrd="0" parTransId="{EC6D571E-A2AB-422A-971E-B3FF912752C7}" sibTransId="{DE27780C-46AA-4CD2-A91D-C3BA42CA1648}"/>
    <dgm:cxn modelId="{C035D463-15F5-4CD3-AF97-1885A87B7A0D}" srcId="{EB1C7D94-749C-49C4-8AAD-93157C7FEE07}" destId="{6DA11417-7C20-4ECA-8ED3-B644D3CF64C9}" srcOrd="0" destOrd="0" parTransId="{F6E17099-929C-4893-A0B2-3F228CAC0249}" sibTransId="{F46CEA73-761C-4499-9CC2-87F7A11CDA8F}"/>
    <dgm:cxn modelId="{FB321730-7F97-4807-8239-FC94D2158964}" srcId="{EB1C7D94-749C-49C4-8AAD-93157C7FEE07}" destId="{1696B6E2-D0A9-43C3-81BA-68FB6D231754}" srcOrd="3" destOrd="0" parTransId="{0B46A844-729A-4B56-8F79-B81D1F91FA5F}" sibTransId="{F8D51FC6-5E44-4041-AB08-ABA808B7D461}"/>
    <dgm:cxn modelId="{D54D0FA1-AA44-4EE3-B089-C1825F222109}" type="presParOf" srcId="{97F9F729-38DB-46C6-88FC-4319D755F9DF}" destId="{5CB85FBF-E1B4-4FD0-AF74-4E86A5C9AFDF}" srcOrd="0" destOrd="0" presId="urn:microsoft.com/office/officeart/2005/8/layout/vList2"/>
    <dgm:cxn modelId="{F287D42A-3096-4BCC-890D-1596AB39E2FC}" type="presParOf" srcId="{97F9F729-38DB-46C6-88FC-4319D755F9DF}" destId="{DD8C8CE0-A424-4657-803A-E9EE4EE9F350}" srcOrd="1" destOrd="0" presId="urn:microsoft.com/office/officeart/2005/8/layout/vList2"/>
    <dgm:cxn modelId="{B1ACA525-2C6C-476F-9A6C-A8A09D6ED936}" type="presParOf" srcId="{97F9F729-38DB-46C6-88FC-4319D755F9DF}" destId="{C71CE011-B0F5-4DEF-8E63-C3F15195D507}" srcOrd="2" destOrd="0" presId="urn:microsoft.com/office/officeart/2005/8/layout/vList2"/>
    <dgm:cxn modelId="{1D733D70-8EA5-4B44-9AF6-308A79771B7E}" type="presParOf" srcId="{97F9F729-38DB-46C6-88FC-4319D755F9DF}" destId="{F71C638F-6DEB-44FA-8FAC-92D4508D03F1}" srcOrd="3" destOrd="0" presId="urn:microsoft.com/office/officeart/2005/8/layout/vList2"/>
    <dgm:cxn modelId="{EFBCBB5D-E277-42D8-9744-40F90AD7E8CF}" type="presParOf" srcId="{97F9F729-38DB-46C6-88FC-4319D755F9DF}" destId="{984D0089-FD28-4F9C-9441-B70BDFD8EF51}" srcOrd="4" destOrd="0" presId="urn:microsoft.com/office/officeart/2005/8/layout/vList2"/>
    <dgm:cxn modelId="{D6B3F19E-A1A9-4212-BD72-E2AAD8DC8158}" type="presParOf" srcId="{97F9F729-38DB-46C6-88FC-4319D755F9DF}" destId="{37CC262D-B010-40D5-B95D-99A33FE621C0}" srcOrd="5" destOrd="0" presId="urn:microsoft.com/office/officeart/2005/8/layout/vList2"/>
    <dgm:cxn modelId="{C759FD12-A9FA-44D5-AEC7-23D10C64FAF8}" type="presParOf" srcId="{97F9F729-38DB-46C6-88FC-4319D755F9DF}" destId="{419CE406-ACB2-46B5-AA5C-AC4586868023}" srcOrd="6" destOrd="0" presId="urn:microsoft.com/office/officeart/2005/8/layout/vList2"/>
    <dgm:cxn modelId="{778AAE05-019D-490D-93E6-58CEB48C2772}" type="presParOf" srcId="{97F9F729-38DB-46C6-88FC-4319D755F9DF}" destId="{3C0A225F-CC91-494D-8654-23C973777E28}" srcOrd="7" destOrd="0" presId="urn:microsoft.com/office/officeart/2005/8/layout/vList2"/>
    <dgm:cxn modelId="{4E680F4B-BDA8-4306-8E97-B9A171BB3BC3}" type="presParOf" srcId="{97F9F729-38DB-46C6-88FC-4319D755F9DF}" destId="{A5CF8EE2-A109-4238-B326-F72CF6B6E3EF}" srcOrd="8" destOrd="0" presId="urn:microsoft.com/office/officeart/2005/8/layout/vList2"/>
    <dgm:cxn modelId="{4B39CCF1-8D06-4CE6-B93A-D9A7495CC1A6}" type="presParOf" srcId="{97F9F729-38DB-46C6-88FC-4319D755F9DF}" destId="{D08F850E-BB56-489B-87D0-B7010C4012DE}" srcOrd="9" destOrd="0" presId="urn:microsoft.com/office/officeart/2005/8/layout/vList2"/>
    <dgm:cxn modelId="{9FF620EA-EF61-4961-9420-1F83950D488A}" type="presParOf" srcId="{97F9F729-38DB-46C6-88FC-4319D755F9DF}" destId="{C5E6EB32-9B21-4243-8BBB-622CCB90B46A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7BE2E3-0FB7-49C6-97A4-6E06AA53FA60}" type="doc">
      <dgm:prSet loTypeId="urn:microsoft.com/office/officeart/2005/8/layout/venn1" loCatId="relationship" qsTypeId="urn:microsoft.com/office/officeart/2005/8/quickstyle/3d3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91D5CBFD-D78D-4E2B-BD80-D2915C6814CB}">
      <dgm:prSet/>
      <dgm:spPr/>
      <dgm:t>
        <a:bodyPr/>
        <a:lstStyle/>
        <a:p>
          <a:pPr rtl="0"/>
          <a:r>
            <a:rPr lang="ru-RU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через представительства МИД России на территории РФ</a:t>
          </a:r>
          <a:r>
            <a:rPr lang="ru-RU" dirty="0" smtClean="0"/>
            <a:t>, </a:t>
          </a:r>
          <a:endParaRPr lang="ru-RU" dirty="0"/>
        </a:p>
      </dgm:t>
    </dgm:pt>
    <dgm:pt modelId="{93BF501C-10FB-45C8-B741-31E6240C2652}" type="parTrans" cxnId="{CCBEC0F9-8014-4E48-9A43-067DAFE1A2A9}">
      <dgm:prSet/>
      <dgm:spPr/>
      <dgm:t>
        <a:bodyPr/>
        <a:lstStyle/>
        <a:p>
          <a:endParaRPr lang="ru-RU"/>
        </a:p>
      </dgm:t>
    </dgm:pt>
    <dgm:pt modelId="{72A7BE5E-9F5C-4358-AE03-14B57AFC9524}" type="sibTrans" cxnId="{CCBEC0F9-8014-4E48-9A43-067DAFE1A2A9}">
      <dgm:prSet/>
      <dgm:spPr/>
      <dgm:t>
        <a:bodyPr/>
        <a:lstStyle/>
        <a:p>
          <a:endParaRPr lang="ru-RU"/>
        </a:p>
      </dgm:t>
    </dgm:pt>
    <dgm:pt modelId="{78105C38-1F11-45D3-A86F-EAEDD9924CA0}">
      <dgm:prSet/>
      <dgm:spPr/>
      <dgm:t>
        <a:bodyPr/>
        <a:lstStyle/>
        <a:p>
          <a:pPr rtl="0"/>
          <a:r>
            <a:rPr lang="ru-RU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в рамках Совета глав субъектов Российской Федерации при МИД России</a:t>
          </a:r>
          <a:r>
            <a:rPr lang="ru-RU" dirty="0" smtClean="0"/>
            <a:t>, </a:t>
          </a:r>
          <a:endParaRPr lang="ru-RU" dirty="0"/>
        </a:p>
      </dgm:t>
    </dgm:pt>
    <dgm:pt modelId="{34A8665B-9DA3-478F-A381-5A28248E5544}" type="parTrans" cxnId="{A27A62D5-75BC-49AC-B0F4-1857A0950C36}">
      <dgm:prSet/>
      <dgm:spPr/>
      <dgm:t>
        <a:bodyPr/>
        <a:lstStyle/>
        <a:p>
          <a:endParaRPr lang="ru-RU"/>
        </a:p>
      </dgm:t>
    </dgm:pt>
    <dgm:pt modelId="{F4B2C51B-3F65-41A9-9DAB-6F9A920AAA93}" type="sibTrans" cxnId="{A27A62D5-75BC-49AC-B0F4-1857A0950C36}">
      <dgm:prSet/>
      <dgm:spPr/>
      <dgm:t>
        <a:bodyPr/>
        <a:lstStyle/>
        <a:p>
          <a:endParaRPr lang="ru-RU"/>
        </a:p>
      </dgm:t>
    </dgm:pt>
    <dgm:pt modelId="{ED9C6F86-19FD-40EE-A9AE-3C4F16E7EBC5}">
      <dgm:prSet/>
      <dgm:spPr/>
      <dgm:t>
        <a:bodyPr/>
        <a:lstStyle/>
        <a:p>
          <a:pPr rtl="0"/>
          <a:r>
            <a:rPr lang="ru-RU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в рамках различных форумов по межрегиональному и приграничному сотрудничеству</a:t>
          </a:r>
          <a:endParaRPr lang="ru-RU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99FA926-0C86-4007-8820-903190934292}" type="parTrans" cxnId="{074BBAC6-7407-4B94-BD9E-B6471B060AE6}">
      <dgm:prSet/>
      <dgm:spPr/>
      <dgm:t>
        <a:bodyPr/>
        <a:lstStyle/>
        <a:p>
          <a:endParaRPr lang="ru-RU"/>
        </a:p>
      </dgm:t>
    </dgm:pt>
    <dgm:pt modelId="{12ED4487-6F7B-40E0-BD9B-EF483F55AA96}" type="sibTrans" cxnId="{074BBAC6-7407-4B94-BD9E-B6471B060AE6}">
      <dgm:prSet/>
      <dgm:spPr/>
      <dgm:t>
        <a:bodyPr/>
        <a:lstStyle/>
        <a:p>
          <a:endParaRPr lang="ru-RU"/>
        </a:p>
      </dgm:t>
    </dgm:pt>
    <dgm:pt modelId="{24651050-693E-4DDA-8661-17C711E05473}" type="pres">
      <dgm:prSet presAssocID="{4E7BE2E3-0FB7-49C6-97A4-6E06AA53FA60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F2817B3-AB17-4895-AD83-41F3280C569B}" type="pres">
      <dgm:prSet presAssocID="{91D5CBFD-D78D-4E2B-BD80-D2915C6814CB}" presName="circ1" presStyleLbl="vennNode1" presStyleIdx="0" presStyleCnt="3"/>
      <dgm:spPr/>
      <dgm:t>
        <a:bodyPr/>
        <a:lstStyle/>
        <a:p>
          <a:endParaRPr lang="ru-RU"/>
        </a:p>
      </dgm:t>
    </dgm:pt>
    <dgm:pt modelId="{6A4B169B-13DF-4AD1-AA25-F0A41018BC2D}" type="pres">
      <dgm:prSet presAssocID="{91D5CBFD-D78D-4E2B-BD80-D2915C6814C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652802-D0B3-4FCA-830E-F8591DBD36F4}" type="pres">
      <dgm:prSet presAssocID="{78105C38-1F11-45D3-A86F-EAEDD9924CA0}" presName="circ2" presStyleLbl="vennNode1" presStyleIdx="1" presStyleCnt="3"/>
      <dgm:spPr/>
      <dgm:t>
        <a:bodyPr/>
        <a:lstStyle/>
        <a:p>
          <a:endParaRPr lang="ru-RU"/>
        </a:p>
      </dgm:t>
    </dgm:pt>
    <dgm:pt modelId="{8CAB85E8-731E-4010-AEBB-FD72C3AB06F6}" type="pres">
      <dgm:prSet presAssocID="{78105C38-1F11-45D3-A86F-EAEDD9924CA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2C5594-0389-4871-96B8-53CCC282F950}" type="pres">
      <dgm:prSet presAssocID="{ED9C6F86-19FD-40EE-A9AE-3C4F16E7EBC5}" presName="circ3" presStyleLbl="vennNode1" presStyleIdx="2" presStyleCnt="3"/>
      <dgm:spPr/>
      <dgm:t>
        <a:bodyPr/>
        <a:lstStyle/>
        <a:p>
          <a:endParaRPr lang="ru-RU"/>
        </a:p>
      </dgm:t>
    </dgm:pt>
    <dgm:pt modelId="{96CF9803-ACFF-4C2F-BC7E-078B9ECD4501}" type="pres">
      <dgm:prSet presAssocID="{ED9C6F86-19FD-40EE-A9AE-3C4F16E7EBC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48F1740-0752-4EBF-ACE7-8F9E48A23002}" type="presOf" srcId="{ED9C6F86-19FD-40EE-A9AE-3C4F16E7EBC5}" destId="{082C5594-0389-4871-96B8-53CCC282F950}" srcOrd="0" destOrd="0" presId="urn:microsoft.com/office/officeart/2005/8/layout/venn1"/>
    <dgm:cxn modelId="{90E66A43-6919-4879-AD06-B08EE94BB872}" type="presOf" srcId="{4E7BE2E3-0FB7-49C6-97A4-6E06AA53FA60}" destId="{24651050-693E-4DDA-8661-17C711E05473}" srcOrd="0" destOrd="0" presId="urn:microsoft.com/office/officeart/2005/8/layout/venn1"/>
    <dgm:cxn modelId="{95F5A4D8-5098-4A7B-BEF9-EC98422C0DE9}" type="presOf" srcId="{78105C38-1F11-45D3-A86F-EAEDD9924CA0}" destId="{56652802-D0B3-4FCA-830E-F8591DBD36F4}" srcOrd="0" destOrd="0" presId="urn:microsoft.com/office/officeart/2005/8/layout/venn1"/>
    <dgm:cxn modelId="{21D5F0AD-D8B4-4AE5-B9C6-DEA7E66475A7}" type="presOf" srcId="{ED9C6F86-19FD-40EE-A9AE-3C4F16E7EBC5}" destId="{96CF9803-ACFF-4C2F-BC7E-078B9ECD4501}" srcOrd="1" destOrd="0" presId="urn:microsoft.com/office/officeart/2005/8/layout/venn1"/>
    <dgm:cxn modelId="{CCBEC0F9-8014-4E48-9A43-067DAFE1A2A9}" srcId="{4E7BE2E3-0FB7-49C6-97A4-6E06AA53FA60}" destId="{91D5CBFD-D78D-4E2B-BD80-D2915C6814CB}" srcOrd="0" destOrd="0" parTransId="{93BF501C-10FB-45C8-B741-31E6240C2652}" sibTransId="{72A7BE5E-9F5C-4358-AE03-14B57AFC9524}"/>
    <dgm:cxn modelId="{A27A62D5-75BC-49AC-B0F4-1857A0950C36}" srcId="{4E7BE2E3-0FB7-49C6-97A4-6E06AA53FA60}" destId="{78105C38-1F11-45D3-A86F-EAEDD9924CA0}" srcOrd="1" destOrd="0" parTransId="{34A8665B-9DA3-478F-A381-5A28248E5544}" sibTransId="{F4B2C51B-3F65-41A9-9DAB-6F9A920AAA93}"/>
    <dgm:cxn modelId="{074BBAC6-7407-4B94-BD9E-B6471B060AE6}" srcId="{4E7BE2E3-0FB7-49C6-97A4-6E06AA53FA60}" destId="{ED9C6F86-19FD-40EE-A9AE-3C4F16E7EBC5}" srcOrd="2" destOrd="0" parTransId="{299FA926-0C86-4007-8820-903190934292}" sibTransId="{12ED4487-6F7B-40E0-BD9B-EF483F55AA96}"/>
    <dgm:cxn modelId="{D303643B-26DB-4872-9B7B-18ECFA45E17C}" type="presOf" srcId="{91D5CBFD-D78D-4E2B-BD80-D2915C6814CB}" destId="{6A4B169B-13DF-4AD1-AA25-F0A41018BC2D}" srcOrd="1" destOrd="0" presId="urn:microsoft.com/office/officeart/2005/8/layout/venn1"/>
    <dgm:cxn modelId="{8AB10BC4-5703-4732-B5DE-413B901F41F6}" type="presOf" srcId="{78105C38-1F11-45D3-A86F-EAEDD9924CA0}" destId="{8CAB85E8-731E-4010-AEBB-FD72C3AB06F6}" srcOrd="1" destOrd="0" presId="urn:microsoft.com/office/officeart/2005/8/layout/venn1"/>
    <dgm:cxn modelId="{AC8F38B7-CFBA-4771-ABE1-422F3CE3662E}" type="presOf" srcId="{91D5CBFD-D78D-4E2B-BD80-D2915C6814CB}" destId="{0F2817B3-AB17-4895-AD83-41F3280C569B}" srcOrd="0" destOrd="0" presId="urn:microsoft.com/office/officeart/2005/8/layout/venn1"/>
    <dgm:cxn modelId="{0BB9A021-CC7F-43E6-B851-93003C2C0EB7}" type="presParOf" srcId="{24651050-693E-4DDA-8661-17C711E05473}" destId="{0F2817B3-AB17-4895-AD83-41F3280C569B}" srcOrd="0" destOrd="0" presId="urn:microsoft.com/office/officeart/2005/8/layout/venn1"/>
    <dgm:cxn modelId="{4889076C-4603-4BED-8875-AFE08DF5F10C}" type="presParOf" srcId="{24651050-693E-4DDA-8661-17C711E05473}" destId="{6A4B169B-13DF-4AD1-AA25-F0A41018BC2D}" srcOrd="1" destOrd="0" presId="urn:microsoft.com/office/officeart/2005/8/layout/venn1"/>
    <dgm:cxn modelId="{57443C2F-40E1-4CC1-85A1-AB59049331A9}" type="presParOf" srcId="{24651050-693E-4DDA-8661-17C711E05473}" destId="{56652802-D0B3-4FCA-830E-F8591DBD36F4}" srcOrd="2" destOrd="0" presId="urn:microsoft.com/office/officeart/2005/8/layout/venn1"/>
    <dgm:cxn modelId="{873E11E8-572A-4A13-9CFF-6F5091004391}" type="presParOf" srcId="{24651050-693E-4DDA-8661-17C711E05473}" destId="{8CAB85E8-731E-4010-AEBB-FD72C3AB06F6}" srcOrd="3" destOrd="0" presId="urn:microsoft.com/office/officeart/2005/8/layout/venn1"/>
    <dgm:cxn modelId="{72D23E9B-677B-401F-BF8A-4E6B1F7E1027}" type="presParOf" srcId="{24651050-693E-4DDA-8661-17C711E05473}" destId="{082C5594-0389-4871-96B8-53CCC282F950}" srcOrd="4" destOrd="0" presId="urn:microsoft.com/office/officeart/2005/8/layout/venn1"/>
    <dgm:cxn modelId="{2EEFDF44-ABC8-4C73-B80A-D89572ADCF37}" type="presParOf" srcId="{24651050-693E-4DDA-8661-17C711E05473}" destId="{96CF9803-ACFF-4C2F-BC7E-078B9ECD4501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95F3B6-76AB-43A8-817F-8CBA7D0B91A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D26A8E0-038B-48CE-9B8E-AA27BEC5117E}">
      <dgm:prSet/>
      <dgm:spPr/>
      <dgm:t>
        <a:bodyPr/>
        <a:lstStyle/>
        <a:p>
          <a:pPr rtl="0"/>
          <a:r>
            <a:rPr lang="ru-RU" dirty="0" smtClean="0"/>
            <a:t> </a:t>
          </a:r>
          <a:r>
            <a:rPr lang="ru-RU" b="1" dirty="0" smtClean="0"/>
            <a:t>Во взаимодействии с субъектами РФ Департамент участвует в работе по координации и развитию международных связей регионов России, готовит экспертную оценку проектов федеральных законов и нормативных актов по вопросам, касающимся международных и внешнеэкономических связей и приграничного сотрудничества субъектов РФ. </a:t>
          </a:r>
          <a:endParaRPr lang="ru-RU" b="1" dirty="0"/>
        </a:p>
      </dgm:t>
    </dgm:pt>
    <dgm:pt modelId="{40461DED-D6A0-425B-85EE-9898D397DCC6}" type="parTrans" cxnId="{AFB017A0-961A-41CF-8D48-28B781ECB73D}">
      <dgm:prSet/>
      <dgm:spPr/>
      <dgm:t>
        <a:bodyPr/>
        <a:lstStyle/>
        <a:p>
          <a:endParaRPr lang="ru-RU"/>
        </a:p>
      </dgm:t>
    </dgm:pt>
    <dgm:pt modelId="{642384BF-EA51-4C9B-9B48-E21ED091EA39}" type="sibTrans" cxnId="{AFB017A0-961A-41CF-8D48-28B781ECB73D}">
      <dgm:prSet/>
      <dgm:spPr/>
      <dgm:t>
        <a:bodyPr/>
        <a:lstStyle/>
        <a:p>
          <a:endParaRPr lang="ru-RU"/>
        </a:p>
      </dgm:t>
    </dgm:pt>
    <dgm:pt modelId="{958A6FA6-F9D0-4C49-8EDF-286885D2C316}">
      <dgm:prSet/>
      <dgm:spPr/>
      <dgm:t>
        <a:bodyPr/>
        <a:lstStyle/>
        <a:p>
          <a:pPr rtl="0"/>
          <a:r>
            <a:rPr lang="ru-RU" b="1" dirty="0" smtClean="0"/>
            <a:t> Он принимает участие в разработке правовых норм, закрепляющих и конкретизирующих полномочия федеральных органов исполнительной власти и органов исполнительной власти субъектов РФ, а также предметы их совместного ведения в сфере международной деятельности</a:t>
          </a:r>
          <a:r>
            <a:rPr lang="ru-RU" dirty="0" smtClean="0"/>
            <a:t>. </a:t>
          </a:r>
          <a:endParaRPr lang="ru-RU" dirty="0"/>
        </a:p>
      </dgm:t>
    </dgm:pt>
    <dgm:pt modelId="{AC1FB5C2-6327-49D2-B45C-12D6E4583944}" type="parTrans" cxnId="{3F799AF0-8534-4FC4-9208-BBFB6F272319}">
      <dgm:prSet/>
      <dgm:spPr/>
      <dgm:t>
        <a:bodyPr/>
        <a:lstStyle/>
        <a:p>
          <a:endParaRPr lang="ru-RU"/>
        </a:p>
      </dgm:t>
    </dgm:pt>
    <dgm:pt modelId="{3433ABA6-9934-48CB-ADDF-E162D26472F2}" type="sibTrans" cxnId="{3F799AF0-8534-4FC4-9208-BBFB6F272319}">
      <dgm:prSet/>
      <dgm:spPr/>
      <dgm:t>
        <a:bodyPr/>
        <a:lstStyle/>
        <a:p>
          <a:endParaRPr lang="ru-RU"/>
        </a:p>
      </dgm:t>
    </dgm:pt>
    <dgm:pt modelId="{C0AB5A75-F0EC-4F53-9FF3-ED9404BC1E7C}">
      <dgm:prSet/>
      <dgm:spPr/>
      <dgm:t>
        <a:bodyPr/>
        <a:lstStyle/>
        <a:p>
          <a:pPr rtl="0"/>
          <a:r>
            <a:rPr lang="ru-RU" dirty="0" smtClean="0"/>
            <a:t> </a:t>
          </a:r>
          <a:r>
            <a:rPr lang="ru-RU" b="1" dirty="0" smtClean="0"/>
            <a:t>Департамент оказывает консультативную и методологическую помощь органам власти РФ в осуществлении ими международной и внешнеэкономической деятельности, формирует базы данных по соглашениям субъектов РФ с иностранными партнерами</a:t>
          </a:r>
          <a:r>
            <a:rPr lang="ru-RU" dirty="0" smtClean="0"/>
            <a:t>. </a:t>
          </a:r>
          <a:endParaRPr lang="ru-RU" dirty="0"/>
        </a:p>
      </dgm:t>
    </dgm:pt>
    <dgm:pt modelId="{DBA70AEE-ABD3-4F7F-A58C-325404C49DFC}" type="parTrans" cxnId="{B914ACD8-1AE8-4D06-B77A-98D00F5B61C8}">
      <dgm:prSet/>
      <dgm:spPr/>
      <dgm:t>
        <a:bodyPr/>
        <a:lstStyle/>
        <a:p>
          <a:endParaRPr lang="ru-RU"/>
        </a:p>
      </dgm:t>
    </dgm:pt>
    <dgm:pt modelId="{F6E4FDE3-DB18-4106-9643-39636EBD735A}" type="sibTrans" cxnId="{B914ACD8-1AE8-4D06-B77A-98D00F5B61C8}">
      <dgm:prSet/>
      <dgm:spPr/>
      <dgm:t>
        <a:bodyPr/>
        <a:lstStyle/>
        <a:p>
          <a:endParaRPr lang="ru-RU"/>
        </a:p>
      </dgm:t>
    </dgm:pt>
    <dgm:pt modelId="{B297E21B-B674-40BC-884D-B6702D6BC73F}">
      <dgm:prSet/>
      <dgm:spPr/>
      <dgm:t>
        <a:bodyPr/>
        <a:lstStyle/>
        <a:p>
          <a:pPr rtl="0"/>
          <a:r>
            <a:rPr lang="ru-RU" dirty="0" smtClean="0"/>
            <a:t> </a:t>
          </a:r>
          <a:r>
            <a:rPr lang="ru-RU" b="1" dirty="0" smtClean="0"/>
            <a:t>Он участвует в информировании руководящих органов субъектов РФ по основным вопросам внешней политики России и обстановки в мире, а также привлекает их представителей к международным переговорами по вопросам, затрагивающим интересы данного региона. </a:t>
          </a:r>
          <a:endParaRPr lang="ru-RU" b="1" dirty="0"/>
        </a:p>
      </dgm:t>
    </dgm:pt>
    <dgm:pt modelId="{E4A02EB1-20A9-4E73-84F4-0D2B511F5650}" type="parTrans" cxnId="{C1C85C89-C023-4B43-A629-FCE7281773A5}">
      <dgm:prSet/>
      <dgm:spPr/>
      <dgm:t>
        <a:bodyPr/>
        <a:lstStyle/>
        <a:p>
          <a:endParaRPr lang="ru-RU"/>
        </a:p>
      </dgm:t>
    </dgm:pt>
    <dgm:pt modelId="{88997DB5-2B1F-49AA-A00F-B9EF0CAC8BAE}" type="sibTrans" cxnId="{C1C85C89-C023-4B43-A629-FCE7281773A5}">
      <dgm:prSet/>
      <dgm:spPr/>
      <dgm:t>
        <a:bodyPr/>
        <a:lstStyle/>
        <a:p>
          <a:endParaRPr lang="ru-RU"/>
        </a:p>
      </dgm:t>
    </dgm:pt>
    <dgm:pt modelId="{A9ACB507-BC38-4200-A938-25B8BE941AE7}">
      <dgm:prSet/>
      <dgm:spPr/>
      <dgm:t>
        <a:bodyPr/>
        <a:lstStyle/>
        <a:p>
          <a:pPr rtl="0"/>
          <a:r>
            <a:rPr lang="ru-RU" b="1" dirty="0" smtClean="0"/>
            <a:t> Важная функция ДСПО — организация и проведение конференций, совещаний, семинаров по проблематике международных и внешнеэкономических связей и приграничного сотрудничества на региональном уровне</a:t>
          </a:r>
          <a:endParaRPr lang="ru-RU" b="1" dirty="0"/>
        </a:p>
      </dgm:t>
    </dgm:pt>
    <dgm:pt modelId="{A6794089-EF35-4893-A0AD-76C50BE33A95}" type="parTrans" cxnId="{1CAAD058-EBD6-4A58-82EE-447B703ED877}">
      <dgm:prSet/>
      <dgm:spPr/>
      <dgm:t>
        <a:bodyPr/>
        <a:lstStyle/>
        <a:p>
          <a:endParaRPr lang="ru-RU"/>
        </a:p>
      </dgm:t>
    </dgm:pt>
    <dgm:pt modelId="{B3EF3095-8090-4B0F-9385-E1973DFC3B48}" type="sibTrans" cxnId="{1CAAD058-EBD6-4A58-82EE-447B703ED877}">
      <dgm:prSet/>
      <dgm:spPr/>
      <dgm:t>
        <a:bodyPr/>
        <a:lstStyle/>
        <a:p>
          <a:endParaRPr lang="ru-RU"/>
        </a:p>
      </dgm:t>
    </dgm:pt>
    <dgm:pt modelId="{91A48473-5998-4D41-97B1-25A880EEA6FD}" type="pres">
      <dgm:prSet presAssocID="{5B95F3B6-76AB-43A8-817F-8CBA7D0B91A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6990E78-422A-44B2-A75A-826495069A2A}" type="pres">
      <dgm:prSet presAssocID="{9D26A8E0-038B-48CE-9B8E-AA27BEC5117E}" presName="composite" presStyleCnt="0"/>
      <dgm:spPr/>
    </dgm:pt>
    <dgm:pt modelId="{F61EE449-1C45-4024-8915-FDBA9E041AAB}" type="pres">
      <dgm:prSet presAssocID="{9D26A8E0-038B-48CE-9B8E-AA27BEC5117E}" presName="imgShp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D6A4E4C8-A783-45C0-BED7-F03E4C5CF4E4}" type="pres">
      <dgm:prSet presAssocID="{9D26A8E0-038B-48CE-9B8E-AA27BEC5117E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FB4EB6-343C-47BF-AC59-8C0FA5BF12CC}" type="pres">
      <dgm:prSet presAssocID="{642384BF-EA51-4C9B-9B48-E21ED091EA39}" presName="spacing" presStyleCnt="0"/>
      <dgm:spPr/>
    </dgm:pt>
    <dgm:pt modelId="{19CA1777-80B2-42C9-8EEA-F7C18E5AA4F0}" type="pres">
      <dgm:prSet presAssocID="{958A6FA6-F9D0-4C49-8EDF-286885D2C316}" presName="composite" presStyleCnt="0"/>
      <dgm:spPr/>
    </dgm:pt>
    <dgm:pt modelId="{5069B279-C435-4A0A-AFAD-D5585F66F81E}" type="pres">
      <dgm:prSet presAssocID="{958A6FA6-F9D0-4C49-8EDF-286885D2C316}" presName="imgShp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2A108943-D002-47F2-8BE1-1201FDC78C61}" type="pres">
      <dgm:prSet presAssocID="{958A6FA6-F9D0-4C49-8EDF-286885D2C316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BDF4B9-D935-4B9A-A3ED-687ABE67C125}" type="pres">
      <dgm:prSet presAssocID="{3433ABA6-9934-48CB-ADDF-E162D26472F2}" presName="spacing" presStyleCnt="0"/>
      <dgm:spPr/>
    </dgm:pt>
    <dgm:pt modelId="{4A088B82-9017-460E-B20B-280A1A14997A}" type="pres">
      <dgm:prSet presAssocID="{C0AB5A75-F0EC-4F53-9FF3-ED9404BC1E7C}" presName="composite" presStyleCnt="0"/>
      <dgm:spPr/>
    </dgm:pt>
    <dgm:pt modelId="{9E73B989-9EDD-431D-8BFF-40E8095AC929}" type="pres">
      <dgm:prSet presAssocID="{C0AB5A75-F0EC-4F53-9FF3-ED9404BC1E7C}" presName="imgShp" presStyleLbl="fgImgPlac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9FBB169-F91D-484C-AC6B-19552777FB1D}" type="pres">
      <dgm:prSet presAssocID="{C0AB5A75-F0EC-4F53-9FF3-ED9404BC1E7C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2E85D8-9615-4197-94EA-207D91144583}" type="pres">
      <dgm:prSet presAssocID="{F6E4FDE3-DB18-4106-9643-39636EBD735A}" presName="spacing" presStyleCnt="0"/>
      <dgm:spPr/>
    </dgm:pt>
    <dgm:pt modelId="{607C384A-C162-4FD0-B89E-4226CAACB6C7}" type="pres">
      <dgm:prSet presAssocID="{B297E21B-B674-40BC-884D-B6702D6BC73F}" presName="composite" presStyleCnt="0"/>
      <dgm:spPr/>
    </dgm:pt>
    <dgm:pt modelId="{3E16BF44-43C5-49F2-8F95-EF6405ED0844}" type="pres">
      <dgm:prSet presAssocID="{B297E21B-B674-40BC-884D-B6702D6BC73F}" presName="imgShp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54069E8-DCC7-4980-99D5-E5D928A9CC07}" type="pres">
      <dgm:prSet presAssocID="{B297E21B-B674-40BC-884D-B6702D6BC73F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E9CDF7-AB2E-4062-AC63-76EF2F5E7DC1}" type="pres">
      <dgm:prSet presAssocID="{88997DB5-2B1F-49AA-A00F-B9EF0CAC8BAE}" presName="spacing" presStyleCnt="0"/>
      <dgm:spPr/>
    </dgm:pt>
    <dgm:pt modelId="{F17F59C3-9EB2-487D-A3B2-3DB59E16DD8C}" type="pres">
      <dgm:prSet presAssocID="{A9ACB507-BC38-4200-A938-25B8BE941AE7}" presName="composite" presStyleCnt="0"/>
      <dgm:spPr/>
    </dgm:pt>
    <dgm:pt modelId="{9996AC72-085B-4901-AA4C-7DA3D459A470}" type="pres">
      <dgm:prSet presAssocID="{A9ACB507-BC38-4200-A938-25B8BE941AE7}" presName="imgShp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2D93C102-EE3D-4E9C-95BE-7D5640FD684E}" type="pres">
      <dgm:prSet presAssocID="{A9ACB507-BC38-4200-A938-25B8BE941AE7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4D34F80-4161-4FD6-B578-A5789B34D366}" type="presOf" srcId="{958A6FA6-F9D0-4C49-8EDF-286885D2C316}" destId="{2A108943-D002-47F2-8BE1-1201FDC78C61}" srcOrd="0" destOrd="0" presId="urn:microsoft.com/office/officeart/2005/8/layout/vList3"/>
    <dgm:cxn modelId="{1AD71D3E-72BD-4F4C-8EB3-1A45BD11D32A}" type="presOf" srcId="{5B95F3B6-76AB-43A8-817F-8CBA7D0B91A3}" destId="{91A48473-5998-4D41-97B1-25A880EEA6FD}" srcOrd="0" destOrd="0" presId="urn:microsoft.com/office/officeart/2005/8/layout/vList3"/>
    <dgm:cxn modelId="{7B03F4E3-AD6B-460C-AD59-2BAC533F3EA8}" type="presOf" srcId="{B297E21B-B674-40BC-884D-B6702D6BC73F}" destId="{454069E8-DCC7-4980-99D5-E5D928A9CC07}" srcOrd="0" destOrd="0" presId="urn:microsoft.com/office/officeart/2005/8/layout/vList3"/>
    <dgm:cxn modelId="{B914ACD8-1AE8-4D06-B77A-98D00F5B61C8}" srcId="{5B95F3B6-76AB-43A8-817F-8CBA7D0B91A3}" destId="{C0AB5A75-F0EC-4F53-9FF3-ED9404BC1E7C}" srcOrd="2" destOrd="0" parTransId="{DBA70AEE-ABD3-4F7F-A58C-325404C49DFC}" sibTransId="{F6E4FDE3-DB18-4106-9643-39636EBD735A}"/>
    <dgm:cxn modelId="{AFB017A0-961A-41CF-8D48-28B781ECB73D}" srcId="{5B95F3B6-76AB-43A8-817F-8CBA7D0B91A3}" destId="{9D26A8E0-038B-48CE-9B8E-AA27BEC5117E}" srcOrd="0" destOrd="0" parTransId="{40461DED-D6A0-425B-85EE-9898D397DCC6}" sibTransId="{642384BF-EA51-4C9B-9B48-E21ED091EA39}"/>
    <dgm:cxn modelId="{1C2E42C2-B22C-45A4-81ED-FD14AA3BADAC}" type="presOf" srcId="{C0AB5A75-F0EC-4F53-9FF3-ED9404BC1E7C}" destId="{59FBB169-F91D-484C-AC6B-19552777FB1D}" srcOrd="0" destOrd="0" presId="urn:microsoft.com/office/officeart/2005/8/layout/vList3"/>
    <dgm:cxn modelId="{C1C85C89-C023-4B43-A629-FCE7281773A5}" srcId="{5B95F3B6-76AB-43A8-817F-8CBA7D0B91A3}" destId="{B297E21B-B674-40BC-884D-B6702D6BC73F}" srcOrd="3" destOrd="0" parTransId="{E4A02EB1-20A9-4E73-84F4-0D2B511F5650}" sibTransId="{88997DB5-2B1F-49AA-A00F-B9EF0CAC8BAE}"/>
    <dgm:cxn modelId="{B71EEBD1-8DD7-46BE-9EBE-2DC488DF44B1}" type="presOf" srcId="{9D26A8E0-038B-48CE-9B8E-AA27BEC5117E}" destId="{D6A4E4C8-A783-45C0-BED7-F03E4C5CF4E4}" srcOrd="0" destOrd="0" presId="urn:microsoft.com/office/officeart/2005/8/layout/vList3"/>
    <dgm:cxn modelId="{DD990B3A-9857-4C53-9A01-B9357D6C6BE2}" type="presOf" srcId="{A9ACB507-BC38-4200-A938-25B8BE941AE7}" destId="{2D93C102-EE3D-4E9C-95BE-7D5640FD684E}" srcOrd="0" destOrd="0" presId="urn:microsoft.com/office/officeart/2005/8/layout/vList3"/>
    <dgm:cxn modelId="{3F799AF0-8534-4FC4-9208-BBFB6F272319}" srcId="{5B95F3B6-76AB-43A8-817F-8CBA7D0B91A3}" destId="{958A6FA6-F9D0-4C49-8EDF-286885D2C316}" srcOrd="1" destOrd="0" parTransId="{AC1FB5C2-6327-49D2-B45C-12D6E4583944}" sibTransId="{3433ABA6-9934-48CB-ADDF-E162D26472F2}"/>
    <dgm:cxn modelId="{1CAAD058-EBD6-4A58-82EE-447B703ED877}" srcId="{5B95F3B6-76AB-43A8-817F-8CBA7D0B91A3}" destId="{A9ACB507-BC38-4200-A938-25B8BE941AE7}" srcOrd="4" destOrd="0" parTransId="{A6794089-EF35-4893-A0AD-76C50BE33A95}" sibTransId="{B3EF3095-8090-4B0F-9385-E1973DFC3B48}"/>
    <dgm:cxn modelId="{ACCFE3AB-3691-4491-84F4-3FD385E132CD}" type="presParOf" srcId="{91A48473-5998-4D41-97B1-25A880EEA6FD}" destId="{76990E78-422A-44B2-A75A-826495069A2A}" srcOrd="0" destOrd="0" presId="urn:microsoft.com/office/officeart/2005/8/layout/vList3"/>
    <dgm:cxn modelId="{4A4569DC-8099-426F-81B0-B01E57EB3242}" type="presParOf" srcId="{76990E78-422A-44B2-A75A-826495069A2A}" destId="{F61EE449-1C45-4024-8915-FDBA9E041AAB}" srcOrd="0" destOrd="0" presId="urn:microsoft.com/office/officeart/2005/8/layout/vList3"/>
    <dgm:cxn modelId="{667D6B63-981A-4272-8D60-1E8341E9AC3E}" type="presParOf" srcId="{76990E78-422A-44B2-A75A-826495069A2A}" destId="{D6A4E4C8-A783-45C0-BED7-F03E4C5CF4E4}" srcOrd="1" destOrd="0" presId="urn:microsoft.com/office/officeart/2005/8/layout/vList3"/>
    <dgm:cxn modelId="{A9104277-B525-472A-BEB8-9A75004D2279}" type="presParOf" srcId="{91A48473-5998-4D41-97B1-25A880EEA6FD}" destId="{D1FB4EB6-343C-47BF-AC59-8C0FA5BF12CC}" srcOrd="1" destOrd="0" presId="urn:microsoft.com/office/officeart/2005/8/layout/vList3"/>
    <dgm:cxn modelId="{452AAD7C-A479-4A12-88C2-5DC956A99A1F}" type="presParOf" srcId="{91A48473-5998-4D41-97B1-25A880EEA6FD}" destId="{19CA1777-80B2-42C9-8EEA-F7C18E5AA4F0}" srcOrd="2" destOrd="0" presId="urn:microsoft.com/office/officeart/2005/8/layout/vList3"/>
    <dgm:cxn modelId="{07F39C77-E472-4EE5-B5D4-DC92CDA2CE8F}" type="presParOf" srcId="{19CA1777-80B2-42C9-8EEA-F7C18E5AA4F0}" destId="{5069B279-C435-4A0A-AFAD-D5585F66F81E}" srcOrd="0" destOrd="0" presId="urn:microsoft.com/office/officeart/2005/8/layout/vList3"/>
    <dgm:cxn modelId="{CB23F93D-9559-468D-A2E2-821D6E1B6D78}" type="presParOf" srcId="{19CA1777-80B2-42C9-8EEA-F7C18E5AA4F0}" destId="{2A108943-D002-47F2-8BE1-1201FDC78C61}" srcOrd="1" destOrd="0" presId="urn:microsoft.com/office/officeart/2005/8/layout/vList3"/>
    <dgm:cxn modelId="{14EB6D59-8287-4D04-9008-355BB201D78F}" type="presParOf" srcId="{91A48473-5998-4D41-97B1-25A880EEA6FD}" destId="{8FBDF4B9-D935-4B9A-A3ED-687ABE67C125}" srcOrd="3" destOrd="0" presId="urn:microsoft.com/office/officeart/2005/8/layout/vList3"/>
    <dgm:cxn modelId="{2168BDE6-D8B4-42A0-AE53-EA90449251BD}" type="presParOf" srcId="{91A48473-5998-4D41-97B1-25A880EEA6FD}" destId="{4A088B82-9017-460E-B20B-280A1A14997A}" srcOrd="4" destOrd="0" presId="urn:microsoft.com/office/officeart/2005/8/layout/vList3"/>
    <dgm:cxn modelId="{74F5E3BD-F60A-4297-9836-C0D86A69C29E}" type="presParOf" srcId="{4A088B82-9017-460E-B20B-280A1A14997A}" destId="{9E73B989-9EDD-431D-8BFF-40E8095AC929}" srcOrd="0" destOrd="0" presId="urn:microsoft.com/office/officeart/2005/8/layout/vList3"/>
    <dgm:cxn modelId="{4C2243D7-E8E2-4010-B78D-B738A20372A9}" type="presParOf" srcId="{4A088B82-9017-460E-B20B-280A1A14997A}" destId="{59FBB169-F91D-484C-AC6B-19552777FB1D}" srcOrd="1" destOrd="0" presId="urn:microsoft.com/office/officeart/2005/8/layout/vList3"/>
    <dgm:cxn modelId="{632E39FC-B2E5-47CE-81F2-A2475FEF7AAB}" type="presParOf" srcId="{91A48473-5998-4D41-97B1-25A880EEA6FD}" destId="{982E85D8-9615-4197-94EA-207D91144583}" srcOrd="5" destOrd="0" presId="urn:microsoft.com/office/officeart/2005/8/layout/vList3"/>
    <dgm:cxn modelId="{22E55932-091A-4CBA-B62D-341547B6BC23}" type="presParOf" srcId="{91A48473-5998-4D41-97B1-25A880EEA6FD}" destId="{607C384A-C162-4FD0-B89E-4226CAACB6C7}" srcOrd="6" destOrd="0" presId="urn:microsoft.com/office/officeart/2005/8/layout/vList3"/>
    <dgm:cxn modelId="{5C57DD67-EB7E-4590-9AB3-C593111D509B}" type="presParOf" srcId="{607C384A-C162-4FD0-B89E-4226CAACB6C7}" destId="{3E16BF44-43C5-49F2-8F95-EF6405ED0844}" srcOrd="0" destOrd="0" presId="urn:microsoft.com/office/officeart/2005/8/layout/vList3"/>
    <dgm:cxn modelId="{836A0C82-299C-43C0-9E84-EB6BB96E55F2}" type="presParOf" srcId="{607C384A-C162-4FD0-B89E-4226CAACB6C7}" destId="{454069E8-DCC7-4980-99D5-E5D928A9CC07}" srcOrd="1" destOrd="0" presId="urn:microsoft.com/office/officeart/2005/8/layout/vList3"/>
    <dgm:cxn modelId="{6814F046-3F68-45E3-B8E6-89CE67DDFB21}" type="presParOf" srcId="{91A48473-5998-4D41-97B1-25A880EEA6FD}" destId="{73E9CDF7-AB2E-4062-AC63-76EF2F5E7DC1}" srcOrd="7" destOrd="0" presId="urn:microsoft.com/office/officeart/2005/8/layout/vList3"/>
    <dgm:cxn modelId="{A9786515-522D-4237-A64E-335CA7A996B0}" type="presParOf" srcId="{91A48473-5998-4D41-97B1-25A880EEA6FD}" destId="{F17F59C3-9EB2-487D-A3B2-3DB59E16DD8C}" srcOrd="8" destOrd="0" presId="urn:microsoft.com/office/officeart/2005/8/layout/vList3"/>
    <dgm:cxn modelId="{8CBBB8EE-EB19-405D-AF37-B55E762D7E94}" type="presParOf" srcId="{F17F59C3-9EB2-487D-A3B2-3DB59E16DD8C}" destId="{9996AC72-085B-4901-AA4C-7DA3D459A470}" srcOrd="0" destOrd="0" presId="urn:microsoft.com/office/officeart/2005/8/layout/vList3"/>
    <dgm:cxn modelId="{F778326E-9E38-40EF-98AD-6A0923C42127}" type="presParOf" srcId="{F17F59C3-9EB2-487D-A3B2-3DB59E16DD8C}" destId="{2D93C102-EE3D-4E9C-95BE-7D5640FD684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B85FBF-E1B4-4FD0-AF74-4E86A5C9AFDF}">
      <dsp:nvSpPr>
        <dsp:cNvPr id="0" name=""/>
        <dsp:cNvSpPr/>
      </dsp:nvSpPr>
      <dsp:spPr>
        <a:xfrm>
          <a:off x="0" y="114961"/>
          <a:ext cx="6807200" cy="9509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Саммит по международным связям и сотрудничеству региональных администраций стран Северо-Восточной Азии;</a:t>
          </a:r>
          <a:endParaRPr lang="ru-RU" sz="1700" b="1" kern="1200" dirty="0"/>
        </a:p>
      </dsp:txBody>
      <dsp:txXfrm>
        <a:off x="46424" y="161385"/>
        <a:ext cx="6714352" cy="858142"/>
      </dsp:txXfrm>
    </dsp:sp>
    <dsp:sp modelId="{C71CE011-B0F5-4DEF-8E63-C3F15195D507}">
      <dsp:nvSpPr>
        <dsp:cNvPr id="0" name=""/>
        <dsp:cNvSpPr/>
      </dsp:nvSpPr>
      <dsp:spPr>
        <a:xfrm>
          <a:off x="0" y="1114912"/>
          <a:ext cx="6807200" cy="9509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Ассоциация региональных администраций стран Северо-Восточной Азии (АРАССВА);</a:t>
          </a:r>
          <a:endParaRPr lang="ru-RU" sz="1700" b="1" kern="1200" dirty="0"/>
        </a:p>
      </dsp:txBody>
      <dsp:txXfrm>
        <a:off x="46424" y="1161336"/>
        <a:ext cx="6714352" cy="858142"/>
      </dsp:txXfrm>
    </dsp:sp>
    <dsp:sp modelId="{984D0089-FD28-4F9C-9441-B70BDFD8EF51}">
      <dsp:nvSpPr>
        <dsp:cNvPr id="0" name=""/>
        <dsp:cNvSpPr/>
      </dsp:nvSpPr>
      <dsp:spPr>
        <a:xfrm>
          <a:off x="0" y="2114862"/>
          <a:ext cx="6807200" cy="9509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Российско-Китайский Координационный совет по межрегиональному и приграничному торгово-экономическому сотрудничеству (РККС);</a:t>
          </a:r>
          <a:endParaRPr lang="ru-RU" sz="1700" b="1" kern="1200" dirty="0"/>
        </a:p>
      </dsp:txBody>
      <dsp:txXfrm>
        <a:off x="46424" y="2161286"/>
        <a:ext cx="6714352" cy="858142"/>
      </dsp:txXfrm>
    </dsp:sp>
    <dsp:sp modelId="{419CE406-ACB2-46B5-AA5C-AC4586868023}">
      <dsp:nvSpPr>
        <dsp:cNvPr id="0" name=""/>
        <dsp:cNvSpPr/>
      </dsp:nvSpPr>
      <dsp:spPr>
        <a:xfrm>
          <a:off x="0" y="3114813"/>
          <a:ext cx="6807200" cy="9509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Российско-американское тихоокеанское партнерство (РАТОП);</a:t>
          </a:r>
          <a:endParaRPr lang="ru-RU" sz="1700" b="1" kern="1200" dirty="0"/>
        </a:p>
      </dsp:txBody>
      <dsp:txXfrm>
        <a:off x="46424" y="3161237"/>
        <a:ext cx="6714352" cy="858142"/>
      </dsp:txXfrm>
    </dsp:sp>
    <dsp:sp modelId="{A5CF8EE2-A109-4238-B326-F72CF6B6E3EF}">
      <dsp:nvSpPr>
        <dsp:cNvPr id="0" name=""/>
        <dsp:cNvSpPr/>
      </dsp:nvSpPr>
      <dsp:spPr>
        <a:xfrm>
          <a:off x="0" y="4114764"/>
          <a:ext cx="6807200" cy="9509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Расширенная </a:t>
          </a:r>
          <a:r>
            <a:rPr lang="ru-RU" sz="1700" b="1" kern="1200" dirty="0" err="1" smtClean="0"/>
            <a:t>Туманганская</a:t>
          </a:r>
          <a:r>
            <a:rPr lang="ru-RU" sz="1700" b="1" kern="1200" dirty="0" smtClean="0"/>
            <a:t> Инициатива;</a:t>
          </a:r>
          <a:endParaRPr lang="ru-RU" sz="1700" b="1" kern="1200" dirty="0"/>
        </a:p>
      </dsp:txBody>
      <dsp:txXfrm>
        <a:off x="46424" y="4161188"/>
        <a:ext cx="6714352" cy="858142"/>
      </dsp:txXfrm>
    </dsp:sp>
    <dsp:sp modelId="{C5E6EB32-9B21-4243-8BBB-622CCB90B46A}">
      <dsp:nvSpPr>
        <dsp:cNvPr id="0" name=""/>
        <dsp:cNvSpPr/>
      </dsp:nvSpPr>
      <dsp:spPr>
        <a:xfrm>
          <a:off x="0" y="5114714"/>
          <a:ext cx="6807200" cy="9509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Постоянная Смешанная комиссия по экономическому сотрудничеству между дальневосточными регионами Российской Федерации и Хоккайдо, Япония.</a:t>
          </a:r>
          <a:endParaRPr lang="ru-RU" sz="1700" b="1" kern="1200" dirty="0"/>
        </a:p>
      </dsp:txBody>
      <dsp:txXfrm>
        <a:off x="46424" y="5161138"/>
        <a:ext cx="6714352" cy="8581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2817B3-AB17-4895-AD83-41F3280C569B}">
      <dsp:nvSpPr>
        <dsp:cNvPr id="0" name=""/>
        <dsp:cNvSpPr/>
      </dsp:nvSpPr>
      <dsp:spPr>
        <a:xfrm>
          <a:off x="2407617" y="54199"/>
          <a:ext cx="2601565" cy="2601565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через представительства МИД России на территории РФ</a:t>
          </a:r>
          <a:r>
            <a:rPr lang="ru-RU" sz="1400" kern="1200" dirty="0" smtClean="0"/>
            <a:t>, </a:t>
          </a:r>
          <a:endParaRPr lang="ru-RU" sz="1400" kern="1200" dirty="0"/>
        </a:p>
      </dsp:txBody>
      <dsp:txXfrm>
        <a:off x="2754492" y="509473"/>
        <a:ext cx="1907814" cy="1170704"/>
      </dsp:txXfrm>
    </dsp:sp>
    <dsp:sp modelId="{56652802-D0B3-4FCA-830E-F8591DBD36F4}">
      <dsp:nvSpPr>
        <dsp:cNvPr id="0" name=""/>
        <dsp:cNvSpPr/>
      </dsp:nvSpPr>
      <dsp:spPr>
        <a:xfrm>
          <a:off x="3346348" y="1680177"/>
          <a:ext cx="2601565" cy="2601565"/>
        </a:xfrm>
        <a:prstGeom prst="ellipse">
          <a:avLst/>
        </a:prstGeom>
        <a:solidFill>
          <a:schemeClr val="accent1">
            <a:shade val="80000"/>
            <a:alpha val="50000"/>
            <a:hueOff val="-11"/>
            <a:satOff val="7832"/>
            <a:lumOff val="2716"/>
            <a:alphaOff val="1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в рамках Совета глав субъектов Российской Федерации при МИД России</a:t>
          </a:r>
          <a:r>
            <a:rPr lang="ru-RU" sz="1400" kern="1200" dirty="0" smtClean="0"/>
            <a:t>, </a:t>
          </a:r>
          <a:endParaRPr lang="ru-RU" sz="1400" kern="1200" dirty="0"/>
        </a:p>
      </dsp:txBody>
      <dsp:txXfrm>
        <a:off x="4141994" y="2352249"/>
        <a:ext cx="1560939" cy="1430861"/>
      </dsp:txXfrm>
    </dsp:sp>
    <dsp:sp modelId="{082C5594-0389-4871-96B8-53CCC282F950}">
      <dsp:nvSpPr>
        <dsp:cNvPr id="0" name=""/>
        <dsp:cNvSpPr/>
      </dsp:nvSpPr>
      <dsp:spPr>
        <a:xfrm>
          <a:off x="1468885" y="1680177"/>
          <a:ext cx="2601565" cy="2601565"/>
        </a:xfrm>
        <a:prstGeom prst="ellipse">
          <a:avLst/>
        </a:prstGeom>
        <a:solidFill>
          <a:schemeClr val="accent1">
            <a:shade val="80000"/>
            <a:alpha val="50000"/>
            <a:hueOff val="-22"/>
            <a:satOff val="15664"/>
            <a:lumOff val="5432"/>
            <a:alphaOff val="3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в рамках различных форумов по межрегиональному и приграничному сотрудничеству</a:t>
          </a:r>
          <a:endParaRPr lang="ru-RU" sz="1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1713866" y="2352249"/>
        <a:ext cx="1560939" cy="14308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A4E4C8-A783-45C0-BED7-F03E4C5CF4E4}">
      <dsp:nvSpPr>
        <dsp:cNvPr id="0" name=""/>
        <dsp:cNvSpPr/>
      </dsp:nvSpPr>
      <dsp:spPr>
        <a:xfrm rot="10800000">
          <a:off x="2149303" y="1723"/>
          <a:ext cx="7449145" cy="109205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1567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</a:t>
          </a:r>
          <a:r>
            <a:rPr lang="ru-RU" sz="1400" b="1" kern="1200" dirty="0" smtClean="0"/>
            <a:t>Во взаимодействии с субъектами РФ Департамент участвует в работе по координации и развитию международных связей регионов России, готовит экспертную оценку проектов федеральных законов и нормативных актов по вопросам, касающимся международных и внешнеэкономических связей и приграничного сотрудничества субъектов РФ. </a:t>
          </a:r>
          <a:endParaRPr lang="ru-RU" sz="1400" b="1" kern="1200" dirty="0"/>
        </a:p>
      </dsp:txBody>
      <dsp:txXfrm rot="10800000">
        <a:off x="2422317" y="1723"/>
        <a:ext cx="7176131" cy="1092058"/>
      </dsp:txXfrm>
    </dsp:sp>
    <dsp:sp modelId="{F61EE449-1C45-4024-8915-FDBA9E041AAB}">
      <dsp:nvSpPr>
        <dsp:cNvPr id="0" name=""/>
        <dsp:cNvSpPr/>
      </dsp:nvSpPr>
      <dsp:spPr>
        <a:xfrm>
          <a:off x="1603273" y="1723"/>
          <a:ext cx="1092058" cy="109205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108943-D002-47F2-8BE1-1201FDC78C61}">
      <dsp:nvSpPr>
        <dsp:cNvPr id="0" name=""/>
        <dsp:cNvSpPr/>
      </dsp:nvSpPr>
      <dsp:spPr>
        <a:xfrm rot="10800000">
          <a:off x="2149303" y="1419769"/>
          <a:ext cx="7449145" cy="109205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1567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 Он принимает участие в разработке правовых норм, закрепляющих и конкретизирующих полномочия федеральных органов исполнительной власти и органов исполнительной власти субъектов РФ, а также предметы их совместного ведения в сфере международной деятельности</a:t>
          </a:r>
          <a:r>
            <a:rPr lang="ru-RU" sz="1400" kern="1200" dirty="0" smtClean="0"/>
            <a:t>. </a:t>
          </a:r>
          <a:endParaRPr lang="ru-RU" sz="1400" kern="1200" dirty="0"/>
        </a:p>
      </dsp:txBody>
      <dsp:txXfrm rot="10800000">
        <a:off x="2422317" y="1419769"/>
        <a:ext cx="7176131" cy="1092058"/>
      </dsp:txXfrm>
    </dsp:sp>
    <dsp:sp modelId="{5069B279-C435-4A0A-AFAD-D5585F66F81E}">
      <dsp:nvSpPr>
        <dsp:cNvPr id="0" name=""/>
        <dsp:cNvSpPr/>
      </dsp:nvSpPr>
      <dsp:spPr>
        <a:xfrm>
          <a:off x="1603273" y="1419769"/>
          <a:ext cx="1092058" cy="1092058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FBB169-F91D-484C-AC6B-19552777FB1D}">
      <dsp:nvSpPr>
        <dsp:cNvPr id="0" name=""/>
        <dsp:cNvSpPr/>
      </dsp:nvSpPr>
      <dsp:spPr>
        <a:xfrm rot="10800000">
          <a:off x="2149303" y="2837815"/>
          <a:ext cx="7449145" cy="109205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1567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</a:t>
          </a:r>
          <a:r>
            <a:rPr lang="ru-RU" sz="1400" b="1" kern="1200" dirty="0" smtClean="0"/>
            <a:t>Департамент оказывает консультативную и методологическую помощь органам власти РФ в осуществлении ими международной и внешнеэкономической деятельности, формирует базы данных по соглашениям субъектов РФ с иностранными партнерами</a:t>
          </a:r>
          <a:r>
            <a:rPr lang="ru-RU" sz="1400" kern="1200" dirty="0" smtClean="0"/>
            <a:t>. </a:t>
          </a:r>
          <a:endParaRPr lang="ru-RU" sz="1400" kern="1200" dirty="0"/>
        </a:p>
      </dsp:txBody>
      <dsp:txXfrm rot="10800000">
        <a:off x="2422317" y="2837815"/>
        <a:ext cx="7176131" cy="1092058"/>
      </dsp:txXfrm>
    </dsp:sp>
    <dsp:sp modelId="{9E73B989-9EDD-431D-8BFF-40E8095AC929}">
      <dsp:nvSpPr>
        <dsp:cNvPr id="0" name=""/>
        <dsp:cNvSpPr/>
      </dsp:nvSpPr>
      <dsp:spPr>
        <a:xfrm>
          <a:off x="1603273" y="2837815"/>
          <a:ext cx="1092058" cy="1092058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4069E8-DCC7-4980-99D5-E5D928A9CC07}">
      <dsp:nvSpPr>
        <dsp:cNvPr id="0" name=""/>
        <dsp:cNvSpPr/>
      </dsp:nvSpPr>
      <dsp:spPr>
        <a:xfrm rot="10800000">
          <a:off x="2149303" y="4255861"/>
          <a:ext cx="7449145" cy="109205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1567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</a:t>
          </a:r>
          <a:r>
            <a:rPr lang="ru-RU" sz="1400" b="1" kern="1200" dirty="0" smtClean="0"/>
            <a:t>Он участвует в информировании руководящих органов субъектов РФ по основным вопросам внешней политики России и обстановки в мире, а также привлекает их представителей к международным переговорами по вопросам, затрагивающим интересы данного региона. </a:t>
          </a:r>
          <a:endParaRPr lang="ru-RU" sz="1400" b="1" kern="1200" dirty="0"/>
        </a:p>
      </dsp:txBody>
      <dsp:txXfrm rot="10800000">
        <a:off x="2422317" y="4255861"/>
        <a:ext cx="7176131" cy="1092058"/>
      </dsp:txXfrm>
    </dsp:sp>
    <dsp:sp modelId="{3E16BF44-43C5-49F2-8F95-EF6405ED0844}">
      <dsp:nvSpPr>
        <dsp:cNvPr id="0" name=""/>
        <dsp:cNvSpPr/>
      </dsp:nvSpPr>
      <dsp:spPr>
        <a:xfrm>
          <a:off x="1603273" y="4255861"/>
          <a:ext cx="1092058" cy="1092058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93C102-EE3D-4E9C-95BE-7D5640FD684E}">
      <dsp:nvSpPr>
        <dsp:cNvPr id="0" name=""/>
        <dsp:cNvSpPr/>
      </dsp:nvSpPr>
      <dsp:spPr>
        <a:xfrm rot="10800000">
          <a:off x="2149303" y="5673907"/>
          <a:ext cx="7449145" cy="109205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1567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 Важная функция ДСПО — организация и проведение конференций, совещаний, семинаров по проблематике международных и внешнеэкономических связей и приграничного сотрудничества на региональном уровне</a:t>
          </a:r>
          <a:endParaRPr lang="ru-RU" sz="1400" b="1" kern="1200" dirty="0"/>
        </a:p>
      </dsp:txBody>
      <dsp:txXfrm rot="10800000">
        <a:off x="2422317" y="5673907"/>
        <a:ext cx="7176131" cy="1092058"/>
      </dsp:txXfrm>
    </dsp:sp>
    <dsp:sp modelId="{9996AC72-085B-4901-AA4C-7DA3D459A470}">
      <dsp:nvSpPr>
        <dsp:cNvPr id="0" name=""/>
        <dsp:cNvSpPr/>
      </dsp:nvSpPr>
      <dsp:spPr>
        <a:xfrm>
          <a:off x="1603273" y="5673907"/>
          <a:ext cx="1092058" cy="1092058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A7BD-A916-4079-903B-7C2C5B3573BA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5C79-3CE3-44F0-8DBF-15E222EF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60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A7BD-A916-4079-903B-7C2C5B3573BA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5E295C79-3CE3-44F0-8DBF-15E222EF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085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A7BD-A916-4079-903B-7C2C5B3573BA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5C79-3CE3-44F0-8DBF-15E222EF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666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A7BD-A916-4079-903B-7C2C5B3573BA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5C79-3CE3-44F0-8DBF-15E222EF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31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A7BD-A916-4079-903B-7C2C5B3573BA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5C79-3CE3-44F0-8DBF-15E222EF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735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A7BD-A916-4079-903B-7C2C5B3573BA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5C79-3CE3-44F0-8DBF-15E222EF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794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A7BD-A916-4079-903B-7C2C5B3573BA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5C79-3CE3-44F0-8DBF-15E222EF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452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A7BD-A916-4079-903B-7C2C5B3573BA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5C79-3CE3-44F0-8DBF-15E222EF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7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A7BD-A916-4079-903B-7C2C5B3573BA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5C79-3CE3-44F0-8DBF-15E222EF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441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A7BD-A916-4079-903B-7C2C5B3573BA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5C79-3CE3-44F0-8DBF-15E222EF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856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A7BD-A916-4079-903B-7C2C5B3573BA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5C79-3CE3-44F0-8DBF-15E222EF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514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A7BD-A916-4079-903B-7C2C5B3573BA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5C79-3CE3-44F0-8DBF-15E222EF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041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A7BD-A916-4079-903B-7C2C5B3573BA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5C79-3CE3-44F0-8DBF-15E222EF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048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A7BD-A916-4079-903B-7C2C5B3573BA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5C79-3CE3-44F0-8DBF-15E222EF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9962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A7BD-A916-4079-903B-7C2C5B3573BA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5C79-3CE3-44F0-8DBF-15E222EF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1529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A7BD-A916-4079-903B-7C2C5B3573BA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5C79-3CE3-44F0-8DBF-15E222EF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114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A7BD-A916-4079-903B-7C2C5B3573BA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5C79-3CE3-44F0-8DBF-15E222EF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072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F46A7BD-A916-4079-903B-7C2C5B3573BA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E295C79-3CE3-44F0-8DBF-15E222EF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16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47690" y="555979"/>
            <a:ext cx="8574622" cy="2616199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Институт права </a:t>
            </a:r>
            <a:r>
              <a:rPr lang="ru-RU" sz="3100" dirty="0" smtClean="0"/>
              <a:t>ВГУЭС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2700" dirty="0"/>
              <a:t>Кафедра международных отношений и </a:t>
            </a:r>
            <a:r>
              <a:rPr lang="ru-RU" sz="2700" dirty="0" smtClean="0"/>
              <a:t>права</a:t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/>
              <a:t>Презентация лекции по курсу «Дипломатическая и консульская служба»</a:t>
            </a:r>
            <a:br>
              <a:rPr lang="ru-RU" sz="2700" dirty="0"/>
            </a:br>
            <a:r>
              <a:rPr lang="ru-RU" sz="2700" dirty="0"/>
              <a:t/>
            </a:r>
            <a:br>
              <a:rPr lang="ru-RU" sz="2700" dirty="0"/>
            </a:br>
            <a:endParaRPr lang="ru-RU" sz="27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34667" y="3883376"/>
            <a:ext cx="6987645" cy="2822223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Международные связи субъектов Российской Федерации</a:t>
            </a:r>
          </a:p>
          <a:p>
            <a:endParaRPr lang="ru-RU" b="1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  <a:p>
            <a:endParaRPr lang="ru-RU" b="1" dirty="0" smtClean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  <a:p>
            <a:endParaRPr lang="ru-RU" b="1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  <a:p>
            <a:endParaRPr lang="ru-RU" b="1" dirty="0" smtClean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800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Сост. Абашева Е.А., 2020</a:t>
            </a:r>
            <a:endParaRPr lang="ru-RU" sz="1800" b="1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669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645" y="4274609"/>
            <a:ext cx="5870222" cy="25833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2325511" y="383821"/>
            <a:ext cx="857955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В последние десятилетия росла привлекательность России в качестве партнера по торгово-экономическому и инвестиционному сотрудничеству. </a:t>
            </a:r>
          </a:p>
          <a:p>
            <a:endParaRPr lang="ru-RU" dirty="0"/>
          </a:p>
          <a:p>
            <a:r>
              <a:rPr lang="ru-RU" dirty="0" smtClean="0"/>
              <a:t>Благодаря этому субъекты РФ стали активными участниками международных контактов нашей страны, расширили свою внешнеэкономическую деятельность, стали играть существенную роль в продвижении российских интересов за рубежом.</a:t>
            </a:r>
          </a:p>
          <a:p>
            <a:endParaRPr lang="ru-RU" dirty="0"/>
          </a:p>
          <a:p>
            <a:r>
              <a:rPr lang="ru-RU" dirty="0" smtClean="0"/>
              <a:t> Это позволяет им успешнее решать проблемы своего экономического развития, раздвигает рамки сотрудничества России с зарубежными партнерами. </a:t>
            </a:r>
          </a:p>
          <a:p>
            <a:endParaRPr lang="ru-RU" dirty="0"/>
          </a:p>
          <a:p>
            <a:r>
              <a:rPr lang="ru-RU" dirty="0" smtClean="0"/>
              <a:t>Одновременно через межрегиональные связи расширяется взаимодействие субъектов РФ с сопредельными государствами, укрепляется межрегиональное и приграничное сотрудничество.</a:t>
            </a:r>
            <a:endParaRPr lang="ru-RU" dirty="0"/>
          </a:p>
        </p:txBody>
      </p:sp>
      <p:sp>
        <p:nvSpPr>
          <p:cNvPr id="7" name="Фигура, имеющая форму буквы L 6"/>
          <p:cNvSpPr/>
          <p:nvPr/>
        </p:nvSpPr>
        <p:spPr>
          <a:xfrm rot="18260471">
            <a:off x="1981644" y="2489217"/>
            <a:ext cx="312380" cy="203163"/>
          </a:xfrm>
          <a:prstGeom prst="corner">
            <a:avLst/>
          </a:prstGeom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027" y="3396812"/>
            <a:ext cx="365792" cy="335309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031923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09332" y="259643"/>
            <a:ext cx="8218311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Международная и внешнеэкономическая деятельность субъектов РФ осуществляется на основе </a:t>
            </a:r>
            <a:endParaRPr lang="ru-RU" dirty="0" smtClean="0"/>
          </a:p>
          <a:p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Конституции </a:t>
            </a:r>
            <a:r>
              <a:rPr lang="ru-RU" dirty="0"/>
              <a:t>РФ,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федеральных </a:t>
            </a:r>
            <a:r>
              <a:rPr lang="ru-RU" dirty="0"/>
              <a:t>законов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указов </a:t>
            </a:r>
            <a:r>
              <a:rPr lang="ru-RU" dirty="0"/>
              <a:t>Президента РФ. </a:t>
            </a: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Основной </a:t>
            </a:r>
            <a:r>
              <a:rPr lang="ru-RU" dirty="0"/>
              <a:t>нормативный правовой акт в этой сфере — Федеральный закон от 4 января 1999 г. № 4-ФЗ «О координации международных и внешнеэкономических связей субъектов Российской Федерации».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Наряду </a:t>
            </a:r>
            <a:r>
              <a:rPr lang="ru-RU" dirty="0"/>
              <a:t>с гарантией прав и интересов регионов в данном Законе определяется ответственность всех участников этого процесса.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Цели </a:t>
            </a:r>
            <a:r>
              <a:rPr lang="ru-RU" dirty="0"/>
              <a:t>Закона: </a:t>
            </a:r>
            <a:endParaRPr lang="ru-RU" dirty="0" smtClean="0"/>
          </a:p>
          <a:p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обеспечить </a:t>
            </a:r>
            <a:r>
              <a:rPr lang="ru-RU" dirty="0"/>
              <a:t>органичное сочетание прав и ответственности,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укрепить </a:t>
            </a:r>
            <a:r>
              <a:rPr lang="ru-RU" dirty="0"/>
              <a:t>организующее начало в осуществлении зарубежных связей регионов,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повысить </a:t>
            </a:r>
            <a:r>
              <a:rPr lang="ru-RU" dirty="0"/>
              <a:t>отдачу от них и в целом в максимально возможной степени раскрыть потенциал межрегионального сотрудничества.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67111" y="6152444"/>
            <a:ext cx="629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219"/>
          <a:stretch/>
        </p:blipFill>
        <p:spPr>
          <a:xfrm>
            <a:off x="6683021" y="727158"/>
            <a:ext cx="2675469" cy="13838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57430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3644" y="679464"/>
            <a:ext cx="10171289" cy="5632311"/>
          </a:xfrm>
          <a:prstGeom prst="rect">
            <a:avLst/>
          </a:prstGeom>
          <a:solidFill>
            <a:srgbClr val="82B4E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dirty="0"/>
              <a:t>Широкое взаимодействие регионы России осуществляют с партнерами по Содружеству Независимых Государств, в которых проживает значительная часть наших соотечественников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Успешно </a:t>
            </a:r>
            <a:r>
              <a:rPr lang="ru-RU" dirty="0"/>
              <a:t>осуществляется ряд конкретных проектов </a:t>
            </a:r>
            <a:endParaRPr lang="ru-RU" dirty="0" smtClean="0"/>
          </a:p>
          <a:p>
            <a:r>
              <a:rPr lang="ru-RU" dirty="0" smtClean="0"/>
              <a:t>и </a:t>
            </a:r>
            <a:r>
              <a:rPr lang="ru-RU" dirty="0"/>
              <a:t>программ сотрудничества субъектов РФ с </a:t>
            </a:r>
            <a:endParaRPr lang="ru-RU" dirty="0" smtClean="0"/>
          </a:p>
          <a:p>
            <a:r>
              <a:rPr lang="ru-RU" dirty="0" smtClean="0"/>
              <a:t>государствами </a:t>
            </a:r>
            <a:r>
              <a:rPr lang="ru-RU" dirty="0"/>
              <a:t>СНГ и их </a:t>
            </a:r>
            <a:r>
              <a:rPr lang="ru-RU" dirty="0" smtClean="0"/>
              <a:t>территориальными </a:t>
            </a:r>
          </a:p>
          <a:p>
            <a:r>
              <a:rPr lang="ru-RU" dirty="0" smtClean="0"/>
              <a:t>образованиями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Образованное </a:t>
            </a:r>
            <a:r>
              <a:rPr lang="ru-RU" dirty="0"/>
              <a:t>при МИД России в 2008 г. </a:t>
            </a:r>
            <a:endParaRPr lang="ru-RU" dirty="0" smtClean="0"/>
          </a:p>
          <a:p>
            <a:r>
              <a:rPr lang="ru-RU" dirty="0" smtClean="0"/>
              <a:t>Федеральное </a:t>
            </a:r>
            <a:r>
              <a:rPr lang="ru-RU" dirty="0"/>
              <a:t>агентство по делам Содружества </a:t>
            </a:r>
            <a:endParaRPr lang="ru-RU" dirty="0" smtClean="0"/>
          </a:p>
          <a:p>
            <a:r>
              <a:rPr lang="ru-RU" dirty="0" smtClean="0"/>
              <a:t>Независимых </a:t>
            </a:r>
            <a:r>
              <a:rPr lang="ru-RU" dirty="0"/>
              <a:t>Государств, соотечественников, </a:t>
            </a:r>
            <a:endParaRPr lang="ru-RU" dirty="0" smtClean="0"/>
          </a:p>
          <a:p>
            <a:r>
              <a:rPr lang="ru-RU" dirty="0" smtClean="0"/>
              <a:t>проживающих </a:t>
            </a:r>
            <a:r>
              <a:rPr lang="ru-RU" dirty="0"/>
              <a:t>за рубежом, и по </a:t>
            </a:r>
            <a:r>
              <a:rPr lang="ru-RU" dirty="0" smtClean="0"/>
              <a:t>международному</a:t>
            </a:r>
          </a:p>
          <a:p>
            <a:r>
              <a:rPr lang="ru-RU" dirty="0" smtClean="0"/>
              <a:t> </a:t>
            </a:r>
            <a:r>
              <a:rPr lang="ru-RU" dirty="0"/>
              <a:t>гуманитарному сотрудничеству (</a:t>
            </a:r>
            <a:r>
              <a:rPr lang="ru-RU" dirty="0" err="1"/>
              <a:t>Россотрудничество</a:t>
            </a:r>
            <a:r>
              <a:rPr lang="ru-RU" dirty="0" smtClean="0"/>
              <a:t>)</a:t>
            </a:r>
          </a:p>
          <a:p>
            <a:r>
              <a:rPr lang="ru-RU" dirty="0" smtClean="0"/>
              <a:t> </a:t>
            </a:r>
            <a:r>
              <a:rPr lang="ru-RU" dirty="0"/>
              <a:t>активно включилось в работу по развитию связей </a:t>
            </a:r>
            <a:endParaRPr lang="ru-RU" dirty="0" smtClean="0"/>
          </a:p>
          <a:p>
            <a:r>
              <a:rPr lang="ru-RU" dirty="0" smtClean="0"/>
              <a:t>со </a:t>
            </a:r>
            <a:r>
              <a:rPr lang="ru-RU" dirty="0"/>
              <a:t>странами СНГ и поддержанию отношений </a:t>
            </a:r>
            <a:r>
              <a:rPr lang="ru-RU" dirty="0" smtClean="0"/>
              <a:t>с</a:t>
            </a:r>
          </a:p>
          <a:p>
            <a:r>
              <a:rPr lang="ru-RU" dirty="0" smtClean="0"/>
              <a:t> </a:t>
            </a:r>
            <a:r>
              <a:rPr lang="ru-RU" dirty="0"/>
              <a:t>проживающими в них соотечественниками.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Тем </a:t>
            </a:r>
            <a:r>
              <a:rPr lang="ru-RU" dirty="0"/>
              <a:t>не менее основная политическая и дипломатическая деятельность в этом направлении по-прежнему осуществляется Министерством иностранных дел РФ, в частности четырьмя департаментами СНГ. Регионы же России получили благодаря </a:t>
            </a:r>
            <a:r>
              <a:rPr lang="ru-RU" dirty="0" err="1"/>
              <a:t>Россотрудничеству</a:t>
            </a:r>
            <a:r>
              <a:rPr lang="ru-RU" dirty="0"/>
              <a:t> дополнительный канал взаимодействия на постсоветском пространстве.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621" y="1794933"/>
            <a:ext cx="4166607" cy="296633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761982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7155" y="214070"/>
            <a:ext cx="572346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Примером </a:t>
            </a:r>
            <a:r>
              <a:rPr lang="ru-RU" dirty="0"/>
              <a:t>успешного взаимодействия субъектов РФ с внешним миром является наращивание в последние годы региональной составляющей </a:t>
            </a:r>
            <a:r>
              <a:rPr lang="ru-RU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сотрудничестве со странами Азиатско-Тихоокеанского региона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Особое </a:t>
            </a:r>
            <a:r>
              <a:rPr lang="ru-RU" dirty="0"/>
              <a:t>место в нем принадлежит </a:t>
            </a:r>
            <a:r>
              <a:rPr lang="ru-RU" b="1" dirty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российско-китайскому партнерству</a:t>
            </a:r>
            <a:r>
              <a:rPr lang="ru-RU" dirty="0"/>
              <a:t>. Беспрецедентный подъем в отношениях между Россией и Китаем непосредственно затронул многие регионы Российской Федерации. </a:t>
            </a:r>
            <a:endParaRPr lang="ru-RU" dirty="0" smtClean="0"/>
          </a:p>
          <a:p>
            <a:r>
              <a:rPr lang="ru-RU" dirty="0" smtClean="0"/>
              <a:t>Быстрыми </a:t>
            </a:r>
            <a:r>
              <a:rPr lang="ru-RU" dirty="0"/>
              <a:t>темпами растет двусторонняя торговля, </a:t>
            </a:r>
            <a:r>
              <a:rPr lang="ru-RU" dirty="0" smtClean="0"/>
              <a:t>значительная </a:t>
            </a:r>
            <a:r>
              <a:rPr lang="ru-RU" dirty="0"/>
              <a:t>ее доля приходится на приграничную торговлю российских регионов.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Китай </a:t>
            </a:r>
            <a:r>
              <a:rPr lang="ru-RU" dirty="0"/>
              <a:t>стал активно инвестировать свои капиталы в Россию, прежде всего на Дальнем Востоке и в Сибири.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конце 2019 г. был запущен восточный маршрут газопровода «Сила Сибири». Ряд китайских СМИ на этом фоне провозгласил начало новой эры энергетического сотрудничества Москвы и Пекина. К 2023 г. «Сила Сибири» будет соединена с </a:t>
            </a:r>
            <a:r>
              <a:rPr lang="ru-RU" dirty="0" err="1"/>
              <a:t>Ковыктинским</a:t>
            </a:r>
            <a:r>
              <a:rPr lang="ru-RU" dirty="0"/>
              <a:t> месторождением, а к 2024 году газопровод будет полностью достроен. Кроме того, к 2023 г. заработает газовая сеть, которая будет простираться до Шанхая</a:t>
            </a:r>
            <a:r>
              <a:rPr lang="ru-RU" dirty="0" smtClean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184445" y="117693"/>
            <a:ext cx="3589866" cy="6740307"/>
          </a:xfrm>
          <a:prstGeom prst="rect">
            <a:avLst/>
          </a:prstGeom>
          <a:solidFill>
            <a:srgbClr val="84B0E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рубеже 2019 и 2020 гг. Москва и Пекин столкнулись с острой необходимостью уделить первостепенное внимание двустороннему гражданскому диалогу.</a:t>
            </a:r>
          </a:p>
          <a:p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противном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случае стороны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могут столкнуться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ухудшением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отношений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вызванным общественным недоверием в отношении стратегического партнера. В частности, открывается возможность активизировать гражданский диалог интеллектуалов России и Китая в рамках начинающихся годов научно-технического и инновационного сотрудничества двух стран.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Кроме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того, Москва и Пекин могут использовать результаты годов обменов между российскими и китайскими СМИ для закрепления позитивного общественного мнения относительно друг друга.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9121" y="1422399"/>
            <a:ext cx="1745190" cy="1280231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4100941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1379" y="219293"/>
            <a:ext cx="9595554" cy="6463308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dirty="0" smtClean="0"/>
              <a:t>В Приморском крае действует Агентство </a:t>
            </a:r>
            <a:r>
              <a:rPr lang="ru-RU" dirty="0"/>
              <a:t>международного сотрудничества Приморского </a:t>
            </a:r>
            <a:r>
              <a:rPr lang="ru-RU" dirty="0" smtClean="0"/>
              <a:t>края, которое </a:t>
            </a:r>
            <a:r>
              <a:rPr lang="ru-RU" dirty="0"/>
              <a:t>является органом исполнительной власти, осуществляющим в рамках своих полномочий государственное управление в сфере международной и внешнеэкономической </a:t>
            </a:r>
            <a:r>
              <a:rPr lang="ru-RU" dirty="0" smtClean="0"/>
              <a:t>деятельности региона. Стратегической </a:t>
            </a:r>
            <a:r>
              <a:rPr lang="ru-RU" dirty="0"/>
              <a:t>задачей, поставленной руководством страны перед Приморским краем, является формирование углубленных и сбалансированных отношений со странами Азиатско-Тихоокеанского региона, гарантирующих его долгосрочную </a:t>
            </a:r>
            <a:r>
              <a:rPr lang="ru-RU" dirty="0" smtClean="0"/>
              <a:t>стабильность. </a:t>
            </a:r>
            <a:endParaRPr lang="ru-RU" dirty="0"/>
          </a:p>
          <a:p>
            <a:r>
              <a:rPr lang="ru-RU" dirty="0" smtClean="0"/>
              <a:t>В </a:t>
            </a:r>
            <a:r>
              <a:rPr lang="ru-RU" dirty="0"/>
              <a:t>интересах выполнения данной задачи </a:t>
            </a:r>
            <a:r>
              <a:rPr lang="ru-RU" dirty="0" smtClean="0"/>
              <a:t>Агентство </a:t>
            </a:r>
            <a:r>
              <a:rPr lang="ru-RU" dirty="0"/>
              <a:t>обеспечивает участие официальных делегаций Приморского края в переговорах, встречах и форумах на разных уровнях в странах региона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Важным </a:t>
            </a:r>
            <a:r>
              <a:rPr lang="ru-RU" dirty="0"/>
              <a:t>направлением деятельности </a:t>
            </a:r>
            <a:endParaRPr lang="ru-RU" dirty="0" smtClean="0"/>
          </a:p>
          <a:p>
            <a:r>
              <a:rPr lang="ru-RU" dirty="0" smtClean="0"/>
              <a:t>является </a:t>
            </a:r>
            <a:r>
              <a:rPr lang="ru-RU" dirty="0"/>
              <a:t>организация ставших уже </a:t>
            </a:r>
            <a:endParaRPr lang="ru-RU" dirty="0" smtClean="0"/>
          </a:p>
          <a:p>
            <a:r>
              <a:rPr lang="ru-RU" dirty="0" smtClean="0"/>
              <a:t>традиционными </a:t>
            </a:r>
            <a:r>
              <a:rPr lang="ru-RU" dirty="0"/>
              <a:t>международных </a:t>
            </a:r>
            <a:endParaRPr lang="ru-RU" dirty="0" smtClean="0"/>
          </a:p>
          <a:p>
            <a:r>
              <a:rPr lang="ru-RU" dirty="0" smtClean="0"/>
              <a:t>мероприятий </a:t>
            </a:r>
            <a:r>
              <a:rPr lang="ru-RU" dirty="0"/>
              <a:t>на территории </a:t>
            </a:r>
            <a:endParaRPr lang="ru-RU" dirty="0" smtClean="0"/>
          </a:p>
          <a:p>
            <a:r>
              <a:rPr lang="ru-RU" dirty="0" smtClean="0"/>
              <a:t>Приморского </a:t>
            </a:r>
            <a:r>
              <a:rPr lang="ru-RU" dirty="0"/>
              <a:t>края. </a:t>
            </a:r>
            <a:endParaRPr lang="ru-RU" dirty="0" smtClean="0"/>
          </a:p>
          <a:p>
            <a:r>
              <a:rPr lang="ru-RU" dirty="0" smtClean="0"/>
              <a:t>В рамках своих полномочий Агентство </a:t>
            </a:r>
          </a:p>
          <a:p>
            <a:r>
              <a:rPr lang="ru-RU" dirty="0" smtClean="0"/>
              <a:t>ежегодно составляет план </a:t>
            </a:r>
            <a:r>
              <a:rPr lang="ru-RU" dirty="0"/>
              <a:t>мероприятий. </a:t>
            </a:r>
            <a:endParaRPr lang="ru-RU" dirty="0" smtClean="0"/>
          </a:p>
          <a:p>
            <a:r>
              <a:rPr lang="ru-RU" dirty="0" smtClean="0"/>
              <a:t>В списке действующих документов целый </a:t>
            </a:r>
          </a:p>
          <a:p>
            <a:r>
              <a:rPr lang="ru-RU" dirty="0" smtClean="0"/>
              <a:t>перечень </a:t>
            </a:r>
            <a:r>
              <a:rPr lang="ru-RU" dirty="0"/>
              <a:t>меморандумов и соглашений, </a:t>
            </a:r>
            <a:endParaRPr lang="ru-RU" dirty="0" smtClean="0"/>
          </a:p>
          <a:p>
            <a:r>
              <a:rPr lang="ru-RU" dirty="0" smtClean="0"/>
              <a:t>заключённых </a:t>
            </a:r>
            <a:r>
              <a:rPr lang="ru-RU" dirty="0"/>
              <a:t>между Приморским краем </a:t>
            </a:r>
            <a:endParaRPr lang="ru-RU" dirty="0" smtClean="0"/>
          </a:p>
          <a:p>
            <a:r>
              <a:rPr lang="ru-RU" dirty="0" smtClean="0"/>
              <a:t>и </a:t>
            </a:r>
            <a:r>
              <a:rPr lang="ru-RU" dirty="0"/>
              <a:t>административно-территориальными </a:t>
            </a:r>
            <a:endParaRPr lang="ru-RU" dirty="0" smtClean="0"/>
          </a:p>
          <a:p>
            <a:r>
              <a:rPr lang="ru-RU" dirty="0" smtClean="0"/>
              <a:t>образованиями </a:t>
            </a:r>
            <a:r>
              <a:rPr lang="ru-RU" dirty="0"/>
              <a:t>зарубежных </a:t>
            </a:r>
            <a:r>
              <a:rPr lang="ru-RU" dirty="0" smtClean="0"/>
              <a:t>стран.</a:t>
            </a:r>
          </a:p>
          <a:p>
            <a:r>
              <a:rPr lang="ru-RU" dirty="0" smtClean="0"/>
              <a:t>Регион активно взаимодействует с консульствами зарубежных стран, расположенных на его территории, а так же с Представительством МИД во Владивостоке.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333" y="2574361"/>
            <a:ext cx="5181600" cy="344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19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776267719"/>
              </p:ext>
            </p:extLst>
          </p:nvPr>
        </p:nvGraphicFramePr>
        <p:xfrm>
          <a:off x="4809067" y="440267"/>
          <a:ext cx="6807200" cy="6180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64355" y="1916964"/>
            <a:ext cx="31721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Приморский край участвует в работе следующих межрегиональных международных образований (организаций):</a:t>
            </a:r>
          </a:p>
        </p:txBody>
      </p:sp>
    </p:spTree>
    <p:extLst>
      <p:ext uri="{BB962C8B-B14F-4D97-AF65-F5344CB8AC3E}">
        <p14:creationId xmlns:p14="http://schemas.microsoft.com/office/powerpoint/2010/main" val="3180204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0978" y="1932508"/>
            <a:ext cx="9731022" cy="4801314"/>
          </a:xfrm>
          <a:prstGeom prst="rect">
            <a:avLst/>
          </a:prstGeom>
          <a:solidFill>
            <a:srgbClr val="B0C8B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ru-RU" dirty="0" smtClean="0"/>
              <a:t>Согласно </a:t>
            </a:r>
            <a:r>
              <a:rPr lang="ru-RU" dirty="0"/>
              <a:t>Указу Министерство иностранных дел РФ, являясь головным органом в области отношений с иностранными государствами и международными организациями, осуществляет общий контроль над выполнением международных обязательств Российской Федерации и координирует международные связи субъектов РФ.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Органам </a:t>
            </a:r>
            <a:r>
              <a:rPr lang="ru-RU" dirty="0"/>
              <a:t>исполнительной власти субъектов РФ надлежит информировать МИД России об осуществляемой ими международной </a:t>
            </a:r>
            <a:endParaRPr lang="ru-RU" dirty="0" smtClean="0"/>
          </a:p>
          <a:p>
            <a:r>
              <a:rPr lang="ru-RU" dirty="0" smtClean="0"/>
              <a:t>деятельности </a:t>
            </a:r>
            <a:r>
              <a:rPr lang="ru-RU" dirty="0"/>
              <a:t>и о своих международных связях: </a:t>
            </a:r>
            <a:endParaRPr lang="ru-RU" dirty="0" smtClean="0"/>
          </a:p>
          <a:p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официальных </a:t>
            </a:r>
            <a:r>
              <a:rPr lang="ru-RU" dirty="0"/>
              <a:t>поездках,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консультациях </a:t>
            </a:r>
            <a:r>
              <a:rPr lang="ru-RU" dirty="0"/>
              <a:t>и переговорах,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подписанных </a:t>
            </a:r>
            <a:r>
              <a:rPr lang="ru-RU" dirty="0"/>
              <a:t>и готовящихся к подписанию </a:t>
            </a:r>
            <a:endParaRPr lang="ru-RU" dirty="0" smtClean="0"/>
          </a:p>
          <a:p>
            <a:r>
              <a:rPr lang="ru-RU" dirty="0" smtClean="0"/>
              <a:t>документах </a:t>
            </a:r>
            <a:r>
              <a:rPr lang="ru-RU" dirty="0"/>
              <a:t>и других договоренностях.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/>
          </a:p>
          <a:p>
            <a:r>
              <a:rPr lang="ru-RU" dirty="0" smtClean="0"/>
              <a:t>Проекты </a:t>
            </a:r>
            <a:r>
              <a:rPr lang="ru-RU" dirty="0"/>
              <a:t>соглашений субъектов РФ с субъектами, административно-территориальными образованиями иностранных государств, включая проекты соглашений об открытии представительств, подлежат предварительному согласованию с МИД России.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7200" y="178182"/>
            <a:ext cx="1046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Функции координатора международных и внешнеэкономических связей субъектов РФ возложены на Министерство иностранных дел РФ. </a:t>
            </a:r>
            <a:endParaRPr lang="ru-RU" dirty="0" smtClean="0"/>
          </a:p>
          <a:p>
            <a:r>
              <a:rPr lang="ru-RU" dirty="0" smtClean="0"/>
              <a:t>Основополагающим </a:t>
            </a:r>
            <a:r>
              <a:rPr lang="ru-RU" dirty="0"/>
              <a:t>нормативным документом, закрепляющим за МИД России эти функции, стал Указ Президента </a:t>
            </a:r>
            <a:r>
              <a:rPr lang="ru-RU" dirty="0" smtClean="0"/>
              <a:t>РФ от </a:t>
            </a:r>
            <a:r>
              <a:rPr lang="ru-RU" dirty="0"/>
              <a:t>08.11.2011 г. № </a:t>
            </a:r>
            <a:r>
              <a:rPr lang="ru-RU" dirty="0" smtClean="0"/>
              <a:t>1478 «О </a:t>
            </a:r>
            <a:r>
              <a:rPr lang="ru-RU" dirty="0"/>
              <a:t>координирующей роли Министерства иностранных дел Российской Федерации в проведении единой внешнеполитической линии Российской </a:t>
            </a:r>
            <a:r>
              <a:rPr lang="ru-RU" dirty="0" smtClean="0"/>
              <a:t>Федерации»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9" t="8329" r="329" b="15747"/>
          <a:stretch/>
        </p:blipFill>
        <p:spPr>
          <a:xfrm>
            <a:off x="7879645" y="3686834"/>
            <a:ext cx="4063999" cy="2115154"/>
          </a:xfrm>
          <a:prstGeom prst="rect">
            <a:avLst/>
          </a:prstGeom>
          <a:solidFill>
            <a:srgbClr val="CBD3CF"/>
          </a:solidFill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193323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16711" y="124178"/>
            <a:ext cx="3883374" cy="6678751"/>
          </a:xfrm>
          <a:prstGeom prst="rect">
            <a:avLst/>
          </a:prstGeom>
          <a:solidFill>
            <a:srgbClr val="EAE7CE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Послы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России в иностранных государствах, обеспечивая проведение единой внешнеполитической линии нашей страны в государстве пребывания, осуществляют координацию деятельности и контроль за работой находящихся в стране пребывания всех российских представительств, включая представительства субъектов РФ, открываемые ими на территории отдельных субъектов и административно-территориальных образований зарубежных стран. Руководители таких представительств обязаны согласовывать свою деятельность с Послом Российской Федерации, оказывать ему содействие в осуществлении его полномочий, регулярно информировать Посла о своей деятельности.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1465" y="124178"/>
            <a:ext cx="5147733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Указ </a:t>
            </a:r>
            <a:r>
              <a:rPr lang="ru-RU" dirty="0"/>
              <a:t>зафиксировал единый порядок действий для всех российских государственных учреждений, организаций, корпораций, предприятий, их должностных лиц, представителей, делегаций, групп специалистов, в том числе органов государственной власти субъектов РФ, которому они обязаны следовать в своих международных и региональных связях и контактах.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Одновременно </a:t>
            </a:r>
            <a:r>
              <a:rPr lang="ru-RU" dirty="0"/>
              <a:t>соответствующим департаментам Центрального аппарата, загранучреждениям системы МИД России и территориальным представительствам Министерства было </a:t>
            </a:r>
            <a:endParaRPr lang="ru-RU" dirty="0" smtClean="0"/>
          </a:p>
          <a:p>
            <a:r>
              <a:rPr lang="ru-RU" dirty="0" smtClean="0"/>
              <a:t>предписано оказывать</a:t>
            </a:r>
          </a:p>
          <a:p>
            <a:r>
              <a:rPr lang="ru-RU" dirty="0" smtClean="0"/>
              <a:t> органом</a:t>
            </a:r>
          </a:p>
          <a:p>
            <a:r>
              <a:rPr lang="ru-RU" dirty="0" smtClean="0"/>
              <a:t> </a:t>
            </a:r>
            <a:r>
              <a:rPr lang="ru-RU" dirty="0"/>
              <a:t>государственной </a:t>
            </a:r>
            <a:endParaRPr lang="ru-RU" dirty="0" smtClean="0"/>
          </a:p>
          <a:p>
            <a:r>
              <a:rPr lang="ru-RU" dirty="0" smtClean="0"/>
              <a:t>власти </a:t>
            </a:r>
            <a:r>
              <a:rPr lang="ru-RU" dirty="0"/>
              <a:t>субъектов </a:t>
            </a:r>
            <a:endParaRPr lang="ru-RU" dirty="0" smtClean="0"/>
          </a:p>
          <a:p>
            <a:r>
              <a:rPr lang="ru-RU" dirty="0" smtClean="0"/>
              <a:t>Федерации </a:t>
            </a:r>
          </a:p>
          <a:p>
            <a:r>
              <a:rPr lang="ru-RU" dirty="0" smtClean="0"/>
              <a:t>необходимое </a:t>
            </a:r>
          </a:p>
          <a:p>
            <a:r>
              <a:rPr lang="ru-RU" dirty="0" smtClean="0"/>
              <a:t>содействие </a:t>
            </a:r>
            <a:r>
              <a:rPr lang="ru-RU" dirty="0"/>
              <a:t>в </a:t>
            </a:r>
            <a:r>
              <a:rPr lang="ru-RU" dirty="0" smtClean="0"/>
              <a:t>развитии</a:t>
            </a:r>
          </a:p>
          <a:p>
            <a:r>
              <a:rPr lang="ru-RU" dirty="0" smtClean="0"/>
              <a:t> </a:t>
            </a:r>
            <a:r>
              <a:rPr lang="ru-RU" dirty="0"/>
              <a:t>их международных </a:t>
            </a:r>
            <a:endParaRPr lang="ru-RU" dirty="0" smtClean="0"/>
          </a:p>
          <a:p>
            <a:r>
              <a:rPr lang="ru-RU" dirty="0" smtClean="0"/>
              <a:t>связей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5861" r="17110" b="15218"/>
          <a:stretch/>
        </p:blipFill>
        <p:spPr>
          <a:xfrm>
            <a:off x="8116711" y="124178"/>
            <a:ext cx="3883374" cy="15703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332" y="4075289"/>
            <a:ext cx="3491379" cy="272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417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830962806"/>
              </p:ext>
            </p:extLst>
          </p:nvPr>
        </p:nvGraphicFramePr>
        <p:xfrm>
          <a:off x="4199467" y="1467556"/>
          <a:ext cx="7416800" cy="4335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74356" y="673121"/>
            <a:ext cx="619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Работа Министерства иностранных дел РФ с субъектами РФ строится по ряду направлений: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35290" y="673121"/>
            <a:ext cx="319475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Организует</a:t>
            </a:r>
            <a:r>
              <a:rPr lang="ru-RU" dirty="0"/>
              <a:t>, курирует и координирует работу Министерства с субъектами РФ </a:t>
            </a:r>
            <a:r>
              <a:rPr lang="ru-RU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Департамент по связям с субъектами Федерации, парламентом и общественными </a:t>
            </a:r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объединениями </a:t>
            </a:r>
            <a:r>
              <a:rPr lang="ru-RU" dirty="0" smtClean="0"/>
              <a:t>(ДСПО).</a:t>
            </a:r>
          </a:p>
          <a:p>
            <a:pPr algn="r"/>
            <a:endParaRPr lang="ru-RU" dirty="0" smtClean="0"/>
          </a:p>
          <a:p>
            <a:pPr algn="r"/>
            <a:r>
              <a:rPr lang="ru-RU" dirty="0"/>
              <a:t>Взаимодействуя с другими подразделениями МИД России, загранучреждениями и представительствами МИД России в субъектах РФ, ДСПО координирует их деятельность в вопросах, касающихся отношений с субъектами РФ, парламентом, общественными и религиозными объединениями России.</a:t>
            </a:r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4667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346454046"/>
              </p:ext>
            </p:extLst>
          </p:nvPr>
        </p:nvGraphicFramePr>
        <p:xfrm>
          <a:off x="990278" y="90311"/>
          <a:ext cx="11201722" cy="67676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0911238" y="1890096"/>
            <a:ext cx="11727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2324" y="2074762"/>
            <a:ext cx="15908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Задачи, стоящие </a:t>
            </a:r>
            <a:r>
              <a:rPr lang="ru-RU" b="1" dirty="0"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перед ДСПО, весьма обширны и </a:t>
            </a:r>
            <a:r>
              <a:rPr lang="ru-RU" b="1" dirty="0" smtClean="0"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многогранны</a:t>
            </a:r>
            <a:endParaRPr lang="ru-RU" b="1" dirty="0">
              <a:ln>
                <a:solidFill>
                  <a:schemeClr val="tx2">
                    <a:lumMod val="50000"/>
                    <a:lumOff val="5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931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5733" y="3781778"/>
            <a:ext cx="36575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ДСПО возложена </a:t>
            </a:r>
            <a:r>
              <a:rPr lang="ru-RU" dirty="0" smtClean="0"/>
              <a:t>такая задача</a:t>
            </a:r>
            <a:r>
              <a:rPr lang="ru-RU" dirty="0"/>
              <a:t>, как координация работы </a:t>
            </a:r>
            <a:r>
              <a:rPr lang="ru-RU" dirty="0" smtClean="0"/>
              <a:t>этих территориальных органов, </a:t>
            </a:r>
            <a:r>
              <a:rPr lang="ru-RU" dirty="0"/>
              <a:t>оказание им содействия в выполнении их задач, вытекающих из Положения о Представительстве </a:t>
            </a:r>
            <a:r>
              <a:rPr lang="ru-RU" dirty="0" smtClean="0"/>
              <a:t>МИД РФ </a:t>
            </a:r>
            <a:r>
              <a:rPr lang="ru-RU" dirty="0"/>
              <a:t>на территории Российской Федерации.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06223" y="253411"/>
            <a:ext cx="373662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Одним из наиболее важных инструментов участия Министерства иностранных дел РФ в координации и расширении международного и внешнеэкономического сотрудничества российских регионов являются </a:t>
            </a:r>
            <a:r>
              <a:rPr lang="ru-RU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представительства Министерства иностранных дел РФ на территории РФ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07289" y="45156"/>
            <a:ext cx="5960533" cy="67403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Они были созданы в середине 1990-х гг., когда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регионов России появилась возможность и возникла насущная потребность в налаживании международных и внешнеэкономических связей с зарубежными партнерами в целях решения вставших перед ними новых весьма сложных социальных и экономических проблем.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Потребовалось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 только консультационное содействие регионам со стороны МИД России, но и практическая помощь в решении конкретных проблем налаживания зарубежных контактов, выхода предприятий регионов на внешние рынки, поиска перспективных иностранных партнеров, привлечения в регионы зарубежных инвестиций. Как правило, представительства МИД России на территории РФ открывались по инициативе региональных властей,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нуждавшихся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профессиональной поддержке своих начинаний.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Поначалу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создание представительств МИД России на территории страны происходило несколько стихийно и в значительной степени являлось реакцией Министерства на инициативы со стороны региональных властей.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временем функционирование представительств МИД России на территории РФ приобрело более упорядоченный и организованный характер. Их руководители и дипломатические сотрудники получили необходимые навыки и опыт, прошли обучение в Дипломатической академии МИД России, некоторые их них получили возможность поработать в штате российских посольств за границей или выехать в российские загранучреждения в краткосрочные командировки. На работу пришла талантливая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молодежь.</a:t>
            </a:r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6188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1687" y="369418"/>
            <a:ext cx="5746046" cy="2585323"/>
          </a:xfrm>
          <a:prstGeom prst="rect">
            <a:avLst/>
          </a:prstGeom>
          <a:solidFill>
            <a:schemeClr val="bg2">
              <a:lumMod val="75000"/>
            </a:schemeClr>
          </a:solidFill>
          <a:effectLst/>
        </p:spPr>
        <p:txBody>
          <a:bodyPr wrap="square" rtlCol="0">
            <a:spAutoFit/>
          </a:bodyPr>
          <a:lstStyle/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Представительства МИД России осуществляют свою деятельность на основании Положения о Представительстве Министерства иностранных дел Российской Федерации на территории Российской Федерации. В своей практической деятельности Представительство руководствуется приказами и указаниями Министерства иностранных дел РФ. При этом оно строит свою деятельность в регионе с учетом нормативных актов соответствующего субъекта РФ.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41687" y="2954741"/>
            <a:ext cx="9739064" cy="3785652"/>
          </a:xfrm>
          <a:prstGeom prst="rect">
            <a:avLst/>
          </a:prstGeom>
          <a:solidFill>
            <a:schemeClr val="bg2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своей деятельности представительства МИД России на территории РФ делают акцент на обеспечении безусловного соблюдения в регионах названного выше Указа Президента РФ «О координирующей роли Министерства иностранных дел Российской Федерации в проведении единой внешнеполитической линии Российской Федерации». В частности, они оказывают всемерную помощь субъектам РФ в осуществлении ими международного и внешнеэкономического сотрудничества с территориальными образованиями зарубежных государств. При этом такое сотрудничество реализуется в строгом соответствии с общегосударственной внешней политикой Российской Федерации. На практике это означает, что представительства МИД России не только отслеживают зарубежные контакты субъектов РФ на предмет их соответствия внешнеполитической линии России, но и прежде всего ориентированы на оказание регионам консультационного и информационного содействия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Кроме того, представительства занимаются организацией проведения правовой экспертизы соответствующими подразделениями МИД России проектов всех готовящихся соглашений субъектов РФ с зарубежными партнерами, принимают непосредственное участие во всех проводимых регионами международных и межрегиональных мероприятиях.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733" y="369418"/>
            <a:ext cx="3993018" cy="2825338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6073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9377" y="688622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После образования в России федеральных округов Министерство иностранных дел РФ ввело на время в практику институт Посла по особым поручениям, возглавляющего Представительство МИД России в центре федерального </a:t>
            </a:r>
            <a:r>
              <a:rPr lang="ru-RU" dirty="0" smtClean="0"/>
              <a:t>округа.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К </a:t>
            </a:r>
            <a:r>
              <a:rPr lang="ru-RU" dirty="0"/>
              <a:t>концу 2000-х гг. МИД России, однако, был </a:t>
            </a:r>
            <a:r>
              <a:rPr lang="ru-RU" dirty="0" smtClean="0"/>
              <a:t>вынужден</a:t>
            </a:r>
          </a:p>
          <a:p>
            <a:r>
              <a:rPr lang="ru-RU" dirty="0" smtClean="0"/>
              <a:t> </a:t>
            </a:r>
            <a:r>
              <a:rPr lang="ru-RU" dirty="0"/>
              <a:t>отказаться от практики направления из Центра в </a:t>
            </a:r>
            <a:endParaRPr lang="ru-RU" dirty="0" smtClean="0"/>
          </a:p>
          <a:p>
            <a:r>
              <a:rPr lang="ru-RU" dirty="0" smtClean="0"/>
              <a:t>столицы </a:t>
            </a:r>
            <a:r>
              <a:rPr lang="ru-RU" dirty="0"/>
              <a:t>федеральных округов послов по особым </a:t>
            </a:r>
            <a:endParaRPr lang="ru-RU" dirty="0" smtClean="0"/>
          </a:p>
          <a:p>
            <a:r>
              <a:rPr lang="ru-RU" dirty="0" smtClean="0"/>
              <a:t>поручениям</a:t>
            </a:r>
            <a:r>
              <a:rPr lang="ru-RU" dirty="0"/>
              <a:t>, что было связано с рядом кадровых и </a:t>
            </a:r>
            <a:endParaRPr lang="ru-RU" dirty="0" smtClean="0"/>
          </a:p>
          <a:p>
            <a:r>
              <a:rPr lang="ru-RU" dirty="0" smtClean="0"/>
              <a:t>финансовых </a:t>
            </a:r>
            <a:r>
              <a:rPr lang="ru-RU" dirty="0"/>
              <a:t>трудностей. К тому же за несколько лет </a:t>
            </a:r>
            <a:endParaRPr lang="ru-RU" dirty="0" smtClean="0"/>
          </a:p>
          <a:p>
            <a:r>
              <a:rPr lang="ru-RU" dirty="0" smtClean="0"/>
              <a:t>существования </a:t>
            </a:r>
            <a:r>
              <a:rPr lang="ru-RU" dirty="0"/>
              <a:t>института Посла по особым поручениям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представителя МИД России в федеральном округе, </a:t>
            </a:r>
            <a:endParaRPr lang="ru-RU" dirty="0" smtClean="0"/>
          </a:p>
          <a:p>
            <a:r>
              <a:rPr lang="ru-RU" dirty="0" smtClean="0"/>
              <a:t>Министерству </a:t>
            </a:r>
            <a:r>
              <a:rPr lang="ru-RU" dirty="0"/>
              <a:t>удалось подобрать и подготовить </a:t>
            </a:r>
            <a:endParaRPr lang="ru-RU" dirty="0" smtClean="0"/>
          </a:p>
          <a:p>
            <a:r>
              <a:rPr lang="ru-RU" dirty="0" smtClean="0"/>
              <a:t>квалифицированные </a:t>
            </a:r>
            <a:r>
              <a:rPr lang="ru-RU" dirty="0"/>
              <a:t>и профессионально </a:t>
            </a:r>
            <a:r>
              <a:rPr lang="ru-RU" dirty="0" smtClean="0"/>
              <a:t>грамотные</a:t>
            </a:r>
          </a:p>
          <a:p>
            <a:r>
              <a:rPr lang="ru-RU" dirty="0" smtClean="0"/>
              <a:t> </a:t>
            </a:r>
            <a:r>
              <a:rPr lang="ru-RU" dirty="0"/>
              <a:t>кадры на местах из числа жителей регионов.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402" y="1858961"/>
            <a:ext cx="3353976" cy="33539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0611556" y="124177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и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з истории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793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193" y="0"/>
            <a:ext cx="6893807" cy="3729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569156" y="359283"/>
            <a:ext cx="1045351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 принятии решения об открытии </a:t>
            </a:r>
            <a:endParaRPr lang="ru-RU" dirty="0" smtClean="0"/>
          </a:p>
          <a:p>
            <a:r>
              <a:rPr lang="ru-RU" dirty="0" smtClean="0"/>
              <a:t>представительств </a:t>
            </a:r>
            <a:r>
              <a:rPr lang="ru-RU" dirty="0"/>
              <a:t>Министерства иностранных </a:t>
            </a:r>
            <a:endParaRPr lang="ru-RU" dirty="0" smtClean="0"/>
          </a:p>
          <a:p>
            <a:r>
              <a:rPr lang="ru-RU" dirty="0" smtClean="0"/>
              <a:t>дел </a:t>
            </a:r>
            <a:r>
              <a:rPr lang="ru-RU" dirty="0"/>
              <a:t>РФ на территории РФ в расчет </a:t>
            </a:r>
            <a:r>
              <a:rPr lang="ru-RU" dirty="0" smtClean="0"/>
              <a:t>принималось: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географическое </a:t>
            </a:r>
            <a:r>
              <a:rPr lang="ru-RU" dirty="0"/>
              <a:t>положение того </a:t>
            </a:r>
            <a:r>
              <a:rPr lang="ru-RU" dirty="0" smtClean="0"/>
              <a:t>или</a:t>
            </a:r>
          </a:p>
          <a:p>
            <a:r>
              <a:rPr lang="ru-RU" dirty="0" smtClean="0"/>
              <a:t> </a:t>
            </a:r>
            <a:r>
              <a:rPr lang="ru-RU" dirty="0"/>
              <a:t>иного субъекта РФ, в частности </a:t>
            </a:r>
            <a:endParaRPr lang="ru-RU" dirty="0" smtClean="0"/>
          </a:p>
          <a:p>
            <a:r>
              <a:rPr lang="ru-RU" dirty="0" smtClean="0"/>
              <a:t>нахождение </a:t>
            </a:r>
            <a:r>
              <a:rPr lang="ru-RU" dirty="0"/>
              <a:t>его в районе </a:t>
            </a:r>
            <a:r>
              <a:rPr lang="ru-RU" dirty="0" smtClean="0"/>
              <a:t>Государственной</a:t>
            </a:r>
          </a:p>
          <a:p>
            <a:r>
              <a:rPr lang="ru-RU" dirty="0" smtClean="0"/>
              <a:t> </a:t>
            </a:r>
            <a:r>
              <a:rPr lang="ru-RU" dirty="0"/>
              <a:t>границы РФ</a:t>
            </a:r>
            <a:r>
              <a:rPr lang="ru-RU" dirty="0" smtClean="0"/>
              <a:t>,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 </a:t>
            </a:r>
            <a:r>
              <a:rPr lang="ru-RU" dirty="0"/>
              <a:t>существование на ней </a:t>
            </a:r>
            <a:r>
              <a:rPr lang="ru-RU" dirty="0" smtClean="0"/>
              <a:t>пограничных </a:t>
            </a:r>
          </a:p>
          <a:p>
            <a:r>
              <a:rPr lang="ru-RU" dirty="0" smtClean="0"/>
              <a:t>переходов</a:t>
            </a:r>
            <a:r>
              <a:rPr lang="ru-RU" dirty="0"/>
              <a:t>,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наличие </a:t>
            </a:r>
            <a:r>
              <a:rPr lang="ru-RU" dirty="0"/>
              <a:t>международных </a:t>
            </a:r>
            <a:r>
              <a:rPr lang="ru-RU" dirty="0" smtClean="0"/>
              <a:t>воздушных </a:t>
            </a:r>
          </a:p>
          <a:p>
            <a:r>
              <a:rPr lang="ru-RU" dirty="0" smtClean="0"/>
              <a:t>и </a:t>
            </a:r>
            <a:r>
              <a:rPr lang="ru-RU" dirty="0"/>
              <a:t>морских портов.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/>
          </a:p>
          <a:p>
            <a:r>
              <a:rPr lang="ru-RU" dirty="0" smtClean="0"/>
              <a:t>Очень </a:t>
            </a:r>
            <a:r>
              <a:rPr lang="ru-RU" dirty="0"/>
              <a:t>большое значение имели и вопросы вовлеченности регионов в международное, межрегиональное и внешнеэкономическое сотрудничество, прохождение через регион важнейших международных транспортных артерий. </a:t>
            </a:r>
            <a:endParaRPr lang="ru-RU" dirty="0" smtClean="0"/>
          </a:p>
          <a:p>
            <a:r>
              <a:rPr lang="ru-RU" dirty="0" smtClean="0"/>
              <a:t>Немаловажным </a:t>
            </a:r>
            <a:r>
              <a:rPr lang="ru-RU" dirty="0"/>
              <a:t>моментом была также готовность регионов взять на себя определенные обязательства по организации и обеспечению необходимых условий для работы представительств Министерства. </a:t>
            </a:r>
            <a:endParaRPr lang="ru-RU" dirty="0" smtClean="0"/>
          </a:p>
          <a:p>
            <a:endParaRPr lang="ru-RU" dirty="0"/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настоящее время многие субъекты РФ, не имеющие на своей территории представительства МИД России, а таковых более половины, проявляют желание такое представительство открыть. Однако сделать это непросто из-за имеющихся ограничений на общее число представительств, которое разрешено открыть Министерству на территории России.</a:t>
            </a:r>
          </a:p>
        </p:txBody>
      </p:sp>
    </p:spTree>
    <p:extLst>
      <p:ext uri="{BB962C8B-B14F-4D97-AF65-F5344CB8AC3E}">
        <p14:creationId xmlns:p14="http://schemas.microsoft.com/office/powerpoint/2010/main" val="1608875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6179" y="677332"/>
            <a:ext cx="877146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Значительно более фундаментальный и разносторонний характер имеет сотрудничество Министерства иностранных дел РФ с регионами России в рамках </a:t>
            </a:r>
            <a:r>
              <a:rPr lang="ru-RU" b="1" dirty="0">
                <a:ln w="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Совета глав субъектов Российской Федерации при МИД России </a:t>
            </a:r>
            <a:r>
              <a:rPr lang="ru-RU" dirty="0"/>
              <a:t>(СГС).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Он </a:t>
            </a:r>
            <a:r>
              <a:rPr lang="ru-RU" dirty="0"/>
              <a:t>был образован в 2003 г. </a:t>
            </a:r>
            <a:r>
              <a:rPr lang="ru-RU" dirty="0" smtClean="0"/>
              <a:t>на </a:t>
            </a:r>
            <a:r>
              <a:rPr lang="ru-RU" dirty="0"/>
              <a:t>основе рекомендаций </a:t>
            </a:r>
            <a:r>
              <a:rPr lang="ru-RU" dirty="0" smtClean="0"/>
              <a:t>Государственного </a:t>
            </a:r>
            <a:r>
              <a:rPr lang="ru-RU" dirty="0"/>
              <a:t>Совета РФ </a:t>
            </a:r>
            <a:endParaRPr lang="ru-RU" dirty="0" smtClean="0"/>
          </a:p>
          <a:p>
            <a:r>
              <a:rPr lang="ru-RU" dirty="0" smtClean="0"/>
              <a:t>и </a:t>
            </a:r>
            <a:r>
              <a:rPr lang="ru-RU" dirty="0"/>
              <a:t>в соответствии с </a:t>
            </a:r>
            <a:r>
              <a:rPr lang="ru-RU" dirty="0" smtClean="0"/>
              <a:t>поручением</a:t>
            </a:r>
          </a:p>
          <a:p>
            <a:r>
              <a:rPr lang="ru-RU" dirty="0" smtClean="0"/>
              <a:t>Президента </a:t>
            </a:r>
            <a:r>
              <a:rPr lang="ru-RU" dirty="0"/>
              <a:t>РФ. Главная цель </a:t>
            </a:r>
            <a:endParaRPr lang="ru-RU" dirty="0" smtClean="0"/>
          </a:p>
          <a:p>
            <a:r>
              <a:rPr lang="ru-RU" dirty="0" smtClean="0"/>
              <a:t>СГС </a:t>
            </a:r>
            <a:r>
              <a:rPr lang="ru-RU" dirty="0"/>
              <a:t>— содействовать </a:t>
            </a:r>
            <a:r>
              <a:rPr lang="ru-RU" dirty="0" smtClean="0"/>
              <a:t>регионам</a:t>
            </a:r>
          </a:p>
          <a:p>
            <a:r>
              <a:rPr lang="ru-RU" dirty="0" smtClean="0"/>
              <a:t>в </a:t>
            </a:r>
            <a:r>
              <a:rPr lang="ru-RU" dirty="0"/>
              <a:t>развитии их международных </a:t>
            </a:r>
            <a:endParaRPr lang="ru-RU" dirty="0" smtClean="0"/>
          </a:p>
          <a:p>
            <a:r>
              <a:rPr lang="ru-RU" dirty="0" smtClean="0"/>
              <a:t>и </a:t>
            </a:r>
            <a:r>
              <a:rPr lang="ru-RU" dirty="0"/>
              <a:t>внешнеэкономических связей</a:t>
            </a:r>
            <a:r>
              <a:rPr lang="ru-RU" dirty="0" smtClean="0"/>
              <a:t>,</a:t>
            </a:r>
          </a:p>
          <a:p>
            <a:r>
              <a:rPr lang="ru-RU" dirty="0" smtClean="0"/>
              <a:t>а </a:t>
            </a:r>
            <a:r>
              <a:rPr lang="ru-RU" dirty="0"/>
              <a:t>также обеспечить </a:t>
            </a:r>
            <a:r>
              <a:rPr lang="ru-RU" dirty="0" smtClean="0"/>
              <a:t>возможность</a:t>
            </a:r>
          </a:p>
          <a:p>
            <a:r>
              <a:rPr lang="ru-RU" dirty="0" smtClean="0"/>
              <a:t>их </a:t>
            </a:r>
            <a:r>
              <a:rPr lang="ru-RU" dirty="0"/>
              <a:t>участия в подготовке </a:t>
            </a:r>
            <a:endParaRPr lang="ru-RU" dirty="0" smtClean="0"/>
          </a:p>
          <a:p>
            <a:r>
              <a:rPr lang="ru-RU" dirty="0" smtClean="0"/>
              <a:t>предложений </a:t>
            </a:r>
            <a:r>
              <a:rPr lang="ru-RU" dirty="0"/>
              <a:t>по тем или </a:t>
            </a:r>
            <a:r>
              <a:rPr lang="ru-RU" dirty="0" smtClean="0"/>
              <a:t>иным</a:t>
            </a:r>
          </a:p>
          <a:p>
            <a:r>
              <a:rPr lang="ru-RU" dirty="0" smtClean="0"/>
              <a:t> </a:t>
            </a:r>
            <a:r>
              <a:rPr lang="ru-RU" dirty="0"/>
              <a:t>внешнеполитическим </a:t>
            </a:r>
            <a:endParaRPr lang="ru-RU" dirty="0" smtClean="0"/>
          </a:p>
          <a:p>
            <a:r>
              <a:rPr lang="ru-RU" dirty="0" smtClean="0"/>
              <a:t>инициативам</a:t>
            </a:r>
            <a:r>
              <a:rPr lang="ru-RU" dirty="0"/>
              <a:t>, учета интересов </a:t>
            </a:r>
            <a:endParaRPr lang="ru-RU" dirty="0" smtClean="0"/>
          </a:p>
          <a:p>
            <a:r>
              <a:rPr lang="ru-RU" dirty="0" smtClean="0"/>
              <a:t>субъектов </a:t>
            </a:r>
            <a:r>
              <a:rPr lang="ru-RU" dirty="0"/>
              <a:t>РФ при проведении </a:t>
            </a:r>
            <a:endParaRPr lang="ru-RU" dirty="0" smtClean="0"/>
          </a:p>
          <a:p>
            <a:r>
              <a:rPr lang="ru-RU" dirty="0" smtClean="0"/>
              <a:t>внешнеполитической </a:t>
            </a:r>
            <a:r>
              <a:rPr lang="ru-RU" dirty="0"/>
              <a:t>и </a:t>
            </a:r>
            <a:endParaRPr lang="ru-RU" dirty="0" smtClean="0"/>
          </a:p>
          <a:p>
            <a:r>
              <a:rPr lang="ru-RU" dirty="0" smtClean="0"/>
              <a:t>внешнеэкономической </a:t>
            </a:r>
            <a:r>
              <a:rPr lang="ru-RU" dirty="0"/>
              <a:t>линии </a:t>
            </a:r>
            <a:endParaRPr lang="ru-RU" dirty="0" smtClean="0"/>
          </a:p>
          <a:p>
            <a:r>
              <a:rPr lang="ru-RU" dirty="0" smtClean="0"/>
              <a:t>страны</a:t>
            </a:r>
            <a:r>
              <a:rPr lang="ru-RU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378" y="2203214"/>
            <a:ext cx="5593645" cy="372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278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35200" y="282221"/>
            <a:ext cx="9358488" cy="6278642"/>
          </a:xfrm>
          <a:prstGeom prst="rect">
            <a:avLst/>
          </a:prstGeom>
          <a:solidFill>
            <a:srgbClr val="7590D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dirty="0"/>
              <a:t>С ГС формируется в составе председателя и членов Совета, которые участвуют в его работе на общественных началах. </a:t>
            </a:r>
            <a:endParaRPr lang="ru-RU" dirty="0" smtClean="0"/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Председателем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 ГС является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министр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иностранных дел РФ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членами </a:t>
            </a:r>
            <a:r>
              <a:rPr lang="ru-RU" dirty="0"/>
              <a:t>Совета — высшие </a:t>
            </a:r>
            <a:r>
              <a:rPr lang="ru-RU" dirty="0" smtClean="0"/>
              <a:t>должностные </a:t>
            </a:r>
            <a:r>
              <a:rPr lang="ru-RU" dirty="0"/>
              <a:t>лица </a:t>
            </a:r>
            <a:endParaRPr lang="ru-RU" dirty="0" smtClean="0"/>
          </a:p>
          <a:p>
            <a:r>
              <a:rPr lang="ru-RU" dirty="0" smtClean="0"/>
              <a:t>субъектов </a:t>
            </a:r>
            <a:r>
              <a:rPr lang="ru-RU" dirty="0"/>
              <a:t>РФ, по одному от каждого </a:t>
            </a:r>
            <a:endParaRPr lang="ru-RU" dirty="0" smtClean="0"/>
          </a:p>
          <a:p>
            <a:r>
              <a:rPr lang="ru-RU" dirty="0" smtClean="0"/>
              <a:t>федерального </a:t>
            </a:r>
            <a:r>
              <a:rPr lang="ru-RU" dirty="0"/>
              <a:t>округа, рекомендуемые Советом </a:t>
            </a:r>
            <a:endParaRPr lang="ru-RU" dirty="0" smtClean="0"/>
          </a:p>
          <a:p>
            <a:r>
              <a:rPr lang="ru-RU" dirty="0" smtClean="0"/>
              <a:t>руководителей </a:t>
            </a:r>
            <a:r>
              <a:rPr lang="ru-RU" dirty="0"/>
              <a:t>администраций субъектов </a:t>
            </a:r>
            <a:endParaRPr lang="ru-RU" dirty="0" smtClean="0"/>
          </a:p>
          <a:p>
            <a:r>
              <a:rPr lang="ru-RU" dirty="0" smtClean="0"/>
              <a:t>Федерации</a:t>
            </a:r>
            <a:r>
              <a:rPr lang="ru-RU" dirty="0"/>
              <a:t>, входящих в соответствующий федеральный округ.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Также </a:t>
            </a:r>
            <a:r>
              <a:rPr lang="ru-RU" dirty="0"/>
              <a:t>в состав Совета </a:t>
            </a:r>
            <a:r>
              <a:rPr lang="ru-RU" dirty="0" smtClean="0"/>
              <a:t>входят: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статс-секретарь </a:t>
            </a:r>
            <a:r>
              <a:rPr lang="ru-RU" dirty="0"/>
              <a:t>— заместитель министра иностранных дел РФ,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представитель </a:t>
            </a:r>
            <a:r>
              <a:rPr lang="ru-RU" dirty="0"/>
              <a:t>Администрации Президента РФ,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заместитель </a:t>
            </a:r>
            <a:r>
              <a:rPr lang="ru-RU" dirty="0"/>
              <a:t>министра экономического развития РФ,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Посол </a:t>
            </a:r>
            <a:r>
              <a:rPr lang="ru-RU" dirty="0"/>
              <a:t>по особым поручениям МИД России, занимающийся вопросами деятельности СГС.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/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Кроме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того, в работе Совета принимают участие представители Министерства внутренних дел РФ, Министерства культуры РФ, Министерства образования и науки РФ, Федеральной таможенной службы, делегируемые в состав Совета руководителями указанных федеральных ведомств. При этом ежегодно происходит ротация членов Совета — глав субъектов РФ при сохранении установленного представительства от каждого федерального округа. Члены Совета на заседании СГС избирают заместителя председателя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3" t="15008" r="4673" b="11622"/>
          <a:stretch/>
        </p:blipFill>
        <p:spPr>
          <a:xfrm>
            <a:off x="7224890" y="666044"/>
            <a:ext cx="4222044" cy="18852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83869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389483"/>
            <a:ext cx="9951156" cy="5632311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dirty="0"/>
              <a:t>Председатель СГС, т. е. министр иностранных дел РФ, определяет место и время проведения заседаний Совета, председательствует на них, формирует на основе предложений членов Совета план работы Совета и повестку дня его очередного заседания, дает поручения членам Совета и секретарю Совета. В свою очередь секретарь Совета обеспечивает на основании предложений, поступивших от членов Совета, а также руководителей субъектов РФ, МИД России и </a:t>
            </a:r>
            <a:r>
              <a:rPr lang="ru-RU" dirty="0" err="1"/>
              <a:t>загрануч</a:t>
            </a:r>
            <a:r>
              <a:rPr lang="ru-RU" dirty="0"/>
              <a:t>- </a:t>
            </a:r>
            <a:r>
              <a:rPr lang="ru-RU" dirty="0" err="1"/>
              <a:t>реждений</a:t>
            </a:r>
            <a:r>
              <a:rPr lang="ru-RU" dirty="0"/>
              <a:t> Российской Федерации, подготовку проектов плана работы Совета, составляет проекты повестки дня его заседаний, организует подготовку материалов к заседаниям Совета, а также проектов соответствующих решений. Он информирует членов Совета о месте, времени проведения и повестке дня очередного </a:t>
            </a:r>
            <a:endParaRPr lang="ru-RU" dirty="0" smtClean="0"/>
          </a:p>
          <a:p>
            <a:r>
              <a:rPr lang="ru-RU" dirty="0" smtClean="0"/>
              <a:t>заседания Совета, обеспечивает </a:t>
            </a:r>
            <a:r>
              <a:rPr lang="ru-RU" dirty="0"/>
              <a:t>их </a:t>
            </a:r>
            <a:endParaRPr lang="ru-RU" dirty="0" smtClean="0"/>
          </a:p>
          <a:p>
            <a:r>
              <a:rPr lang="ru-RU" dirty="0" smtClean="0"/>
              <a:t>необходимыми материалами</a:t>
            </a:r>
            <a:r>
              <a:rPr lang="ru-RU" dirty="0"/>
              <a:t>, подписывает </a:t>
            </a:r>
            <a:endParaRPr lang="ru-RU" dirty="0" smtClean="0"/>
          </a:p>
          <a:p>
            <a:r>
              <a:rPr lang="ru-RU" dirty="0"/>
              <a:t>п</a:t>
            </a:r>
            <a:r>
              <a:rPr lang="ru-RU" dirty="0" smtClean="0"/>
              <a:t>ротоколы заседаний</a:t>
            </a:r>
            <a:r>
              <a:rPr lang="ru-RU" dirty="0"/>
              <a:t>, несет ответственность за </a:t>
            </a:r>
            <a:endParaRPr lang="ru-RU" dirty="0" smtClean="0"/>
          </a:p>
          <a:p>
            <a:r>
              <a:rPr lang="ru-RU" dirty="0" smtClean="0"/>
              <a:t>обеспечение </a:t>
            </a:r>
            <a:r>
              <a:rPr lang="ru-RU" dirty="0"/>
              <a:t>деятельности Совета.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Члены </a:t>
            </a:r>
            <a:r>
              <a:rPr lang="ru-RU" dirty="0"/>
              <a:t>Совета вносят предложения по плану </a:t>
            </a:r>
            <a:endParaRPr lang="ru-RU" dirty="0" smtClean="0"/>
          </a:p>
          <a:p>
            <a:r>
              <a:rPr lang="ru-RU" dirty="0" smtClean="0"/>
              <a:t>работы </a:t>
            </a:r>
            <a:r>
              <a:rPr lang="ru-RU" dirty="0"/>
              <a:t>Совета, повестке дня его заседаний </a:t>
            </a:r>
            <a:r>
              <a:rPr lang="ru-RU" dirty="0" smtClean="0"/>
              <a:t>и</a:t>
            </a:r>
          </a:p>
          <a:p>
            <a:r>
              <a:rPr lang="ru-RU" dirty="0" smtClean="0"/>
              <a:t> </a:t>
            </a:r>
            <a:r>
              <a:rPr lang="ru-RU" dirty="0"/>
              <a:t>порядку обсуждения вопросов, участвуют в </a:t>
            </a:r>
            <a:endParaRPr lang="ru-RU" dirty="0" smtClean="0"/>
          </a:p>
          <a:p>
            <a:r>
              <a:rPr lang="ru-RU" dirty="0" smtClean="0"/>
              <a:t>подготовке </a:t>
            </a:r>
            <a:r>
              <a:rPr lang="ru-RU" dirty="0"/>
              <a:t>материалов к заседаниям Совета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а также проектов его решений.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199" y="2743694"/>
            <a:ext cx="4921956" cy="32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07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4977" y="1384658"/>
            <a:ext cx="7649767" cy="5355312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dirty="0"/>
              <a:t>В настоящее время создана эффективная многоуровневая система взаимодействия Министерства иностранных дел РФ с субъектами РФ в интересах решения общих для всей страны </a:t>
            </a:r>
            <a:endParaRPr lang="ru-RU" dirty="0" smtClean="0"/>
          </a:p>
          <a:p>
            <a:r>
              <a:rPr lang="ru-RU" dirty="0" smtClean="0"/>
              <a:t>проблем</a:t>
            </a:r>
            <a:r>
              <a:rPr lang="ru-RU" dirty="0"/>
              <a:t>, связанных с </a:t>
            </a:r>
            <a:endParaRPr lang="ru-RU" dirty="0" smtClean="0"/>
          </a:p>
          <a:p>
            <a:r>
              <a:rPr lang="ru-RU" dirty="0" smtClean="0"/>
              <a:t>продвижением </a:t>
            </a:r>
            <a:r>
              <a:rPr lang="ru-RU" dirty="0"/>
              <a:t>и отстаиванием </a:t>
            </a:r>
            <a:endParaRPr lang="ru-RU" dirty="0" smtClean="0"/>
          </a:p>
          <a:p>
            <a:r>
              <a:rPr lang="ru-RU" dirty="0" smtClean="0"/>
              <a:t>российских интересов</a:t>
            </a:r>
          </a:p>
          <a:p>
            <a:r>
              <a:rPr lang="ru-RU" dirty="0" smtClean="0"/>
              <a:t> </a:t>
            </a:r>
            <a:r>
              <a:rPr lang="ru-RU" dirty="0"/>
              <a:t>в отношениях с зарубежными </a:t>
            </a:r>
            <a:endParaRPr lang="ru-RU" dirty="0" smtClean="0"/>
          </a:p>
          <a:p>
            <a:r>
              <a:rPr lang="ru-RU" dirty="0" smtClean="0"/>
              <a:t>партнерами</a:t>
            </a:r>
            <a:r>
              <a:rPr lang="ru-RU" dirty="0"/>
              <a:t>. Благодаря этой </a:t>
            </a:r>
            <a:endParaRPr lang="ru-RU" dirty="0" smtClean="0"/>
          </a:p>
          <a:p>
            <a:r>
              <a:rPr lang="ru-RU" dirty="0" smtClean="0"/>
              <a:t>системе </a:t>
            </a:r>
            <a:r>
              <a:rPr lang="ru-RU" dirty="0"/>
              <a:t>российской дипломатии </a:t>
            </a:r>
            <a:endParaRPr lang="ru-RU" dirty="0" smtClean="0"/>
          </a:p>
          <a:p>
            <a:r>
              <a:rPr lang="ru-RU" dirty="0" smtClean="0"/>
              <a:t>удается </a:t>
            </a:r>
            <a:r>
              <a:rPr lang="ru-RU" dirty="0"/>
              <a:t>выстраивать </a:t>
            </a:r>
            <a:endParaRPr lang="ru-RU" dirty="0" smtClean="0"/>
          </a:p>
          <a:p>
            <a:r>
              <a:rPr lang="ru-RU" dirty="0" smtClean="0"/>
              <a:t>внешнеполитическую </a:t>
            </a:r>
            <a:r>
              <a:rPr lang="ru-RU" dirty="0"/>
              <a:t>линию, </a:t>
            </a:r>
            <a:endParaRPr lang="ru-RU" dirty="0" smtClean="0"/>
          </a:p>
          <a:p>
            <a:r>
              <a:rPr lang="ru-RU" dirty="0" smtClean="0"/>
              <a:t>учитывающую </a:t>
            </a:r>
            <a:r>
              <a:rPr lang="ru-RU" dirty="0"/>
              <a:t>интересы и </a:t>
            </a:r>
            <a:endParaRPr lang="ru-RU" dirty="0" smtClean="0"/>
          </a:p>
          <a:p>
            <a:r>
              <a:rPr lang="ru-RU" dirty="0" smtClean="0"/>
              <a:t>потребности </a:t>
            </a:r>
            <a:r>
              <a:rPr lang="ru-RU" dirty="0"/>
              <a:t>регионов. Регионы </a:t>
            </a:r>
            <a:endParaRPr lang="ru-RU" dirty="0" smtClean="0"/>
          </a:p>
          <a:p>
            <a:r>
              <a:rPr lang="ru-RU" dirty="0" smtClean="0"/>
              <a:t>получили </a:t>
            </a:r>
            <a:r>
              <a:rPr lang="ru-RU" dirty="0"/>
              <a:t>возможность оказывать </a:t>
            </a:r>
            <a:endParaRPr lang="ru-RU" dirty="0" smtClean="0"/>
          </a:p>
          <a:p>
            <a:r>
              <a:rPr lang="ru-RU" dirty="0" smtClean="0"/>
              <a:t>влияние </a:t>
            </a:r>
            <a:r>
              <a:rPr lang="ru-RU" dirty="0"/>
              <a:t>на внешнюю политику </a:t>
            </a:r>
            <a:endParaRPr lang="ru-RU" dirty="0" smtClean="0"/>
          </a:p>
          <a:p>
            <a:r>
              <a:rPr lang="ru-RU" dirty="0" smtClean="0"/>
              <a:t>страны</a:t>
            </a:r>
            <a:r>
              <a:rPr lang="ru-RU" dirty="0"/>
              <a:t>, привлекать внимание </a:t>
            </a:r>
            <a:endParaRPr lang="ru-RU" dirty="0" smtClean="0"/>
          </a:p>
          <a:p>
            <a:r>
              <a:rPr lang="ru-RU" dirty="0" smtClean="0"/>
              <a:t>внешнеполитического </a:t>
            </a:r>
            <a:r>
              <a:rPr lang="ru-RU" dirty="0"/>
              <a:t>ведомства </a:t>
            </a:r>
            <a:endParaRPr lang="ru-RU" dirty="0" smtClean="0"/>
          </a:p>
          <a:p>
            <a:r>
              <a:rPr lang="ru-RU" dirty="0" smtClean="0"/>
              <a:t>России </a:t>
            </a:r>
            <a:r>
              <a:rPr lang="ru-RU" dirty="0"/>
              <a:t>к проблемам, </a:t>
            </a:r>
            <a:endParaRPr lang="ru-RU" dirty="0" smtClean="0"/>
          </a:p>
          <a:p>
            <a:r>
              <a:rPr lang="ru-RU" dirty="0" smtClean="0"/>
              <a:t>Затрагивающим интересы </a:t>
            </a:r>
            <a:r>
              <a:rPr lang="ru-RU" dirty="0"/>
              <a:t>субъектов РФ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44977" y="304800"/>
            <a:ext cx="104196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Таким образом, начиная </a:t>
            </a:r>
            <a:r>
              <a:rPr lang="ru-RU" dirty="0"/>
              <a:t>с 1990-х гг. МИД России, действуя в условиях расширения международного и внешнеэкономического сотрудничества регионов Российской Федерации, активно включился в эту деятельность в качестве ее организатора и координатора.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447" y="2240694"/>
            <a:ext cx="4156297" cy="4156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9207633" y="1384658"/>
            <a:ext cx="2837612" cy="5355312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dirty="0" smtClean="0"/>
              <a:t>В </a:t>
            </a:r>
            <a:r>
              <a:rPr lang="ru-RU" dirty="0"/>
              <a:t>то же время созданный механизм взаимодействия МИД России с регионами обеспечивает эффективную обратную связь. Он позволяет субъектам РФ быть постоянно в курсе основных целей и задач внешней политики России, ее стратегии и тактики на международной арене, по мере возможностей и потребностей принимать участие в конкретных внешнеполитических акциях российской дипломатии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53060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1136</TotalTime>
  <Words>2660</Words>
  <Application>Microsoft Office PowerPoint</Application>
  <PresentationFormat>Широкоэкранный</PresentationFormat>
  <Paragraphs>234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Corbel</vt:lpstr>
      <vt:lpstr>Wingdings</vt:lpstr>
      <vt:lpstr>Параллакс</vt:lpstr>
      <vt:lpstr>Институт права ВГУЭС Кафедра международных отношений и права   Презентация лекции по курсу «Дипломатическая и консульская служба»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Институт права ВГУЭС Кафедра международных отношений и права   Презентация лекции по курсу «Дипломатическая и консульская служба»  </dc:title>
  <dc:creator>Elena Abasheva</dc:creator>
  <cp:lastModifiedBy>Elena Abasheva</cp:lastModifiedBy>
  <cp:revision>50</cp:revision>
  <dcterms:created xsi:type="dcterms:W3CDTF">2020-05-30T14:06:09Z</dcterms:created>
  <dcterms:modified xsi:type="dcterms:W3CDTF">2020-06-03T10:43:24Z</dcterms:modified>
</cp:coreProperties>
</file>