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31"/>
  </p:notesMasterIdLst>
  <p:sldIdLst>
    <p:sldId id="352" r:id="rId2"/>
    <p:sldId id="257" r:id="rId3"/>
    <p:sldId id="353" r:id="rId4"/>
    <p:sldId id="354" r:id="rId5"/>
    <p:sldId id="301" r:id="rId6"/>
    <p:sldId id="258" r:id="rId7"/>
    <p:sldId id="362" r:id="rId8"/>
    <p:sldId id="358" r:id="rId9"/>
    <p:sldId id="262" r:id="rId10"/>
    <p:sldId id="291" r:id="rId11"/>
    <p:sldId id="259" r:id="rId12"/>
    <p:sldId id="299" r:id="rId13"/>
    <p:sldId id="356" r:id="rId14"/>
    <p:sldId id="357" r:id="rId15"/>
    <p:sldId id="296" r:id="rId16"/>
    <p:sldId id="261" r:id="rId17"/>
    <p:sldId id="278" r:id="rId18"/>
    <p:sldId id="280" r:id="rId19"/>
    <p:sldId id="281" r:id="rId20"/>
    <p:sldId id="272" r:id="rId21"/>
    <p:sldId id="282" r:id="rId22"/>
    <p:sldId id="297" r:id="rId23"/>
    <p:sldId id="290" r:id="rId24"/>
    <p:sldId id="309" r:id="rId25"/>
    <p:sldId id="295" r:id="rId26"/>
    <p:sldId id="360" r:id="rId27"/>
    <p:sldId id="310" r:id="rId28"/>
    <p:sldId id="344" r:id="rId29"/>
    <p:sldId id="364" r:id="rId30"/>
  </p:sldIdLst>
  <p:sldSz cx="12192000" cy="6858000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500" autoAdjust="0"/>
  </p:normalViewPr>
  <p:slideViewPr>
    <p:cSldViewPr snapToGrid="0">
      <p:cViewPr varScale="1">
        <p:scale>
          <a:sx n="66" d="100"/>
          <a:sy n="66" d="100"/>
        </p:scale>
        <p:origin x="6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D4F03-4C44-4F67-AFF6-FECE0809DC32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1960C-C8D6-4A4C-B421-04D39346C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47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472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927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066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413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887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204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931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225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48018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0649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736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23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683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39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1960C-C8D6-4A4C-B421-04D39346CB5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945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47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80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56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7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4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103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9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06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18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20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E010E11-94FE-4653-8002-2077E8273FF7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7A0B07C-5FF4-4E3A-9ED2-197621363D1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73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000" dirty="0"/>
              <a:t>Финансовая среда предпринимательства. Классификация источников финансовых ресурсов.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831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Предпринимательство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000" u="sng" dirty="0" smtClean="0"/>
              <a:t>самостоятельная</a:t>
            </a:r>
            <a:r>
              <a:rPr lang="ru-RU" sz="3000" dirty="0"/>
              <a:t>, осуществляемая </a:t>
            </a:r>
            <a:r>
              <a:rPr lang="ru-RU" sz="3000" u="sng" dirty="0"/>
              <a:t>на свой риск </a:t>
            </a:r>
            <a:r>
              <a:rPr lang="ru-RU" sz="3000" dirty="0"/>
              <a:t>экономическая деятельность, </a:t>
            </a:r>
            <a:r>
              <a:rPr lang="ru-RU" sz="3000" u="sng" dirty="0"/>
              <a:t>направленная на систематическое получение прибыли </a:t>
            </a:r>
            <a:r>
              <a:rPr lang="ru-RU" sz="3000" dirty="0"/>
              <a:t>от: пользования имуществом и/или нематериальными активами, продажи товаров. </a:t>
            </a:r>
            <a:endParaRPr lang="en-US" sz="3000" dirty="0" smtClean="0"/>
          </a:p>
          <a:p>
            <a:r>
              <a:rPr lang="ru-RU" sz="3000" dirty="0" smtClean="0"/>
              <a:t>Иными </a:t>
            </a:r>
            <a:r>
              <a:rPr lang="ru-RU" sz="3000" dirty="0"/>
              <a:t>словами предпринимательство представляет собой инициативную самостоятельную деятельность граждан и их объединений, направленную на получение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359299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232184" y="1282107"/>
            <a:ext cx="9875321" cy="319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8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81" y="334484"/>
            <a:ext cx="11013743" cy="593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07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Финансовая среда предпринимательства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совокупность хозяйствующих субъектов, действующих вне данного предприятия и влияющих на возможности размещения денежных </a:t>
            </a:r>
            <a:r>
              <a:rPr lang="ru-RU" sz="3600" dirty="0" smtClean="0"/>
              <a:t>средств данного предприятия </a:t>
            </a:r>
            <a:r>
              <a:rPr lang="ru-RU" sz="3600" dirty="0"/>
              <a:t>и получения </a:t>
            </a:r>
            <a:r>
              <a:rPr lang="ru-RU" sz="3600" dirty="0" smtClean="0"/>
              <a:t>им доходов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40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Финансовое обеспечение предпринимательства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Управление капиталом: деятельность по его привлечению, размещению и использованию</a:t>
            </a:r>
          </a:p>
          <a:p>
            <a:endParaRPr lang="ru-RU" sz="3600" dirty="0"/>
          </a:p>
          <a:p>
            <a:r>
              <a:rPr lang="ru-RU" sz="3600" dirty="0"/>
              <a:t>основано на реализации двух основных принципов: самоокупаемости и самофинансирования.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7998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167" y="369855"/>
            <a:ext cx="5145206" cy="590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49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336" y="777922"/>
            <a:ext cx="8763483" cy="522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73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Финансовое обеспечение предпринимательства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435078" cy="4336702"/>
          </a:xfrm>
        </p:spPr>
        <p:txBody>
          <a:bodyPr>
            <a:normAutofit fontScale="77500" lnSpcReduction="20000"/>
          </a:bodyPr>
          <a:lstStyle/>
          <a:p>
            <a:r>
              <a:rPr lang="ru-RU" sz="3600" dirty="0"/>
              <a:t>При определении потребности в денежных ресурсах, </a:t>
            </a:r>
            <a:r>
              <a:rPr lang="ru-RU" sz="3600" dirty="0" smtClean="0"/>
              <a:t>необходимых для </a:t>
            </a:r>
            <a:r>
              <a:rPr lang="ru-RU" sz="3600" dirty="0"/>
              <a:t>финансирования деятельности предприятия, обязательно учитываются следующие четыре основных момента:</a:t>
            </a:r>
          </a:p>
          <a:p>
            <a:r>
              <a:rPr lang="ru-RU" sz="3600" dirty="0"/>
              <a:t>1) для какой цели требуются денежные средства и на какой </a:t>
            </a:r>
            <a:r>
              <a:rPr lang="ru-RU" sz="3600" dirty="0" smtClean="0"/>
              <a:t>период;</a:t>
            </a:r>
            <a:endParaRPr lang="ru-RU" sz="3600" dirty="0"/>
          </a:p>
          <a:p>
            <a:r>
              <a:rPr lang="ru-RU" sz="3600" dirty="0"/>
              <a:t>2) в какие конкретно сроки требуются средства;</a:t>
            </a:r>
          </a:p>
          <a:p>
            <a:r>
              <a:rPr lang="ru-RU" sz="3600" dirty="0"/>
              <a:t>3) можно ли изыскать необходимые средства в рамках </a:t>
            </a:r>
            <a:r>
              <a:rPr lang="ru-RU" sz="3600" dirty="0" smtClean="0"/>
              <a:t>предприятия или </a:t>
            </a:r>
            <a:r>
              <a:rPr lang="ru-RU" sz="3600" dirty="0"/>
              <a:t>придется обращаться к другим источникам;</a:t>
            </a:r>
          </a:p>
          <a:p>
            <a:r>
              <a:rPr lang="ru-RU" sz="3600" dirty="0"/>
              <a:t>4) каковы будут затраты при уплате долгов.</a:t>
            </a:r>
          </a:p>
        </p:txBody>
      </p:sp>
    </p:spTree>
    <p:extLst>
      <p:ext uri="{BB962C8B-B14F-4D97-AF65-F5344CB8AC3E}">
        <p14:creationId xmlns:p14="http://schemas.microsoft.com/office/powerpoint/2010/main" val="392673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Финансовое обеспечение предпринимательства – принятие финансовых решений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600" dirty="0"/>
              <a:t>Под финансовыми решениями понимаются решения по </a:t>
            </a:r>
            <a:r>
              <a:rPr lang="ru-RU" sz="3600" dirty="0" smtClean="0"/>
              <a:t>привлечению источников </a:t>
            </a:r>
            <a:r>
              <a:rPr lang="ru-RU" sz="3600" dirty="0"/>
              <a:t>финансирования (сроку, видам, формам погашения и т.п.) </a:t>
            </a:r>
            <a:r>
              <a:rPr lang="ru-RU" sz="3600" dirty="0" smtClean="0"/>
              <a:t>и денежным </a:t>
            </a:r>
            <a:r>
              <a:rPr lang="ru-RU" sz="3600" dirty="0"/>
              <a:t>взаимоотношениям с собственниками. </a:t>
            </a:r>
            <a:endParaRPr lang="ru-RU" sz="3600" dirty="0" smtClean="0"/>
          </a:p>
          <a:p>
            <a:r>
              <a:rPr lang="ru-RU" sz="3600" dirty="0" smtClean="0"/>
              <a:t>Перед финансовым директором </a:t>
            </a:r>
            <a:r>
              <a:rPr lang="ru-RU" sz="3600" dirty="0"/>
              <a:t>при рассмотрении источников финансирования </a:t>
            </a:r>
            <a:r>
              <a:rPr lang="ru-RU" sz="3600" dirty="0" smtClean="0"/>
              <a:t>традиционно встают </a:t>
            </a:r>
            <a:r>
              <a:rPr lang="ru-RU" sz="3600" b="1" dirty="0"/>
              <a:t>три вопроса</a:t>
            </a:r>
            <a:r>
              <a:rPr lang="ru-RU" sz="3600" dirty="0"/>
              <a:t>: </a:t>
            </a:r>
            <a:r>
              <a:rPr lang="ru-RU" sz="3600" u="sng" dirty="0"/>
              <a:t>какова структура капитала компании </a:t>
            </a:r>
            <a:r>
              <a:rPr lang="ru-RU" sz="3600" dirty="0"/>
              <a:t>(</a:t>
            </a:r>
            <a:r>
              <a:rPr lang="ru-RU" sz="3600" dirty="0" smtClean="0"/>
              <a:t>веса долгосрочных</a:t>
            </a:r>
            <a:r>
              <a:rPr lang="ru-RU" sz="3600" dirty="0"/>
              <a:t>, используемых на постоянной основе денежных источников</a:t>
            </a:r>
            <a:r>
              <a:rPr lang="ru-RU" sz="3600" dirty="0" smtClean="0"/>
              <a:t>), которая </a:t>
            </a:r>
            <a:r>
              <a:rPr lang="ru-RU" sz="3600" dirty="0"/>
              <a:t>максимизирует рыночную стоимость; </a:t>
            </a:r>
            <a:r>
              <a:rPr lang="ru-RU" sz="3600" u="sng" dirty="0"/>
              <a:t>какие заемные </a:t>
            </a:r>
            <a:r>
              <a:rPr lang="ru-RU" sz="3600" u="sng" dirty="0" smtClean="0"/>
              <a:t>средства целесообразнее </a:t>
            </a:r>
            <a:r>
              <a:rPr lang="ru-RU" sz="3600" u="sng" dirty="0"/>
              <a:t>привлекать </a:t>
            </a:r>
            <a:r>
              <a:rPr lang="ru-RU" sz="3600" dirty="0"/>
              <a:t>компании на данный момент; </a:t>
            </a:r>
            <a:r>
              <a:rPr lang="ru-RU" sz="3600" u="sng" dirty="0"/>
              <a:t>когда есть </a:t>
            </a:r>
            <a:r>
              <a:rPr lang="ru-RU" sz="3600" u="sng" dirty="0" smtClean="0"/>
              <a:t>смысл переходить </a:t>
            </a:r>
            <a:r>
              <a:rPr lang="ru-RU" sz="3600" u="sng" dirty="0"/>
              <a:t>в разряд </a:t>
            </a:r>
            <a:r>
              <a:rPr lang="ru-RU" sz="3600" u="sng" dirty="0" smtClean="0"/>
              <a:t> публичных</a:t>
            </a:r>
            <a:r>
              <a:rPr lang="ru-RU" sz="3600" dirty="0"/>
              <a:t>, т.е. предлагать доли собственного </a:t>
            </a:r>
            <a:r>
              <a:rPr lang="ru-RU" sz="3600" dirty="0" smtClean="0"/>
              <a:t>капитала всем </a:t>
            </a:r>
            <a:r>
              <a:rPr lang="ru-RU" sz="3600" dirty="0"/>
              <a:t>заинтересованным инвесторам. </a:t>
            </a:r>
          </a:p>
        </p:txBody>
      </p:sp>
    </p:spTree>
    <p:extLst>
      <p:ext uri="{BB962C8B-B14F-4D97-AF65-F5344CB8AC3E}">
        <p14:creationId xmlns:p14="http://schemas.microsoft.com/office/powerpoint/2010/main" val="396754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Классификация источников финансирования предпринимательской деятельности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1) </a:t>
            </a:r>
            <a:r>
              <a:rPr lang="ru-RU" sz="3600" dirty="0" smtClean="0"/>
              <a:t>внутренние;</a:t>
            </a:r>
            <a:endParaRPr lang="ru-RU" sz="3600" dirty="0"/>
          </a:p>
          <a:p>
            <a:r>
              <a:rPr lang="ru-RU" sz="3600" dirty="0"/>
              <a:t>2) </a:t>
            </a:r>
            <a:r>
              <a:rPr lang="ru-RU" sz="3600" dirty="0" smtClean="0"/>
              <a:t>внешние.</a:t>
            </a:r>
          </a:p>
          <a:p>
            <a:endParaRPr lang="ru-RU" sz="3600" dirty="0"/>
          </a:p>
          <a:p>
            <a:r>
              <a:rPr lang="ru-RU" sz="3600" dirty="0" smtClean="0"/>
              <a:t>1) собственные;</a:t>
            </a:r>
          </a:p>
          <a:p>
            <a:r>
              <a:rPr lang="ru-RU" sz="3600" dirty="0" smtClean="0"/>
              <a:t>2) заемные;</a:t>
            </a:r>
          </a:p>
          <a:p>
            <a:r>
              <a:rPr lang="ru-RU" sz="3600" dirty="0" smtClean="0"/>
              <a:t>3) привлеченные.</a:t>
            </a:r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5539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Система финансирования деятельности предприятия: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1) </a:t>
            </a:r>
            <a:r>
              <a:rPr lang="ru-RU" sz="3600" dirty="0" smtClean="0"/>
              <a:t>самофинансирование;</a:t>
            </a:r>
            <a:endParaRPr lang="ru-RU" sz="3600" dirty="0"/>
          </a:p>
          <a:p>
            <a:r>
              <a:rPr lang="ru-RU" sz="3600" dirty="0"/>
              <a:t>2) </a:t>
            </a:r>
            <a:r>
              <a:rPr lang="ru-RU" sz="3600" dirty="0" smtClean="0"/>
              <a:t>прямое финансирование через механизмы рынка капитала;</a:t>
            </a:r>
            <a:endParaRPr lang="ru-RU" sz="3600" dirty="0"/>
          </a:p>
          <a:p>
            <a:r>
              <a:rPr lang="ru-RU" sz="3600" dirty="0"/>
              <a:t>3) </a:t>
            </a:r>
            <a:r>
              <a:rPr lang="ru-RU" sz="3600" dirty="0" smtClean="0"/>
              <a:t>банковское кредитование;</a:t>
            </a:r>
            <a:endParaRPr lang="ru-RU" sz="3600" dirty="0"/>
          </a:p>
          <a:p>
            <a:r>
              <a:rPr lang="ru-RU" sz="3600" dirty="0"/>
              <a:t>4) </a:t>
            </a:r>
            <a:r>
              <a:rPr lang="ru-RU" sz="3600" dirty="0" smtClean="0"/>
              <a:t>бюджетное финансирование;</a:t>
            </a:r>
          </a:p>
          <a:p>
            <a:r>
              <a:rPr lang="ru-RU" sz="3600" dirty="0" smtClean="0"/>
              <a:t>5) взаимное финансирование предприятий.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5136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61" y="436729"/>
            <a:ext cx="7432660" cy="569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40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25" y="436728"/>
            <a:ext cx="8678543" cy="562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15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3470" y="1041324"/>
            <a:ext cx="10279596" cy="42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Уставный капитал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600" dirty="0" smtClean="0"/>
              <a:t>Уставный капитал </a:t>
            </a:r>
            <a:r>
              <a:rPr lang="ru-RU" sz="3600" dirty="0"/>
              <a:t>служит финансовой основой функционирования </a:t>
            </a:r>
            <a:r>
              <a:rPr lang="ru-RU" sz="3600" dirty="0" smtClean="0"/>
              <a:t>компании.</a:t>
            </a:r>
          </a:p>
          <a:p>
            <a:r>
              <a:rPr lang="ru-RU" sz="3600" dirty="0" smtClean="0"/>
              <a:t>Минимальная величина УК</a:t>
            </a:r>
          </a:p>
          <a:p>
            <a:r>
              <a:rPr lang="ru-RU" sz="3600" dirty="0" smtClean="0"/>
              <a:t>ООО</a:t>
            </a:r>
            <a:r>
              <a:rPr lang="en-US" sz="3600" dirty="0" smtClean="0"/>
              <a:t> – 10000 </a:t>
            </a:r>
            <a:r>
              <a:rPr lang="ru-RU" sz="3600" dirty="0" smtClean="0"/>
              <a:t>руб.</a:t>
            </a:r>
          </a:p>
          <a:p>
            <a:r>
              <a:rPr lang="ru-RU" sz="3600" dirty="0" smtClean="0"/>
              <a:t>ПАО – 100000 руб. (кредитные организации 300 млн руб., страховые организации – 120-600 млн руб.)</a:t>
            </a:r>
          </a:p>
          <a:p>
            <a:r>
              <a:rPr lang="ru-RU" sz="3600" dirty="0" smtClean="0"/>
              <a:t>АО (не </a:t>
            </a:r>
            <a:r>
              <a:rPr lang="ru-RU" sz="3600" dirty="0" err="1" smtClean="0"/>
              <a:t>публ</a:t>
            </a:r>
            <a:r>
              <a:rPr lang="ru-RU" sz="3600" dirty="0" smtClean="0"/>
              <a:t>) – 10000 руб.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8832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Добавочный капитал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Формируется за счет эмиссионного дохода, переоценки (инвентаризации), безвозмездных поступлений.</a:t>
            </a:r>
          </a:p>
          <a:p>
            <a:r>
              <a:rPr lang="ru-RU" sz="2400" dirty="0" smtClean="0"/>
              <a:t>Эмиссионный доход – превышение стоимости размещения акций над номиналом.</a:t>
            </a:r>
          </a:p>
          <a:p>
            <a:endParaRPr lang="ru-RU" sz="2400" dirty="0" smtClean="0"/>
          </a:p>
          <a:p>
            <a:r>
              <a:rPr lang="ru-RU" sz="2400" dirty="0" smtClean="0"/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9340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Резервный капитал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он предназначен для возмещения убытков от хозяйственной деятельности, для выплаты доходов инвесторам и кредиторам в случае, </a:t>
            </a:r>
            <a:r>
              <a:rPr lang="ru-RU" sz="2400" dirty="0" smtClean="0"/>
              <a:t>если на </a:t>
            </a:r>
            <a:r>
              <a:rPr lang="ru-RU" sz="2400" dirty="0"/>
              <a:t>эти цели не хватает прибыли. (По Закону об акционерных </a:t>
            </a:r>
            <a:r>
              <a:rPr lang="ru-RU" sz="2400" dirty="0" smtClean="0"/>
              <a:t>обществах минимальный </a:t>
            </a:r>
            <a:r>
              <a:rPr lang="ru-RU" sz="2400" dirty="0"/>
              <a:t>размер резервного капитала — 15%. Ежегодные отчисления должны составлять не менее 5% чистой прибыли до достижения размеров, предусмотренных уставом.) Наличие резервного капитала является гарантией соблюдения интересов кредиторов и инвесторов, а </a:t>
            </a:r>
            <a:r>
              <a:rPr lang="ru-RU" sz="2400" dirty="0" smtClean="0"/>
              <a:t>также стабильной </a:t>
            </a:r>
            <a:r>
              <a:rPr lang="ru-RU" sz="2400" dirty="0"/>
              <a:t>работы самой компании.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0807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Прибыль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Элементом собственного капитала прибыль становится после ее распределения на формирование резервного капитала и выплату дивидендов, т.е. после приобретения формы нераспределенной </a:t>
            </a:r>
            <a:r>
              <a:rPr lang="ru-RU" sz="2400" dirty="0" smtClean="0"/>
              <a:t>прибыли. </a:t>
            </a:r>
          </a:p>
          <a:p>
            <a:endParaRPr lang="ru-RU" sz="2400" dirty="0"/>
          </a:p>
          <a:p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0024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Амортизационные отчисления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Амортизационные отчисления как денежные средства </a:t>
            </a:r>
            <a:r>
              <a:rPr lang="ru-RU" sz="2800" dirty="0" smtClean="0"/>
              <a:t>отражают сумму </a:t>
            </a:r>
            <a:r>
              <a:rPr lang="ru-RU" sz="2800" dirty="0"/>
              <a:t>износа основных производственных фондов и </a:t>
            </a:r>
            <a:r>
              <a:rPr lang="ru-RU" sz="2800" dirty="0" smtClean="0"/>
              <a:t>нематериальных активов</a:t>
            </a:r>
            <a:r>
              <a:rPr lang="ru-RU" sz="2800" dirty="0"/>
              <a:t>. </a:t>
            </a:r>
            <a:r>
              <a:rPr lang="ru-RU" sz="2800" dirty="0" smtClean="0"/>
              <a:t>Они включаются </a:t>
            </a:r>
            <a:r>
              <a:rPr lang="ru-RU" sz="2800" dirty="0"/>
              <a:t>в себестоимость производимой </a:t>
            </a:r>
            <a:r>
              <a:rPr lang="ru-RU" sz="2800" dirty="0" smtClean="0"/>
              <a:t>продукции и </a:t>
            </a:r>
            <a:r>
              <a:rPr lang="ru-RU" sz="2800" dirty="0"/>
              <a:t>после ее реализации в составе выручки поступают на расчетный </a:t>
            </a:r>
            <a:r>
              <a:rPr lang="ru-RU" sz="2800" dirty="0" smtClean="0"/>
              <a:t>счет хозяйствующего </a:t>
            </a:r>
            <a:r>
              <a:rPr lang="ru-RU" sz="2800" dirty="0"/>
              <a:t>субъекта. По своей </a:t>
            </a:r>
            <a:r>
              <a:rPr lang="ru-RU" sz="2800" dirty="0" smtClean="0"/>
              <a:t>экономической </a:t>
            </a:r>
            <a:r>
              <a:rPr lang="ru-RU" sz="2800" dirty="0"/>
              <a:t>природе амортизационные отчисления обеспечивают простое воспроизводство амортизируемых </a:t>
            </a:r>
            <a:r>
              <a:rPr lang="ru-RU" sz="2800" dirty="0" smtClean="0"/>
              <a:t>ценностей.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678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Амортизационные отчисления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В настоящее время порядок начисления амортизации для целей налогообложения осуществляется в соответствии с главой 25 </a:t>
            </a:r>
            <a:r>
              <a:rPr lang="ru-RU" sz="2800" dirty="0" smtClean="0"/>
              <a:t>Налогового кодекса </a:t>
            </a:r>
            <a:r>
              <a:rPr lang="ru-RU" sz="2800" dirty="0"/>
              <a:t>Российской Федерации (НК РФ), для учета — в </a:t>
            </a:r>
            <a:r>
              <a:rPr lang="ru-RU" sz="2800" dirty="0" smtClean="0"/>
              <a:t>соответствии с </a:t>
            </a:r>
            <a:r>
              <a:rPr lang="ru-RU" sz="2800" dirty="0"/>
              <a:t>Положением по бухгалтерскому учету «учет основных средств» (</a:t>
            </a:r>
            <a:r>
              <a:rPr lang="ru-RU" sz="2800" dirty="0" err="1" smtClean="0"/>
              <a:t>Пбу</a:t>
            </a:r>
            <a:r>
              <a:rPr lang="ru-RU" sz="2800" dirty="0" smtClean="0"/>
              <a:t> 6/01</a:t>
            </a:r>
            <a:r>
              <a:rPr lang="ru-RU" sz="2800" dirty="0"/>
              <a:t>), утвержденным приказом Минфина России от 30 марта 2001 г</a:t>
            </a:r>
            <a:r>
              <a:rPr lang="ru-RU" sz="2800" dirty="0" smtClean="0"/>
              <a:t>. № </a:t>
            </a:r>
            <a:r>
              <a:rPr lang="ru-RU" sz="2800" dirty="0"/>
              <a:t>26н. В состав имущества, подлежащего амортизации, </a:t>
            </a:r>
            <a:r>
              <a:rPr lang="ru-RU" sz="2800" dirty="0" smtClean="0"/>
              <a:t>включается имущество</a:t>
            </a:r>
            <a:r>
              <a:rPr lang="ru-RU" sz="2800" dirty="0"/>
              <a:t>, стоимость которого должна превышать 10 000 руб., а </a:t>
            </a:r>
            <a:r>
              <a:rPr lang="ru-RU" sz="2800" dirty="0" smtClean="0"/>
              <a:t>срок полезного </a:t>
            </a:r>
            <a:r>
              <a:rPr lang="ru-RU" sz="2800" dirty="0"/>
              <a:t>использования составлять более одного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16505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42533" y="508530"/>
            <a:ext cx="8602134" cy="567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4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Заемные </a:t>
            </a:r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332720" cy="40233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/>
              <a:t>развития </a:t>
            </a:r>
            <a:r>
              <a:rPr lang="ru-RU" sz="2800" dirty="0"/>
              <a:t>компании могут быть как </a:t>
            </a:r>
            <a:r>
              <a:rPr lang="ru-RU" sz="2800" u="sng" dirty="0"/>
              <a:t>публичными</a:t>
            </a:r>
            <a:r>
              <a:rPr lang="ru-RU" sz="2800" dirty="0"/>
              <a:t>, т.е. обращаемыми на </a:t>
            </a:r>
            <a:r>
              <a:rPr lang="ru-RU" sz="2800" dirty="0" smtClean="0"/>
              <a:t>рынке (облигации </a:t>
            </a:r>
            <a:r>
              <a:rPr lang="ru-RU" sz="2800" dirty="0"/>
              <a:t>разных видов, векселя), так и </a:t>
            </a:r>
            <a:r>
              <a:rPr lang="ru-RU" sz="2800" u="sng" dirty="0"/>
              <a:t>закрытыми</a:t>
            </a:r>
            <a:r>
              <a:rPr lang="ru-RU" sz="2800" dirty="0"/>
              <a:t> (кредиты </a:t>
            </a:r>
            <a:r>
              <a:rPr lang="ru-RU" sz="2800" dirty="0" smtClean="0"/>
              <a:t>банков, физических </a:t>
            </a:r>
            <a:r>
              <a:rPr lang="ru-RU" sz="2800" dirty="0"/>
              <a:t>и </a:t>
            </a:r>
            <a:r>
              <a:rPr lang="ru-RU" sz="2800" dirty="0" smtClean="0"/>
              <a:t>юридических </a:t>
            </a:r>
            <a:r>
              <a:rPr lang="ru-RU" sz="2800" dirty="0"/>
              <a:t>лиц, лизинг, </a:t>
            </a:r>
            <a:r>
              <a:rPr lang="ru-RU" sz="2800" dirty="0" err="1"/>
              <a:t>факторинговые</a:t>
            </a:r>
            <a:r>
              <a:rPr lang="ru-RU" sz="2800" dirty="0"/>
              <a:t> схемы и т.п.). </a:t>
            </a:r>
            <a:endParaRPr lang="ru-RU" sz="2800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/>
              <a:t>Еще один вид традиционного разделения заемных средств — </a:t>
            </a:r>
            <a:r>
              <a:rPr lang="ru-RU" sz="2800" u="sng" dirty="0"/>
              <a:t>по </a:t>
            </a:r>
            <a:r>
              <a:rPr lang="ru-RU" sz="2800" u="sng" dirty="0" smtClean="0"/>
              <a:t>срокам </a:t>
            </a:r>
            <a:r>
              <a:rPr lang="ru-RU" sz="2800" dirty="0" smtClean="0"/>
              <a:t>функционирования: </a:t>
            </a:r>
            <a:r>
              <a:rPr lang="ru-RU" sz="2800" dirty="0"/>
              <a:t>краткосрочные (до </a:t>
            </a:r>
            <a:r>
              <a:rPr lang="ru-RU" sz="2800" dirty="0" smtClean="0"/>
              <a:t>одного года</a:t>
            </a:r>
            <a:r>
              <a:rPr lang="ru-RU" sz="2800" dirty="0"/>
              <a:t>), среднесрочные и долгосрочные. </a:t>
            </a:r>
          </a:p>
        </p:txBody>
      </p:sp>
    </p:spTree>
    <p:extLst>
      <p:ext uri="{BB962C8B-B14F-4D97-AF65-F5344CB8AC3E}">
        <p14:creationId xmlns:p14="http://schemas.microsoft.com/office/powerpoint/2010/main" val="72746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использования заемного капитала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smtClean="0"/>
              <a:t>* позволяет существенно расширить объем хозяйственной деятельности</a:t>
            </a:r>
          </a:p>
          <a:p>
            <a:r>
              <a:rPr lang="ru-RU" sz="3600" dirty="0" smtClean="0"/>
              <a:t>* повышает эффективность использования собственного капитала</a:t>
            </a:r>
          </a:p>
          <a:p>
            <a:r>
              <a:rPr lang="ru-RU" sz="3600" dirty="0" smtClean="0"/>
              <a:t>* ускоряет формирование различных целевых финансовых фондов</a:t>
            </a:r>
          </a:p>
          <a:p>
            <a:r>
              <a:rPr lang="ru-RU" sz="3600" dirty="0" smtClean="0"/>
              <a:t>* повышает рыночную стоимость предприятия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8254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Коммерческий </a:t>
            </a:r>
            <a:r>
              <a:rPr lang="ru-RU" dirty="0"/>
              <a:t>или товарный кредит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Коммерческий </a:t>
            </a:r>
            <a:r>
              <a:rPr lang="ru-RU" sz="2400" dirty="0"/>
              <a:t>или товарный кредит — приобретение товаров или услуг с отсрочкой платежа. Это кредит, который предоставляют контрагенты компании (поставщики продукции или услуг). </a:t>
            </a:r>
            <a:endParaRPr lang="ru-RU" sz="2400" dirty="0" smtClean="0"/>
          </a:p>
          <a:p>
            <a:r>
              <a:rPr lang="ru-RU" sz="2400" dirty="0" smtClean="0"/>
              <a:t>Могут </a:t>
            </a:r>
            <a:r>
              <a:rPr lang="ru-RU" sz="2400" dirty="0"/>
              <a:t>предлагаться скидки в цене за ускоренную оплату или гибкие цены, увязанные со сроком платежа. Это позволяет определить платность такого источника финансирования для компании. В упрощенном виде часто такие источники финансирования, используемые на постоянной основе, рассматриваются как «условно бесплатные».</a:t>
            </a:r>
          </a:p>
        </p:txBody>
      </p:sp>
    </p:spTree>
    <p:extLst>
      <p:ext uri="{BB962C8B-B14F-4D97-AF65-F5344CB8AC3E}">
        <p14:creationId xmlns:p14="http://schemas.microsoft.com/office/powerpoint/2010/main" val="327977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/>
              <a:t>Доступность </a:t>
            </a:r>
            <a:r>
              <a:rPr lang="ru-RU" sz="3500" dirty="0"/>
              <a:t>источников в зависимости от организационно-правовой формы хозяйствования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500" dirty="0" smtClean="0"/>
              <a:t>Акционерные общества имеют возможность привлекать деньги инвесторов путем эмиссии акций. </a:t>
            </a:r>
          </a:p>
          <a:p>
            <a:r>
              <a:rPr lang="ru-RU" sz="2500" dirty="0" smtClean="0"/>
              <a:t>Публичные акционерные общества имеют возможность привлекать крупные суммы большого круга участников. </a:t>
            </a:r>
          </a:p>
          <a:p>
            <a:r>
              <a:rPr lang="ru-RU" sz="2500" dirty="0" smtClean="0"/>
              <a:t>Государственная поддержка доступна компаниям, занятым в приоритетных видах деятельности.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877575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Проектное финансирование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это финансирование инвестиционных проектов, при </a:t>
            </a:r>
            <a:r>
              <a:rPr lang="ru-RU" u="sng" dirty="0">
                <a:solidFill>
                  <a:srgbClr val="202122"/>
                </a:solidFill>
                <a:latin typeface="Arial" panose="020B0604020202020204" pitchFamily="34" charset="0"/>
              </a:rPr>
              <a:t>котором источником обслуживания долговых обязательств являются денежные потоки, генерируемые проектом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. Специфика этого вида инвестирования состоит в том, что оценка затрат и доходов осуществляется с учётом распределения риска между участниками проекта.</a:t>
            </a:r>
          </a:p>
          <a:p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Проектное финансирование — это метод привлечения долгосрочного заемного финансирования для крупных проектов, посредством 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финансового инжиниринга, </a:t>
            </a:r>
            <a:r>
              <a:rPr lang="ru-RU" dirty="0" smtClean="0">
                <a:solidFill>
                  <a:srgbClr val="202122"/>
                </a:solidFill>
                <a:latin typeface="Arial" panose="020B0604020202020204" pitchFamily="34" charset="0"/>
              </a:rPr>
              <a:t>основанный на </a:t>
            </a:r>
            <a:r>
              <a:rPr lang="ru-RU" u="sng" dirty="0" smtClean="0">
                <a:solidFill>
                  <a:srgbClr val="202122"/>
                </a:solidFill>
                <a:latin typeface="Arial" panose="020B0604020202020204" pitchFamily="34" charset="0"/>
              </a:rPr>
              <a:t>займе под денежные потоки</a:t>
            </a:r>
            <a:r>
              <a:rPr lang="ru-RU" dirty="0" smtClean="0">
                <a:solidFill>
                  <a:srgbClr val="202122"/>
                </a:solidFill>
                <a:latin typeface="Arial" panose="020B0604020202020204" pitchFamily="34" charset="0"/>
              </a:rPr>
              <a:t>, 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создаваемые только самим проектом, и является сложным </a:t>
            </a:r>
            <a:r>
              <a:rPr lang="ru-RU" dirty="0" smtClean="0">
                <a:solidFill>
                  <a:srgbClr val="202122"/>
                </a:solidFill>
                <a:latin typeface="Arial" panose="020B0604020202020204" pitchFamily="34" charset="0"/>
              </a:rPr>
              <a:t>организационным 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и финансовым мероприятием по финансированию и контролю исполнения проекта его </a:t>
            </a:r>
            <a:r>
              <a:rPr lang="ru-RU" dirty="0" smtClean="0">
                <a:solidFill>
                  <a:srgbClr val="202122"/>
                </a:solidFill>
                <a:latin typeface="Arial" panose="020B0604020202020204" pitchFamily="34" charset="0"/>
              </a:rPr>
              <a:t>участниками</a:t>
            </a:r>
          </a:p>
          <a:p>
            <a:r>
              <a:rPr lang="ru-RU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ru-RU" b="1" dirty="0"/>
              <a:t>Финансовый инжиниринг</a:t>
            </a:r>
            <a:r>
              <a:rPr lang="ru-RU" dirty="0"/>
              <a:t> — комбинирование финансовых инструментов с различными параметрами риска и доходности для реализации инвестиционной стратегии бизнеса</a:t>
            </a:r>
            <a:r>
              <a:rPr lang="ru-RU" dirty="0" smtClean="0"/>
              <a:t>.)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80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Proxima Nova"/>
              </a:rPr>
              <a:t>Проектным финансированием в России пользуются в основном </a:t>
            </a:r>
            <a:r>
              <a:rPr lang="ru-RU" sz="3600" dirty="0" smtClean="0">
                <a:solidFill>
                  <a:schemeClr val="tx1"/>
                </a:solidFill>
                <a:latin typeface="Proxima Nova"/>
              </a:rPr>
              <a:t>застройщики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Proxima Nova"/>
              </a:rPr>
              <a:t>Но </a:t>
            </a:r>
            <a:r>
              <a:rPr lang="ru-RU" dirty="0">
                <a:solidFill>
                  <a:schemeClr val="tx1"/>
                </a:solidFill>
                <a:latin typeface="Proxima Nova"/>
              </a:rPr>
              <a:t>в целом этот инструмент инвестиционного развития экономики практически не работает, следует из презентации «Фабрики проектного финансирования» ВЭБ.РФ. Причины, по мнению </a:t>
            </a:r>
            <a:r>
              <a:rPr lang="ru-RU" dirty="0" smtClean="0">
                <a:solidFill>
                  <a:schemeClr val="tx1"/>
                </a:solidFill>
                <a:latin typeface="Proxima Nova"/>
              </a:rPr>
              <a:t>представителей </a:t>
            </a:r>
            <a:r>
              <a:rPr lang="ru-RU" dirty="0" err="1">
                <a:solidFill>
                  <a:schemeClr val="tx1"/>
                </a:solidFill>
                <a:latin typeface="Proxima Nova"/>
              </a:rPr>
              <a:t>госкорпорации</a:t>
            </a:r>
            <a:r>
              <a:rPr lang="ru-RU" dirty="0" smtClean="0">
                <a:solidFill>
                  <a:schemeClr val="tx1"/>
                </a:solidFill>
                <a:latin typeface="Proxima Nova"/>
              </a:rPr>
              <a:t>:</a:t>
            </a:r>
          </a:p>
          <a:p>
            <a:r>
              <a:rPr lang="ru-RU" dirty="0">
                <a:solidFill>
                  <a:schemeClr val="tx1"/>
                </a:solidFill>
              </a:rPr>
              <a:t>Трудоёмкость и высокий уровень затрат участников процесса (банков, заёмщиков и/или инвесторов проекта), связанные с подготовкой и структурированием проекта.</a:t>
            </a:r>
          </a:p>
          <a:p>
            <a:r>
              <a:rPr lang="ru-RU" dirty="0">
                <a:solidFill>
                  <a:schemeClr val="tx1"/>
                </a:solidFill>
              </a:rPr>
              <a:t>Дефицит долгосрочных кредитных ресурсов с адекватной оценкой инфляции.</a:t>
            </a:r>
          </a:p>
          <a:p>
            <a:r>
              <a:rPr lang="ru-RU" dirty="0">
                <a:solidFill>
                  <a:schemeClr val="tx1"/>
                </a:solidFill>
              </a:rPr>
              <a:t>Отсутствие ликвидного залогового обеспечения.</a:t>
            </a:r>
          </a:p>
          <a:p>
            <a:r>
              <a:rPr lang="ru-RU" dirty="0">
                <a:solidFill>
                  <a:schemeClr val="tx1"/>
                </a:solidFill>
              </a:rPr>
              <a:t>Отсутствие эффективного механизма нивелирования рисков путём точечной (умной) господдержки.</a:t>
            </a:r>
          </a:p>
          <a:p>
            <a:r>
              <a:rPr lang="ru-RU" dirty="0">
                <a:solidFill>
                  <a:schemeClr val="tx1"/>
                </a:solidFill>
              </a:rPr>
              <a:t>Отсутствие системы мониторинга реализации инвестиционных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419708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Стоимость капитала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Стоимость капитала </a:t>
            </a:r>
            <a:r>
              <a:rPr lang="ru-RU" dirty="0" smtClean="0"/>
              <a:t>– </a:t>
            </a:r>
            <a:r>
              <a:rPr lang="ru-RU" dirty="0"/>
              <a:t>это цена, которую компания платит за привлечение финансовых ресурсов (собственных и заемных) для обеспечения своей деятельности и инвестиционных проектов. </a:t>
            </a:r>
          </a:p>
        </p:txBody>
      </p:sp>
    </p:spTree>
    <p:extLst>
      <p:ext uri="{BB962C8B-B14F-4D97-AF65-F5344CB8AC3E}">
        <p14:creationId xmlns:p14="http://schemas.microsoft.com/office/powerpoint/2010/main" val="2782426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73a45ff644642b5e87f59a2f6daa68453cc1582"/>
</p:tagLst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533</TotalTime>
  <Words>953</Words>
  <Application>Microsoft Office PowerPoint</Application>
  <PresentationFormat>Широкоэкранный</PresentationFormat>
  <Paragraphs>98</Paragraphs>
  <Slides>29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Proxima Nova</vt:lpstr>
      <vt:lpstr>Ретро</vt:lpstr>
      <vt:lpstr>Финансовая среда предпринимательства. Классификация источников финансовых ресурсов. </vt:lpstr>
      <vt:lpstr>Предпринимательство</vt:lpstr>
      <vt:lpstr>Презентация PowerPoint</vt:lpstr>
      <vt:lpstr>Презентация PowerPoint</vt:lpstr>
      <vt:lpstr>Финансовая среда предпринимательства</vt:lpstr>
      <vt:lpstr>Финансовое обеспечение предпринимательства</vt:lpstr>
      <vt:lpstr>Презентация PowerPoint</vt:lpstr>
      <vt:lpstr>Презентация PowerPoint</vt:lpstr>
      <vt:lpstr>Финансовое обеспечение предпринимательства</vt:lpstr>
      <vt:lpstr>Финансовое обеспечение предпринимательства – принятие финансовых решений </vt:lpstr>
      <vt:lpstr>Классификация источников финансирования предпринимательской деятельности</vt:lpstr>
      <vt:lpstr>Система финансирования деятельности предприятия:</vt:lpstr>
      <vt:lpstr>Презентация PowerPoint</vt:lpstr>
      <vt:lpstr>Презентация PowerPoint</vt:lpstr>
      <vt:lpstr>Презентация PowerPoint</vt:lpstr>
      <vt:lpstr>Уставный капитал</vt:lpstr>
      <vt:lpstr>Добавочный капитал</vt:lpstr>
      <vt:lpstr>Резервный капитал</vt:lpstr>
      <vt:lpstr>Прибыль </vt:lpstr>
      <vt:lpstr>Амортизационные отчисления</vt:lpstr>
      <vt:lpstr>Амортизационные отчисления</vt:lpstr>
      <vt:lpstr>Презентация PowerPoint</vt:lpstr>
      <vt:lpstr>Заемные источники</vt:lpstr>
      <vt:lpstr>Преимущества использования заемного капитала</vt:lpstr>
      <vt:lpstr> Коммерческий или товарный кредит </vt:lpstr>
      <vt:lpstr>Доступность источников в зависимости от организационно-правовой формы хозяйствования</vt:lpstr>
      <vt:lpstr>Проектное финансирование </vt:lpstr>
      <vt:lpstr>Проектным финансированием в России пользуются в основном застройщики</vt:lpstr>
      <vt:lpstr>Стоимость капитала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Финансово-кредитное обеспечение предпринимательства</dc:title>
  <dc:creator>Alex</dc:creator>
  <cp:lastModifiedBy>Tatyana</cp:lastModifiedBy>
  <cp:revision>69</cp:revision>
  <dcterms:created xsi:type="dcterms:W3CDTF">2022-01-11T09:08:46Z</dcterms:created>
  <dcterms:modified xsi:type="dcterms:W3CDTF">2026-02-05T04:10:08Z</dcterms:modified>
</cp:coreProperties>
</file>