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notesSlides/notesSlide15.xml" ContentType="application/vnd.openxmlformats-officedocument.presentationml.notesSlide+xml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8.xml" ContentType="application/vnd.openxmlformats-officedocument.presentationml.tags+xml"/>
  <Override PartName="/ppt/notesSlides/notesSlide20.xml" ContentType="application/vnd.openxmlformats-officedocument.presentationml.notesSlide+xml"/>
  <Override PartName="/ppt/tags/tag19.xml" ContentType="application/vnd.openxmlformats-officedocument.presentationml.tags+xml"/>
  <Override PartName="/ppt/notesSlides/notesSlide21.xml" ContentType="application/vnd.openxmlformats-officedocument.presentationml.notesSlide+xml"/>
  <Override PartName="/ppt/tags/tag20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1.xml" ContentType="application/vnd.openxmlformats-officedocument.presentationml.tags+xml"/>
  <Override PartName="/ppt/notesSlides/notesSlide24.xml" ContentType="application/vnd.openxmlformats-officedocument.presentationml.notesSlide+xml"/>
  <Override PartName="/ppt/tags/tag22.xml" ContentType="application/vnd.openxmlformats-officedocument.presentationml.tags+xml"/>
  <Override PartName="/ppt/notesSlides/notesSlide25.xml" ContentType="application/vnd.openxmlformats-officedocument.presentationml.notesSlide+xml"/>
  <Override PartName="/ppt/tags/tag23.xml" ContentType="application/vnd.openxmlformats-officedocument.presentationml.tags+xml"/>
  <Override PartName="/ppt/notesSlides/notesSlide26.xml" ContentType="application/vnd.openxmlformats-officedocument.presentationml.notesSlide+xml"/>
  <Override PartName="/ppt/tags/tag24.xml" ContentType="application/vnd.openxmlformats-officedocument.presentationml.tags+xml"/>
  <Override PartName="/ppt/notesSlides/notesSlide27.xml" ContentType="application/vnd.openxmlformats-officedocument.presentationml.notesSlide+xml"/>
  <Override PartName="/ppt/tags/tag25.xml" ContentType="application/vnd.openxmlformats-officedocument.presentationml.tags+xml"/>
  <Override PartName="/ppt/notesSlides/notesSlide28.xml" ContentType="application/vnd.openxmlformats-officedocument.presentationml.notesSlide+xml"/>
  <Override PartName="/ppt/tags/tag26.xml" ContentType="application/vnd.openxmlformats-officedocument.presentationml.tags+xml"/>
  <Override PartName="/ppt/notesSlides/notesSlide29.xml" ContentType="application/vnd.openxmlformats-officedocument.presentationml.notesSlide+xml"/>
  <Override PartName="/ppt/tags/tag27.xml" ContentType="application/vnd.openxmlformats-officedocument.presentationml.tags+xml"/>
  <Override PartName="/ppt/notesSlides/notesSlide30.xml" ContentType="application/vnd.openxmlformats-officedocument.presentationml.notesSlide+xml"/>
  <Override PartName="/ppt/tags/tag28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29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30.xml" ContentType="application/vnd.openxmlformats-officedocument.presentationml.tag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ags/tag31.xml" ContentType="application/vnd.openxmlformats-officedocument.presentationml.tags+xml"/>
  <Override PartName="/ppt/notesSlides/notesSlide38.xml" ContentType="application/vnd.openxmlformats-officedocument.presentationml.notesSlide+xml"/>
  <Override PartName="/ppt/tags/tag32.xml" ContentType="application/vnd.openxmlformats-officedocument.presentationml.tags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tags/tag33.xml" ContentType="application/vnd.openxmlformats-officedocument.presentationml.tags+xml"/>
  <Override PartName="/ppt/notesSlides/notesSlide41.xml" ContentType="application/vnd.openxmlformats-officedocument.presentationml.notesSlide+xml"/>
  <Override PartName="/ppt/tags/tag34.xml" ContentType="application/vnd.openxmlformats-officedocument.presentationml.tags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tags/tag35.xml" ContentType="application/vnd.openxmlformats-officedocument.presentationml.tags+xml"/>
  <Override PartName="/ppt/notesSlides/notesSlide44.xml" ContentType="application/vnd.openxmlformats-officedocument.presentationml.notesSlide+xml"/>
  <Override PartName="/ppt/tags/tag36.xml" ContentType="application/vnd.openxmlformats-officedocument.presentationml.tags+xml"/>
  <Override PartName="/ppt/notesSlides/notesSlide45.xml" ContentType="application/vnd.openxmlformats-officedocument.presentationml.notesSlide+xml"/>
  <Override PartName="/ppt/tags/tag37.xml" ContentType="application/vnd.openxmlformats-officedocument.presentationml.tags+xml"/>
  <Override PartName="/ppt/notesSlides/notesSlide46.xml" ContentType="application/vnd.openxmlformats-officedocument.presentationml.notesSlide+xml"/>
  <Override PartName="/ppt/tags/tag38.xml" ContentType="application/vnd.openxmlformats-officedocument.presentationml.tags+xml"/>
  <Override PartName="/ppt/notesSlides/notesSlide47.xml" ContentType="application/vnd.openxmlformats-officedocument.presentationml.notesSlide+xml"/>
  <Override PartName="/ppt/tags/tag39.xml" ContentType="application/vnd.openxmlformats-officedocument.presentationml.tags+xml"/>
  <Override PartName="/ppt/notesSlides/notesSlide48.xml" ContentType="application/vnd.openxmlformats-officedocument.presentationml.notesSlide+xml"/>
  <Override PartName="/ppt/tags/tag40.xml" ContentType="application/vnd.openxmlformats-officedocument.presentationml.tags+xml"/>
  <Override PartName="/ppt/notesSlides/notesSlide49.xml" ContentType="application/vnd.openxmlformats-officedocument.presentationml.notesSlide+xml"/>
  <Override PartName="/ppt/tags/tag41.xml" ContentType="application/vnd.openxmlformats-officedocument.presentationml.tags+xml"/>
  <Override PartName="/ppt/notesSlides/notesSlide50.xml" ContentType="application/vnd.openxmlformats-officedocument.presentationml.notesSlide+xml"/>
  <Override PartName="/ppt/tags/tag42.xml" ContentType="application/vnd.openxmlformats-officedocument.presentationml.tags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tags/tag43.xml" ContentType="application/vnd.openxmlformats-officedocument.presentationml.tags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tags/tag44.xml" ContentType="application/vnd.openxmlformats-officedocument.presentationml.tags+xml"/>
  <Override PartName="/ppt/notesSlides/notesSlide57.xml" ContentType="application/vnd.openxmlformats-officedocument.presentationml.notesSlide+xml"/>
  <Override PartName="/ppt/tags/tag45.xml" ContentType="application/vnd.openxmlformats-officedocument.presentationml.tags+xml"/>
  <Override PartName="/ppt/notesSlides/notesSlide58.xml" ContentType="application/vnd.openxmlformats-officedocument.presentationml.notesSlide+xml"/>
  <Override PartName="/ppt/tags/tag46.xml" ContentType="application/vnd.openxmlformats-officedocument.presentationml.tags+xml"/>
  <Override PartName="/ppt/notesSlides/notesSlide59.xml" ContentType="application/vnd.openxmlformats-officedocument.presentationml.notesSlide+xml"/>
  <Override PartName="/ppt/tags/tag47.xml" ContentType="application/vnd.openxmlformats-officedocument.presentationml.tags+xml"/>
  <Override PartName="/ppt/notesSlides/notesSlide60.xml" ContentType="application/vnd.openxmlformats-officedocument.presentationml.notesSlide+xml"/>
  <Override PartName="/ppt/tags/tag48.xml" ContentType="application/vnd.openxmlformats-officedocument.presentationml.tags+xml"/>
  <Override PartName="/ppt/notesSlides/notesSlide61.xml" ContentType="application/vnd.openxmlformats-officedocument.presentationml.notesSlide+xml"/>
  <Override PartName="/ppt/tags/tag49.xml" ContentType="application/vnd.openxmlformats-officedocument.presentationml.tags+xml"/>
  <Override PartName="/ppt/notesSlides/notesSlide62.xml" ContentType="application/vnd.openxmlformats-officedocument.presentationml.notesSlide+xml"/>
  <Override PartName="/ppt/tags/tag50.xml" ContentType="application/vnd.openxmlformats-officedocument.presentationml.tags+xml"/>
  <Override PartName="/ppt/notesSlides/notesSlide63.xml" ContentType="application/vnd.openxmlformats-officedocument.presentationml.notesSlide+xml"/>
  <Override PartName="/ppt/tags/tag51.xml" ContentType="application/vnd.openxmlformats-officedocument.presentationml.tags+xml"/>
  <Override PartName="/ppt/notesSlides/notesSlide64.xml" ContentType="application/vnd.openxmlformats-officedocument.presentationml.notesSlide+xml"/>
  <Override PartName="/ppt/tags/tag52.xml" ContentType="application/vnd.openxmlformats-officedocument.presentationml.tags+xml"/>
  <Override PartName="/ppt/notesSlides/notesSlide65.xml" ContentType="application/vnd.openxmlformats-officedocument.presentationml.notesSlide+xml"/>
  <Override PartName="/ppt/tags/tag53.xml" ContentType="application/vnd.openxmlformats-officedocument.presentationml.tags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0"/>
  </p:notesMasterIdLst>
  <p:sldIdLst>
    <p:sldId id="323" r:id="rId2"/>
    <p:sldId id="32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5" r:id="rId68"/>
    <p:sldId id="326" r:id="rId69"/>
  </p:sldIdLst>
  <p:sldSz cx="9144000" cy="6858000" type="screen4x3"/>
  <p:notesSz cx="6858000" cy="9144000"/>
  <p:custDataLst>
    <p:tags r:id="rId7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71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92FCEC-4F48-4216-8DDB-C9B3643F734D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B1C37-62BE-4078-80D8-7D718A5319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398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063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414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4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421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169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891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5515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922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20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979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812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078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6143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330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9726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4344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4948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295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9084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6821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3282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1323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092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3928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8418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6595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5576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8511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8493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258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837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9191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5285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3049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114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7435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3213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7310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2799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20750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9561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16627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76194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14398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06604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00319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34403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17277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80916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69666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61525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62984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82338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20044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5696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25128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79984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23898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70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52195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07435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55331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81199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6848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667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24676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166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E925EA-53D4-404B-B619-4EE5401BCA74}" type="datetimeFigureOut">
              <a:rPr lang="ru-RU" smtClean="0"/>
              <a:t>30.11.2013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2.gif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file:///C:\Users\836D~1\AppData\Local\Temp\FineReader11.00\media\image1.pn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2.gif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file:///C:\Users\836D~1\AppData\Local\Temp\FineReader11.00\media\image2.png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2.gif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2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2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2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2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file:///C:\Users\836D~1\AppData\Local\Temp\FineReader11.00\media\image4.png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file:///C:\Users\836D~1\AppData\Local\Temp\FineReader11.00\media\image6.png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2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file:///C:\Users\836D~1\AppData\Local\Temp\FineReader11.00\media\image7.png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Relationship Id="rId4" Type="http://schemas.openxmlformats.org/officeDocument/2006/relationships/image" Target="../media/image2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4" Type="http://schemas.openxmlformats.org/officeDocument/2006/relationships/image" Target="../media/image2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file:///C:\Users\836D~1\AppData\Local\Temp\FineReader11.00\media\image8.png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2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5" Type="http://schemas.openxmlformats.org/officeDocument/2006/relationships/image" Target="../media/image2.gif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5" Type="http://schemas.openxmlformats.org/officeDocument/2006/relationships/image" Target="../media/image2.gif"/><Relationship Id="rId4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Relationship Id="rId4" Type="http://schemas.openxmlformats.org/officeDocument/2006/relationships/image" Target="../media/image2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2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2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2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4" Type="http://schemas.openxmlformats.org/officeDocument/2006/relationships/image" Target="../media/image2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4" Type="http://schemas.openxmlformats.org/officeDocument/2006/relationships/image" Target="../media/image2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4" Type="http://schemas.openxmlformats.org/officeDocument/2006/relationships/image" Target="../media/image2.g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file:///C:\Users\836D~1\AppData\Local\Temp\FineReader11.00\media\image12.png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2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4.xml"/><Relationship Id="rId4" Type="http://schemas.openxmlformats.org/officeDocument/2006/relationships/image" Target="../media/image2.gi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2.gi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2.gi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4" Type="http://schemas.openxmlformats.org/officeDocument/2006/relationships/image" Target="../media/image2.gi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4" Type="http://schemas.openxmlformats.org/officeDocument/2006/relationships/image" Target="../media/image2.gi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4" Type="http://schemas.openxmlformats.org/officeDocument/2006/relationships/image" Target="../media/image2.gi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4" Type="http://schemas.openxmlformats.org/officeDocument/2006/relationships/image" Target="../media/image2.gi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Relationship Id="rId4" Type="http://schemas.openxmlformats.org/officeDocument/2006/relationships/image" Target="../media/image2.gi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Relationship Id="rId4" Type="http://schemas.openxmlformats.org/officeDocument/2006/relationships/image" Target="../media/image2.gi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3.xml"/><Relationship Id="rId4" Type="http://schemas.openxmlformats.org/officeDocument/2006/relationships/image" Target="../media/image2.gi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8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800" dirty="0" smtClean="0">
                <a:solidFill>
                  <a:schemeClr val="bg1"/>
                </a:solidFill>
              </a:rPr>
              <a:t>федерации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chemeClr val="bg1"/>
                </a:solidFill>
              </a:rPr>
              <a:t> 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8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«Метрология, стандартизация и сертификация»</a:t>
            </a: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100" b="1" dirty="0" smtClean="0">
                <a:solidFill>
                  <a:schemeClr val="bg1"/>
                </a:solidFill>
              </a:rPr>
              <a:t>Тема </a:t>
            </a:r>
            <a:r>
              <a:rPr lang="ru-RU" sz="4100" b="1" dirty="0" smtClean="0">
                <a:solidFill>
                  <a:schemeClr val="bg1"/>
                </a:solidFill>
              </a:rPr>
              <a:t>«</a:t>
            </a:r>
            <a:r>
              <a:rPr lang="ru-RU" sz="4100" b="1" dirty="0" smtClean="0">
                <a:solidFill>
                  <a:schemeClr val="bg1"/>
                </a:solidFill>
              </a:rPr>
              <a:t>ИЗМЕРИТЕЛЬНАЯ ТЕХНИКА</a:t>
            </a:r>
            <a:r>
              <a:rPr lang="ru-RU" sz="4100" b="1" dirty="0" smtClean="0">
                <a:solidFill>
                  <a:schemeClr val="bg1"/>
                </a:solidFill>
              </a:rPr>
              <a:t>»</a:t>
            </a:r>
            <a:endParaRPr lang="ru-RU" sz="4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Преподаватели: </a:t>
            </a: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Левашов Ю.А.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2013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0957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/>
              <a:t>СОДЕРЖАНИЕ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4.1 Масштабные измерительные преобразователи</a:t>
            </a:r>
          </a:p>
          <a:p>
            <a:pPr marL="0" indent="0">
              <a:buNone/>
            </a:pPr>
            <a:r>
              <a:rPr lang="ru-RU" dirty="0" smtClean="0"/>
              <a:t>4.2</a:t>
            </a:r>
            <a:r>
              <a:rPr lang="en-US" dirty="0" smtClean="0"/>
              <a:t> </a:t>
            </a:r>
            <a:r>
              <a:rPr lang="ru-RU" sz="2800" dirty="0"/>
              <a:t>Электромеханические измерительные преобразователи и приборы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4.3</a:t>
            </a:r>
            <a:r>
              <a:rPr lang="en-US" dirty="0" smtClean="0"/>
              <a:t> </a:t>
            </a:r>
            <a:r>
              <a:rPr lang="ru-RU" sz="2800" dirty="0"/>
              <a:t>Электронные аналоговые приборы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4.4</a:t>
            </a:r>
            <a:r>
              <a:rPr lang="en-US" dirty="0" smtClean="0"/>
              <a:t> </a:t>
            </a:r>
            <a:r>
              <a:rPr lang="ru-RU" sz="2800" dirty="0"/>
              <a:t>Электронно-лучевые осциллографы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4.5</a:t>
            </a:r>
            <a:r>
              <a:rPr lang="en-US" dirty="0" smtClean="0"/>
              <a:t> </a:t>
            </a:r>
            <a:r>
              <a:rPr lang="ru-RU" sz="2800" dirty="0"/>
              <a:t>Цифровые измерительные преобразователи и приборы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4.6</a:t>
            </a:r>
            <a:r>
              <a:rPr lang="en-US" dirty="0" smtClean="0"/>
              <a:t> </a:t>
            </a:r>
            <a:r>
              <a:rPr lang="ru-RU" sz="2800" dirty="0"/>
              <a:t>Измерительные информационные системы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Контрольные вопросы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547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4.Измерительная техника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4.1 Масштабные измерительные преобразователи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4791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Масштабным</a:t>
            </a:r>
            <a:r>
              <a:rPr lang="ru-RU" dirty="0"/>
              <a:t> называется измерительный преобразователь, входная и выходная величины которого однородны и который изменяет значение электрической величины в заданное число раз.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Применение этих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преобразователей </a:t>
            </a:r>
            <a:r>
              <a:rPr lang="ru-RU" dirty="0"/>
              <a:t>позволяет изготавливать приборы для разных пределов измерений, расширять пределы измерений уже существующих приборов.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21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Токовые шунты применяются </a:t>
            </a:r>
            <a:r>
              <a:rPr lang="ru-RU" dirty="0"/>
              <a:t>для расширения пределов измерении амперметров путем уменьшения в определенное число раз силы электрического тока, проходящего через амперметр. Это бывает необходимо, когда значение измеряемого тока превосходит диапазон измерений измерительного прибора (амперметра).</a:t>
            </a:r>
          </a:p>
          <a:p>
            <a:r>
              <a:rPr lang="ru-RU" dirty="0">
                <a:solidFill>
                  <a:srgbClr val="C00000"/>
                </a:solidFill>
              </a:rPr>
              <a:t>Шунт</a:t>
            </a:r>
            <a:r>
              <a:rPr lang="ru-RU" dirty="0"/>
              <a:t> представляет собой резистор, включаемый параллельно входу измерительного прибора (рис. </a:t>
            </a:r>
            <a:r>
              <a:rPr lang="ru-RU" dirty="0" smtClean="0"/>
              <a:t>4.1</a:t>
            </a:r>
            <a:r>
              <a:rPr lang="ru-RU" dirty="0"/>
              <a:t>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8853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1143000"/>
          </a:xfrm>
        </p:spPr>
        <p:txBody>
          <a:bodyPr>
            <a:normAutofit/>
          </a:bodyPr>
          <a:lstStyle/>
          <a:p>
            <a:pPr marL="0" indent="0" algn="ctr"/>
            <a:r>
              <a:rPr lang="ru-RU" sz="2800" b="1" dirty="0"/>
              <a:t>Схема включения шунта для расширения </a:t>
            </a:r>
            <a:br>
              <a:rPr lang="ru-RU" sz="2800" b="1" dirty="0"/>
            </a:br>
            <a:r>
              <a:rPr lang="ru-RU" sz="2800" b="1" dirty="0"/>
              <a:t>пределов измерения </a:t>
            </a:r>
            <a:r>
              <a:rPr lang="ru-RU" sz="2800" b="1" dirty="0" smtClean="0"/>
              <a:t>амперметра</a:t>
            </a:r>
            <a:endParaRPr lang="ru-RU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35480"/>
                <a:ext cx="8229600" cy="473388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/>
                          </a:rPr>
                          <m:t>1+</m:t>
                        </m:r>
                        <m:f>
                          <m:f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ru-RU" b="0" i="1" dirty="0" smtClean="0">
                                    <a:latin typeface="Cambria Math"/>
                                  </a:rPr>
                                  <m:t>ИП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ru-RU" b="0" i="1" dirty="0" smtClean="0">
                                    <a:latin typeface="Cambria Math"/>
                                  </a:rPr>
                                  <m:t>Ш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ru-RU" dirty="0" smtClean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𝑛𝐼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ru-RU" dirty="0" smtClean="0"/>
                  <a:t>где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𝑛</m:t>
                    </m:r>
                  </m:oMath>
                </a14:m>
                <a:r>
                  <a:rPr lang="ru-RU" dirty="0" smtClean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/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 - коэффициент шунтирования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 algn="ctr">
                  <a:buNone/>
                </a:pPr>
                <a:r>
                  <a:rPr lang="ru-RU" sz="1800" dirty="0" smtClean="0"/>
                  <a:t>Рис 4.1 Схема включения шунта для расширения </a:t>
                </a:r>
              </a:p>
              <a:p>
                <a:pPr marL="0" indent="0" algn="ctr">
                  <a:buNone/>
                </a:pPr>
                <a:r>
                  <a:rPr lang="ru-RU" sz="1800" dirty="0" smtClean="0"/>
                  <a:t>пределов измерения амперметра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35480"/>
                <a:ext cx="8229600" cy="4733880"/>
              </a:xfrm>
              <a:blipFill rotWithShape="1">
                <a:blip r:embed="rId3"/>
                <a:stretch>
                  <a:fillRect l="-1259" b="-14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рямоугольник 3"/>
          <p:cNvSpPr/>
          <p:nvPr/>
        </p:nvSpPr>
        <p:spPr>
          <a:xfrm>
            <a:off x="3203848" y="3861048"/>
            <a:ext cx="2232248" cy="20882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959932" y="3501008"/>
            <a:ext cx="720080" cy="72008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203848" y="5229200"/>
            <a:ext cx="22322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195736" y="5661248"/>
            <a:ext cx="100811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436096" y="5661248"/>
            <a:ext cx="100811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вал 11"/>
          <p:cNvSpPr/>
          <p:nvPr/>
        </p:nvSpPr>
        <p:spPr>
          <a:xfrm>
            <a:off x="2787700" y="5625244"/>
            <a:ext cx="72008" cy="720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796136" y="5625244"/>
            <a:ext cx="72008" cy="720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1823160" y="5661248"/>
            <a:ext cx="432048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3563888" y="3825044"/>
            <a:ext cx="72008" cy="720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004048" y="3826728"/>
            <a:ext cx="72008" cy="720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075188" y="521767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I</a:t>
            </a:r>
            <a:r>
              <a:rPr lang="en-US" i="1" baseline="-25000" dirty="0" smtClean="0"/>
              <a:t>1</a:t>
            </a:r>
            <a:endParaRPr lang="ru-RU" i="1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2787700" y="423189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I</a:t>
            </a:r>
            <a:r>
              <a:rPr lang="en-US" i="1" baseline="-25000" dirty="0" smtClean="0"/>
              <a:t>2</a:t>
            </a:r>
            <a:endParaRPr lang="ru-RU" i="1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4139952" y="4797152"/>
            <a:ext cx="540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R</a:t>
            </a:r>
            <a:r>
              <a:rPr lang="ru-RU" i="1" baseline="-25000" dirty="0" smtClean="0"/>
              <a:t>ш</a:t>
            </a:r>
            <a:endParaRPr lang="ru-RU" i="1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4049942" y="3129654"/>
            <a:ext cx="540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ИП</a:t>
            </a:r>
            <a:endParaRPr lang="ru-RU" i="1" baseline="-25000" dirty="0"/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3203848" y="4416558"/>
            <a:ext cx="0" cy="354409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07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Вольтметры</a:t>
            </a:r>
            <a:r>
              <a:rPr lang="ru-RU" dirty="0"/>
              <a:t>, изготовленные на основе измерителей тока (например, магнитоэлектрической или электромагнитной системы),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имеют встроенное добавочное сопротивление</a:t>
            </a:r>
            <a:r>
              <a:rPr lang="ru-RU" dirty="0"/>
              <a:t>, включенное последовательно с измерительным механизмом.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9389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r>
              <a:rPr lang="ru-RU" dirty="0"/>
              <a:t>Обозначив через </a:t>
            </a:r>
            <a:r>
              <a:rPr lang="en-US" dirty="0" smtClean="0"/>
              <a:t>I</a:t>
            </a:r>
            <a:r>
              <a:rPr lang="en-US" baseline="-25000" dirty="0" smtClean="0"/>
              <a:t>max</a:t>
            </a:r>
            <a:r>
              <a:rPr lang="ru-RU" dirty="0" smtClean="0"/>
              <a:t> </a:t>
            </a:r>
            <a:r>
              <a:rPr lang="ru-RU" dirty="0"/>
              <a:t>ток, вызывающий отклонение стрелки механизма на полную шкалу, увидим, что </a:t>
            </a:r>
            <a:r>
              <a:rPr lang="en-US" dirty="0"/>
              <a:t>I</a:t>
            </a:r>
            <a:r>
              <a:rPr lang="en-US" baseline="-25000" dirty="0"/>
              <a:t>max </a:t>
            </a:r>
            <a:r>
              <a:rPr lang="ru-RU" dirty="0" smtClean="0"/>
              <a:t>= </a:t>
            </a:r>
            <a:r>
              <a:rPr lang="en-US" dirty="0" err="1"/>
              <a:t>U</a:t>
            </a:r>
            <a:r>
              <a:rPr lang="en-US" baseline="-25000" dirty="0" err="1"/>
              <a:t>max</a:t>
            </a:r>
            <a:r>
              <a:rPr lang="en-US" dirty="0"/>
              <a:t>/(</a:t>
            </a:r>
            <a:r>
              <a:rPr lang="en-US" dirty="0" smtClean="0"/>
              <a:t>R</a:t>
            </a:r>
            <a:r>
              <a:rPr lang="ru-RU" baseline="-25000" dirty="0" err="1" smtClean="0"/>
              <a:t>ип</a:t>
            </a:r>
            <a:r>
              <a:rPr lang="en-US" dirty="0" smtClean="0"/>
              <a:t> </a:t>
            </a:r>
            <a:r>
              <a:rPr lang="ru-RU" dirty="0"/>
              <a:t>+ </a:t>
            </a:r>
            <a:r>
              <a:rPr lang="en-US" dirty="0"/>
              <a:t>R</a:t>
            </a:r>
            <a:r>
              <a:rPr lang="ru-RU" baseline="-25000" dirty="0"/>
              <a:t>д</a:t>
            </a:r>
            <a:r>
              <a:rPr lang="ru-RU" dirty="0"/>
              <a:t>), где </a:t>
            </a:r>
            <a:r>
              <a:rPr lang="en-US" dirty="0" smtClean="0"/>
              <a:t>R</a:t>
            </a:r>
            <a:r>
              <a:rPr lang="ru-RU" baseline="-25000" dirty="0" smtClean="0"/>
              <a:t>д</a:t>
            </a:r>
            <a:r>
              <a:rPr lang="en-US" dirty="0" smtClean="0"/>
              <a:t> </a:t>
            </a:r>
            <a:r>
              <a:rPr lang="ru-RU" dirty="0"/>
              <a:t>— значение добавочного сопротивления. Отсюда находим верхний предел измерений полученного вольтметра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ru-RU" dirty="0" smtClean="0"/>
              <a:t>                     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max</a:t>
            </a:r>
            <a:r>
              <a:rPr lang="en-US" baseline="-25000" dirty="0" smtClean="0"/>
              <a:t> </a:t>
            </a:r>
            <a:r>
              <a:rPr lang="ru-RU" dirty="0"/>
              <a:t>= </a:t>
            </a:r>
            <a:r>
              <a:rPr lang="en-US" dirty="0" smtClean="0"/>
              <a:t>I</a:t>
            </a:r>
            <a:r>
              <a:rPr lang="en-US" baseline="-25000" dirty="0" smtClean="0"/>
              <a:t>max</a:t>
            </a:r>
            <a:r>
              <a:rPr lang="en-US" dirty="0" smtClean="0"/>
              <a:t>(R</a:t>
            </a:r>
            <a:r>
              <a:rPr lang="ru-RU" baseline="-25000" dirty="0" err="1"/>
              <a:t>ип</a:t>
            </a:r>
            <a:r>
              <a:rPr lang="en-US" dirty="0"/>
              <a:t> </a:t>
            </a:r>
            <a:r>
              <a:rPr lang="ru-RU" dirty="0"/>
              <a:t>+ </a:t>
            </a:r>
            <a:r>
              <a:rPr lang="en-US" dirty="0"/>
              <a:t>R</a:t>
            </a:r>
            <a:r>
              <a:rPr lang="ru-RU" baseline="-25000" dirty="0"/>
              <a:t>д</a:t>
            </a:r>
            <a:r>
              <a:rPr lang="ru-RU" dirty="0"/>
              <a:t>)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8665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Для уменьшения напряжения </a:t>
            </a:r>
            <a:r>
              <a:rPr lang="ru-RU" dirty="0"/>
              <a:t>в определенное число раз применяются дели гели напряжения, представляющие собой в общем случае последовательное соединение двух сопротивлений (называемых высоковольтным и низковольтным плечами), подключаемых к двум точкам электрической цепи, напряжение между которыми необходимо измерить.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6299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492896"/>
                <a:ext cx="8229600" cy="3831704"/>
              </a:xfrm>
            </p:spPr>
            <p:txBody>
              <a:bodyPr>
                <a:normAutofit/>
              </a:bodyPr>
              <a:lstStyle/>
              <a:p>
                <a:r>
                  <a:rPr lang="ru-RU" sz="2400" dirty="0" smtClean="0"/>
                  <a:t>Коэффициент деления определяется из выражения: </a:t>
                </a:r>
                <a:endParaRPr lang="ru-RU" sz="24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ru-RU" sz="3200" b="0" i="1" smtClean="0">
                            <a:latin typeface="Cambria Math"/>
                          </a:rPr>
                          <m:t>д</m:t>
                        </m:r>
                      </m:sub>
                    </m:sSub>
                  </m:oMath>
                </a14:m>
                <a:r>
                  <a:rPr lang="ru-RU" sz="3200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ru-RU" sz="3200" b="0" i="1" smtClean="0">
                                <a:latin typeface="Cambria Math"/>
                              </a:rPr>
                              <m:t>в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ru-RU" sz="3200" b="0" i="1" smtClean="0">
                                <a:latin typeface="Cambria Math"/>
                              </a:rPr>
                              <m:t>н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32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ru-RU" sz="3200" b="0" i="1" smtClean="0">
                                <a:latin typeface="Cambria Math"/>
                              </a:rPr>
                              <m:t>н</m:t>
                            </m:r>
                          </m:sub>
                        </m:sSub>
                      </m:den>
                    </m:f>
                  </m:oMath>
                </a14:m>
                <a:endParaRPr lang="ru-RU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ru-RU" sz="2400" i="1">
                            <a:latin typeface="Cambria Math"/>
                          </a:rPr>
                          <m:t>в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ru-RU" sz="2400" dirty="0"/>
                  <a:t>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ru-RU" sz="2400" i="1">
                            <a:latin typeface="Cambria Math"/>
                          </a:rPr>
                          <m:t>н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ru-RU" sz="2400" dirty="0"/>
                  <a:t>— значения полных сопротивлений высоковольтного и низковольтного плеч делителя соответственно.</a:t>
                </a: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492896"/>
                <a:ext cx="8229600" cy="3831704"/>
              </a:xfrm>
              <a:blipFill rotWithShape="1">
                <a:blip r:embed="rId4"/>
                <a:stretch>
                  <a:fillRect l="-741" t="-12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2151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Для усиления слабых сигналов </a:t>
            </a:r>
            <a:r>
              <a:rPr lang="ru-RU" dirty="0"/>
              <a:t>постоянных, переменных и импульсных токов и напряжений, то есть для расширения пределов измерения в сторону малых значений, применяют </a:t>
            </a:r>
            <a:r>
              <a:rPr lang="ru-RU" i="1" u="sng" dirty="0">
                <a:solidFill>
                  <a:srgbClr val="C00000"/>
                </a:solidFill>
              </a:rPr>
              <a:t>измерительные усилители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0589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Измерительные трансформаторы </a:t>
            </a:r>
            <a:r>
              <a:rPr lang="ru-RU" sz="2400" dirty="0"/>
              <a:t>переменного тока и напряжения </a:t>
            </a:r>
            <a:r>
              <a:rPr lang="ru-RU" sz="2400" dirty="0">
                <a:solidFill>
                  <a:srgbClr val="C00000"/>
                </a:solidFill>
              </a:rPr>
              <a:t>используются для преобразования переменных токов и напряжений в токи и напряжения</a:t>
            </a:r>
            <a:r>
              <a:rPr lang="ru-RU" sz="2400" dirty="0"/>
              <a:t>, допустимые для измерений приборами с небольшими стандартными пределами измерений (например, 5 А, 100 В).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3319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/>
              <a:t>4.Измерительная техника</a:t>
            </a: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4.2 Электромеханические измерительные преобразователи и приборы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33747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Электромеханические измерительные преобразователи </a:t>
            </a:r>
            <a:r>
              <a:rPr lang="ru-RU" dirty="0"/>
              <a:t>(измерительные механизмы) и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приборы</a:t>
            </a:r>
            <a:r>
              <a:rPr lang="ru-RU" dirty="0"/>
              <a:t> относятся к аналоговым устройствам, показания которых являются непрерывной функцией изменений измеряемой величины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Электромеханический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прибор </a:t>
            </a:r>
            <a:r>
              <a:rPr lang="ru-RU" dirty="0"/>
              <a:t>состоит из двух основных частей: измерительной цепи и электромеханического измерительного </a:t>
            </a:r>
            <a:r>
              <a:rPr lang="ru-RU" dirty="0" smtClean="0"/>
              <a:t>преобразователя.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2611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47166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Измерительная цепь</a:t>
            </a:r>
            <a:r>
              <a:rPr lang="ru-RU" dirty="0"/>
              <a:t>, обычно представляющая собой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масштабный измерительный преобразователь</a:t>
            </a:r>
            <a:r>
              <a:rPr lang="ru-RU" dirty="0"/>
              <a:t>, преобразует измеряемую величину в другую величину, непосредственно воздействующую на измерительный механизм.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2998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54367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 измерительном механизме</a:t>
            </a:r>
            <a:r>
              <a:rPr lang="ru-RU" dirty="0"/>
              <a:t>, состоящем из подвижной и неподвижной частей, электромагнитная энергия этой величины преобразуется в механическую энергию перемещения подвижной части относительно неподвижной.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3962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Для определения числового значения измеряемой величины</a:t>
            </a:r>
            <a:r>
              <a:rPr lang="ru-RU" dirty="0"/>
              <a:t> приборы имеют </a:t>
            </a:r>
            <a:r>
              <a:rPr lang="ru-RU" dirty="0">
                <a:solidFill>
                  <a:srgbClr val="C00000"/>
                </a:solidFill>
              </a:rPr>
              <a:t>отсчетное устройство</a:t>
            </a:r>
            <a:r>
              <a:rPr lang="ru-RU" dirty="0"/>
              <a:t>, состоящее из шкалы и указателя. </a:t>
            </a:r>
            <a:endParaRPr lang="en-US" dirty="0" smtClean="0"/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Шкала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прибора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представляет </a:t>
            </a:r>
            <a:r>
              <a:rPr lang="ru-RU" dirty="0"/>
              <a:t>собой пластину белого цвета, на которую нанесены черные отметки, соответствующие определенным значениям измеряемой величины, и условные обозначения.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87409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Основной составной частью магнитоэлектрических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приборов </a:t>
            </a:r>
            <a:r>
              <a:rPr lang="ru-RU" dirty="0"/>
              <a:t>является магнитоэлектрический измерительный механизм (преобразователь), в котором вращающий момент создается в результате взаимодействия магнитного поля постоянного магнита и проводника с током, выполняемого обычно в виде рамки (катушки), по которой протекает измеряемый ток.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7211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1356760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/>
              <a:t>Устройство магнитоэлектрического </a:t>
            </a:r>
            <a:br>
              <a:rPr lang="ru-RU" sz="2800" b="1" dirty="0"/>
            </a:br>
            <a:r>
              <a:rPr lang="ru-RU" sz="2800" b="1" dirty="0"/>
              <a:t>измерительного механизма с </a:t>
            </a:r>
            <a:r>
              <a:rPr lang="ru-RU" sz="2800" b="1" dirty="0" smtClean="0"/>
              <a:t>подвижной</a:t>
            </a:r>
            <a:r>
              <a:rPr lang="en-US" sz="2800" b="1" dirty="0" smtClean="0"/>
              <a:t> </a:t>
            </a:r>
            <a:r>
              <a:rPr lang="ru-RU" sz="2800" b="1" dirty="0" smtClean="0"/>
              <a:t>рамкой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2053810"/>
              </p:ext>
            </p:extLst>
          </p:nvPr>
        </p:nvGraphicFramePr>
        <p:xfrm>
          <a:off x="457200" y="1916832"/>
          <a:ext cx="8229600" cy="45365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45365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dirty="0"/>
                    </a:p>
                    <a:p>
                      <a:pPr algn="ctr">
                        <a:lnSpc>
                          <a:spcPts val="1395"/>
                        </a:lnSpc>
                        <a:spcAft>
                          <a:spcPts val="0"/>
                        </a:spcAft>
                      </a:pPr>
                      <a:endParaRPr lang="ru-RU" dirty="0" smtClean="0"/>
                    </a:p>
                    <a:p>
                      <a:pPr algn="ctr">
                        <a:lnSpc>
                          <a:spcPts val="1395"/>
                        </a:lnSpc>
                        <a:spcAft>
                          <a:spcPts val="0"/>
                        </a:spcAft>
                      </a:pPr>
                      <a:endParaRPr lang="ru-RU" dirty="0" smtClean="0"/>
                    </a:p>
                    <a:p>
                      <a:pPr algn="ctr">
                        <a:lnSpc>
                          <a:spcPts val="1395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/>
                        <a:t>Рис</a:t>
                      </a:r>
                      <a:r>
                        <a:rPr lang="ru-RU" sz="2400" dirty="0"/>
                        <a:t>. 8.1. </a:t>
                      </a:r>
                      <a:endParaRPr lang="ru-RU" dirty="0"/>
                    </a:p>
                  </a:txBody>
                  <a:tcPr marL="0" marR="0" marT="0" marB="0">
                    <a:noFill/>
                  </a:tcPr>
                </a:tc>
              </a:tr>
            </a:tbl>
          </a:graphicData>
        </a:graphic>
      </p:graphicFrame>
      <p:pic>
        <p:nvPicPr>
          <p:cNvPr id="1025" name="Picture 1" descr="C:\Users\836D~1\AppData\Local\Temp\FineReader11.00\media\image1.pn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421360"/>
            <a:ext cx="3806124" cy="276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30210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4008" y="3629515"/>
            <a:ext cx="41044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 – Постоянный магнит</a:t>
            </a:r>
          </a:p>
          <a:p>
            <a:r>
              <a:rPr lang="ru-RU" sz="2000" dirty="0" smtClean="0"/>
              <a:t>2 – Магнитопровод</a:t>
            </a:r>
          </a:p>
          <a:p>
            <a:r>
              <a:rPr lang="ru-RU" sz="2000" dirty="0" smtClean="0"/>
              <a:t>3 – Полюсные наконечники</a:t>
            </a:r>
          </a:p>
          <a:p>
            <a:r>
              <a:rPr lang="ru-RU" sz="2000" dirty="0" smtClean="0"/>
              <a:t>4 – Неподвижный сердечник</a:t>
            </a:r>
          </a:p>
          <a:p>
            <a:r>
              <a:rPr lang="ru-RU" sz="2000" dirty="0" smtClean="0"/>
              <a:t>5 – Спиральная пружина</a:t>
            </a:r>
          </a:p>
          <a:p>
            <a:r>
              <a:rPr lang="ru-RU" sz="2000" dirty="0" smtClean="0"/>
              <a:t>6 – Подвижная рамка</a:t>
            </a:r>
          </a:p>
          <a:p>
            <a:r>
              <a:rPr lang="ru-RU" sz="2000" dirty="0" smtClean="0"/>
              <a:t>7 – Рабочий воздушный зазор</a:t>
            </a:r>
          </a:p>
          <a:p>
            <a:r>
              <a:rPr lang="ru-RU" sz="2000" dirty="0" smtClean="0"/>
              <a:t>8 - Указатель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176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76872"/>
                <a:ext cx="8229600" cy="4047728"/>
              </a:xfrm>
            </p:spPr>
            <p:txBody>
              <a:bodyPr/>
              <a:lstStyle/>
              <a:p>
                <a:r>
                  <a:rPr lang="ru-RU" dirty="0">
                    <a:solidFill>
                      <a:schemeClr val="accent2">
                        <a:lumMod val="75000"/>
                      </a:schemeClr>
                    </a:solidFill>
                  </a:rPr>
                  <a:t>Д</a:t>
                </a:r>
                <a:r>
                  <a:rPr lang="ru-RU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ля установившегося угла поворота </a:t>
                </a:r>
                <a:r>
                  <a:rPr lang="ru-RU" dirty="0" smtClean="0"/>
                  <a:t>подвижной части измерительного механизма:</a:t>
                </a:r>
                <a:r>
                  <a:rPr lang="en-US" dirty="0"/>
                  <a:t>	</a:t>
                </a:r>
                <a:endParaRPr lang="ru-RU" dirty="0" smtClean="0"/>
              </a:p>
              <a:p>
                <a:pPr marL="0" indent="0" algn="ctr">
                  <a:buNone/>
                </a:pPr>
                <a:r>
                  <a:rPr lang="en-US" sz="2800" dirty="0" smtClean="0"/>
                  <a:t>a=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𝐵𝑆𝑤𝑖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𝑊</m:t>
                        </m:r>
                      </m:den>
                    </m:f>
                    <m:r>
                      <a:rPr lang="en-US" sz="2800" b="0" i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</a:rPr>
                      <m:t>S</m:t>
                    </m:r>
                    <m:r>
                      <a:rPr lang="en-US" sz="2800" b="0" i="0" baseline="-25000" smtClean="0">
                        <a:latin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</a:rPr>
                      <m:t>i</m:t>
                    </m:r>
                  </m:oMath>
                </a14:m>
                <a:endParaRPr lang="ru-RU" sz="2800" dirty="0"/>
              </a:p>
              <a:p>
                <a:r>
                  <a:rPr lang="ru-RU" dirty="0" smtClean="0"/>
                  <a:t>где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S</m:t>
                    </m:r>
                    <m:r>
                      <a:rPr lang="en-US" baseline="-25000">
                        <a:latin typeface="Cambria Math"/>
                      </a:rPr>
                      <m:t>1</m:t>
                    </m:r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𝐵𝑆𝑤𝑖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𝑊</m:t>
                        </m:r>
                      </m:den>
                    </m:f>
                  </m:oMath>
                </a14:m>
                <a:r>
                  <a:rPr lang="en-US" dirty="0" smtClean="0"/>
                  <a:t> - </a:t>
                </a:r>
                <a:r>
                  <a:rPr lang="ru-RU" dirty="0" smtClean="0"/>
                  <a:t>чувствительность </a:t>
                </a:r>
                <a:r>
                  <a:rPr lang="ru-RU" dirty="0"/>
                  <a:t>измерительного механизма к току.</a:t>
                </a:r>
              </a:p>
              <a:p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76872"/>
                <a:ext cx="8229600" cy="4047728"/>
              </a:xfrm>
              <a:blipFill rotWithShape="1">
                <a:blip r:embed="rId4"/>
                <a:stretch>
                  <a:fillRect l="-889" t="-12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9957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Магнитоэлектрические амперметры и вольтметры. </a:t>
            </a:r>
            <a:endParaRPr lang="ru-RU" b="1" dirty="0" smtClean="0"/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амперметрах</a:t>
            </a:r>
            <a:r>
              <a:rPr lang="ru-RU" dirty="0"/>
              <a:t> измерительный механизм включается в цепь непосредственно или с помощью шунта. </a:t>
            </a:r>
            <a:endParaRPr lang="ru-RU" dirty="0" smtClean="0"/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многопредельных амперметрах </a:t>
            </a:r>
            <a:r>
              <a:rPr lang="ru-RU" dirty="0"/>
              <a:t>используют многопредельные шунты.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0312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 вольтметрах последовательно </a:t>
            </a:r>
            <a:r>
              <a:rPr lang="ru-RU" dirty="0"/>
              <a:t>с измерительным механизмом включается добавочный резистор, и это соединение подключается к тем точкам схемы, между которыми необходимо измерить напряжение. </a:t>
            </a:r>
            <a:endParaRPr lang="ru-RU" dirty="0" smtClean="0"/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многопредельных вольтметрах </a:t>
            </a:r>
            <a:r>
              <a:rPr lang="ru-RU" dirty="0"/>
              <a:t>используют несколько добавочных резисторов.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6416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70868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Схемы омметров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Магнитоэлектрические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омметры </a:t>
            </a:r>
            <a:r>
              <a:rPr lang="ru-RU" sz="2400" dirty="0" smtClean="0"/>
              <a:t>выпускают </a:t>
            </a:r>
            <a:r>
              <a:rPr lang="ru-RU" sz="2400" dirty="0"/>
              <a:t>с последовательным (рис. </a:t>
            </a:r>
            <a:r>
              <a:rPr lang="ru-RU" sz="2400" dirty="0" smtClean="0"/>
              <a:t>4.3, </a:t>
            </a:r>
            <a:r>
              <a:rPr lang="ru-RU" sz="2400" dirty="0"/>
              <a:t>а) и параллельным (рис. </a:t>
            </a:r>
            <a:r>
              <a:rPr lang="ru-RU" sz="2400" dirty="0" smtClean="0"/>
              <a:t>4.3,б) </a:t>
            </a:r>
            <a:r>
              <a:rPr lang="ru-RU" sz="2400" dirty="0"/>
              <a:t>включением измерительного механизма и объекта</a:t>
            </a:r>
            <a:r>
              <a:rPr lang="ru-RU" sz="2400" dirty="0" smtClean="0"/>
              <a:t>, исследования</a:t>
            </a:r>
            <a:r>
              <a:rPr lang="ru-RU" sz="2400" dirty="0"/>
              <a:t>. </a:t>
            </a:r>
            <a:endParaRPr lang="ru-RU" sz="2400" dirty="0" smtClean="0"/>
          </a:p>
          <a:p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230982"/>
              </p:ext>
            </p:extLst>
          </p:nvPr>
        </p:nvGraphicFramePr>
        <p:xfrm>
          <a:off x="611560" y="3717032"/>
          <a:ext cx="8136904" cy="25922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36904"/>
              </a:tblGrid>
              <a:tr h="25922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" dirty="0">
                        <a:effectLst/>
                      </a:endParaRPr>
                    </a:p>
                    <a:p>
                      <a:pPr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dirty="0"/>
                        <a:t>Рис. </a:t>
                      </a:r>
                      <a:r>
                        <a:rPr lang="ru-RU" dirty="0" smtClean="0"/>
                        <a:t>4.3. </a:t>
                      </a:r>
                      <a:endParaRPr lang="ru-RU" dirty="0"/>
                    </a:p>
                  </a:txBody>
                  <a:tcPr marL="0" marR="0" marT="0" marB="0">
                    <a:noFill/>
                  </a:tcPr>
                </a:tc>
              </a:tr>
            </a:tbl>
          </a:graphicData>
        </a:graphic>
      </p:graphicFrame>
      <p:pic>
        <p:nvPicPr>
          <p:cNvPr id="2049" name="Picture 1" descr="C:\Users\836D~1\AppData\Local\Temp\FineReader11.00\media\image2.pn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77072"/>
            <a:ext cx="7430961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3357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85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sz="24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При последовательном включении </a:t>
                </a:r>
                <a:r>
                  <a:rPr lang="ru-RU" sz="2400" dirty="0" smtClean="0"/>
                  <a:t>угол поворота подвижной части измерительного механизма:</a:t>
                </a:r>
                <a:endParaRPr lang="ru-RU" sz="2400" dirty="0"/>
              </a:p>
              <a:p>
                <a:pPr marL="0" indent="0" algn="ctr">
                  <a:buNone/>
                </a:pPr>
                <a:r>
                  <a:rPr lang="en-US" sz="2400" dirty="0" smtClean="0"/>
                  <a:t>a=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𝑆</m:t>
                        </m:r>
                        <m:r>
                          <a:rPr lang="en-US" sz="2400" b="0" i="1" baseline="-25000" smtClean="0">
                            <a:latin typeface="Cambria Math"/>
                          </a:rPr>
                          <m:t>𝐼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𝑈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𝑅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𝑅𝑥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pPr marL="0" indent="0" algn="ctr">
                  <a:buNone/>
                </a:pPr>
                <a:endParaRPr lang="ru-RU" sz="2400" dirty="0"/>
              </a:p>
              <a:p>
                <a:r>
                  <a:rPr lang="ru-RU" sz="2400" dirty="0"/>
                  <a:t>а </a:t>
                </a:r>
                <a:r>
                  <a:rPr lang="ru-RU" sz="2400" dirty="0">
                    <a:solidFill>
                      <a:schemeClr val="accent2">
                        <a:lumMod val="75000"/>
                      </a:schemeClr>
                    </a:solidFill>
                  </a:rPr>
                  <a:t>при параллельном </a:t>
                </a:r>
                <a:r>
                  <a:rPr lang="ru-RU" sz="24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включении</a:t>
                </a:r>
                <a:r>
                  <a:rPr lang="ru-RU" sz="2400" dirty="0"/>
                  <a:t>:</a:t>
                </a:r>
                <a:endParaRPr lang="en-US" sz="2400" dirty="0" smtClean="0"/>
              </a:p>
              <a:p>
                <a:endParaRPr lang="ru-RU" sz="2400" dirty="0"/>
              </a:p>
              <a:p>
                <a:pPr marL="0" indent="0" algn="ctr">
                  <a:buNone/>
                </a:pPr>
                <a:r>
                  <a:rPr lang="en-US" sz="2400" dirty="0"/>
                  <a:t>a=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𝑆</m:t>
                        </m:r>
                        <m:r>
                          <a:rPr lang="en-US" sz="2400" i="1" baseline="-25000">
                            <a:latin typeface="Cambria Math"/>
                          </a:rPr>
                          <m:t>𝐼</m:t>
                        </m:r>
                        <m:r>
                          <a:rPr lang="en-US" sz="2400" i="1">
                            <a:latin typeface="Cambria Math"/>
                          </a:rPr>
                          <m:t>𝑈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𝑅</m:t>
                        </m:r>
                        <m:r>
                          <a:rPr lang="en-US" sz="2400" b="0" i="1" baseline="-25000" smtClean="0">
                            <a:latin typeface="Cambria Math"/>
                          </a:rPr>
                          <m:t>𝑋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𝑅</m:t>
                        </m:r>
                        <m:r>
                          <a:rPr lang="en-US" sz="2400" b="0" i="1" baseline="-25000" smtClean="0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</a:rPr>
                          <m:t>𝑅𝑥</m:t>
                        </m:r>
                        <m:r>
                          <a:rPr lang="en-US" sz="2400" b="0" i="1" baseline="-25000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𝑅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𝑅𝑋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ru-RU" sz="2400" dirty="0"/>
              </a:p>
              <a:p>
                <a:pPr marL="0" indent="0">
                  <a:buNone/>
                </a:pPr>
                <a:endParaRPr lang="ru-RU" sz="2400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7398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Основными достоинствами магнитоэлектрических приборов</a:t>
            </a:r>
            <a:r>
              <a:rPr lang="ru-RU" dirty="0"/>
              <a:t> являются равномерная шкала, высокая точность и высокая чувствительность.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Равномерность шкалы </a:t>
            </a:r>
            <a:r>
              <a:rPr lang="ru-RU" dirty="0"/>
              <a:t>связана с независимостью чувствительности к току </a:t>
            </a:r>
            <a:r>
              <a:rPr lang="en-US" dirty="0"/>
              <a:t>S, </a:t>
            </a:r>
            <a:r>
              <a:rPr lang="ru-RU" dirty="0"/>
              <a:t>от угла поворота подвижном части и измеряемой величины.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1483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1973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Высокая точность </a:t>
            </a:r>
            <a:r>
              <a:rPr lang="ru-RU" dirty="0"/>
              <a:t>объясняется рядом причин</a:t>
            </a:r>
            <a:r>
              <a:rPr lang="ru-RU" dirty="0" smtClean="0"/>
              <a:t>.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Наличие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равномерной шкалы </a:t>
            </a:r>
            <a:r>
              <a:rPr lang="ru-RU" dirty="0"/>
              <a:t>уменьшает погрешности градуировки и отсчета. </a:t>
            </a:r>
            <a:endParaRPr lang="ru-RU" dirty="0" smtClean="0"/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Влияние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внешних электрических полей </a:t>
            </a:r>
            <a:r>
              <a:rPr lang="ru-RU" dirty="0"/>
              <a:t>отсутствует, а влияние внешних магнитных полей незначительно благодаря сильному собственному магнитному полю в воздушном </a:t>
            </a:r>
            <a:r>
              <a:rPr lang="ru-RU" dirty="0" smtClean="0"/>
              <a:t>зазоре.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767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 отношении чувствительности </a:t>
            </a:r>
            <a:r>
              <a:rPr lang="ru-RU" dirty="0"/>
              <a:t>магнитоэлектрические приборы не имеют себе равных среди электромеханических приборов. Например, микроамперметр М95 имеет ток полного отклонения 0,1 мкА (при классе точности 1,0).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77404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5800" y="1524000"/>
            <a:ext cx="7851648" cy="18288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 smtClean="0"/>
              <a:t>4.Измерительная техника</a:t>
            </a:r>
            <a:endParaRPr lang="ru-RU" sz="44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85800" y="3380936"/>
            <a:ext cx="7854696" cy="1752600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/>
              <a:t>4.3 Электронные аналоговые приборы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2803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 электронных вольтметрах </a:t>
            </a:r>
            <a:r>
              <a:rPr lang="ru-RU" dirty="0"/>
              <a:t>измеряемое напряжение с помощью электронного измерительного преобразователя преобразуется в постоянный ток, который подается на магнитоэлектрический измерительный механизм со шкалой, градуированной в единицах напряжения — </a:t>
            </a:r>
            <a:r>
              <a:rPr lang="ru-RU" i="1" u="sng" dirty="0">
                <a:solidFill>
                  <a:srgbClr val="CC3300"/>
                </a:solidFill>
              </a:rPr>
              <a:t>вольтах</a:t>
            </a:r>
            <a:r>
              <a:rPr lang="ru-RU" dirty="0"/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4391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По назначению и принципу действия электронные вольтметры</a:t>
            </a:r>
            <a:r>
              <a:rPr lang="ru-RU" dirty="0"/>
              <a:t> подразделяют на вольтметры для </a:t>
            </a:r>
            <a:r>
              <a:rPr lang="ru-RU" u="sng" dirty="0">
                <a:solidFill>
                  <a:srgbClr val="C00000"/>
                </a:solidFill>
              </a:rPr>
              <a:t>измерения постоянного напряжения</a:t>
            </a:r>
            <a:r>
              <a:rPr lang="ru-RU" dirty="0"/>
              <a:t>, </a:t>
            </a:r>
            <a:r>
              <a:rPr lang="ru-RU" u="sng" dirty="0">
                <a:solidFill>
                  <a:srgbClr val="C00000"/>
                </a:solidFill>
              </a:rPr>
              <a:t>переменного напряжения</a:t>
            </a:r>
            <a:r>
              <a:rPr lang="ru-RU" dirty="0"/>
              <a:t>, </a:t>
            </a:r>
            <a:r>
              <a:rPr lang="ru-RU" u="sng" dirty="0">
                <a:solidFill>
                  <a:srgbClr val="C00000"/>
                </a:solidFill>
              </a:rPr>
              <a:t>универсальные</a:t>
            </a:r>
            <a:r>
              <a:rPr lang="ru-RU" dirty="0"/>
              <a:t>, </a:t>
            </a:r>
            <a:r>
              <a:rPr lang="ru-RU" u="sng" dirty="0">
                <a:solidFill>
                  <a:srgbClr val="C00000"/>
                </a:solidFill>
              </a:rPr>
              <a:t>импульсные</a:t>
            </a:r>
            <a:r>
              <a:rPr lang="ru-RU" dirty="0"/>
              <a:t> и </a:t>
            </a:r>
            <a:r>
              <a:rPr lang="ru-RU" u="sng" dirty="0">
                <a:solidFill>
                  <a:srgbClr val="C00000"/>
                </a:solidFill>
              </a:rPr>
              <a:t>селективные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8749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/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Упрощенная структурная схема вольтметра </a:t>
            </a:r>
            <a:r>
              <a:rPr lang="ru-RU" dirty="0"/>
              <a:t>для измерения постоянного напряжения показана на рис. 9.1. Здесь ВД — входной многопредельный делитель напряжения, УПТ — усилитель постоянного тока, ИП — магнитоэлектрический прибор,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1239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Упрощенная структурная схема вольтметра для измерения постоянного напряжения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r>
              <a:rPr lang="ru-RU" sz="2400" dirty="0" smtClean="0"/>
              <a:t>Рис</a:t>
            </a:r>
            <a:r>
              <a:rPr lang="ru-RU" sz="2400" dirty="0"/>
              <a:t>. </a:t>
            </a:r>
            <a:r>
              <a:rPr lang="en-US" sz="2400" dirty="0"/>
              <a:t>4</a:t>
            </a:r>
            <a:r>
              <a:rPr lang="ru-RU" sz="2400" dirty="0"/>
              <a:t>.</a:t>
            </a:r>
            <a:r>
              <a:rPr lang="en-US" sz="2400" dirty="0"/>
              <a:t>4</a:t>
            </a:r>
            <a:r>
              <a:rPr lang="ru-RU" sz="2400" dirty="0"/>
              <a:t>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52392" y="3667956"/>
            <a:ext cx="1512168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УПТ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40000" y="3665860"/>
            <a:ext cx="1512168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ВД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804248" y="3557848"/>
            <a:ext cx="936104" cy="86409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ИП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075904" y="3989896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3452168" y="3974976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864560" y="3960056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75904" y="3481194"/>
            <a:ext cx="615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U</a:t>
            </a:r>
            <a:r>
              <a:rPr lang="en-US" i="1" baseline="-25000" dirty="0" smtClean="0"/>
              <a:t>X</a:t>
            </a:r>
            <a:endParaRPr lang="ru-RU" i="1" baseline="-250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343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61568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Вольтметры для измерения переменного напряжения</a:t>
            </a:r>
            <a:r>
              <a:rPr lang="ru-RU" dirty="0"/>
              <a:t> выполняют по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двум обобщенным структурным схемам</a:t>
            </a:r>
            <a:r>
              <a:rPr lang="ru-RU" dirty="0"/>
              <a:t>, которые различаются своими характеристиками.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1035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1143000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/>
              <a:t>Обобщенные структурные схемы вольтметров для измерения 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ru-RU" sz="2800" b="1" dirty="0"/>
              <a:t>переменного </a:t>
            </a:r>
            <a:r>
              <a:rPr lang="ru-RU" sz="2800" b="1" dirty="0" smtClean="0"/>
              <a:t>напряжения</a:t>
            </a:r>
            <a:endParaRPr lang="ru-RU" sz="2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4406964"/>
              </p:ext>
            </p:extLst>
          </p:nvPr>
        </p:nvGraphicFramePr>
        <p:xfrm>
          <a:off x="457200" y="2060848"/>
          <a:ext cx="8229600" cy="42484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42484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/>
                    </a:p>
                    <a:p>
                      <a:pPr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Рис. </a:t>
                      </a:r>
                      <a:r>
                        <a:rPr lang="en-US" sz="2000" dirty="0" smtClean="0"/>
                        <a:t>4</a:t>
                      </a:r>
                      <a:r>
                        <a:rPr lang="ru-RU" sz="2000" dirty="0" smtClean="0"/>
                        <a:t>.</a:t>
                      </a:r>
                      <a:r>
                        <a:rPr lang="en-US" sz="2000" dirty="0" smtClean="0"/>
                        <a:t>5</a:t>
                      </a:r>
                      <a:endParaRPr lang="ru-RU" sz="2000" dirty="0"/>
                    </a:p>
                  </a:txBody>
                  <a:tcPr marL="0" marR="0" marT="0" marB="0">
                    <a:noFill/>
                  </a:tcPr>
                </a:tc>
              </a:tr>
            </a:tbl>
          </a:graphicData>
        </a:graphic>
      </p:graphicFrame>
      <p:pic>
        <p:nvPicPr>
          <p:cNvPr id="3073" name="Picture 1" descr="C:\Users\836D~1\AppData\Local\Temp\FineReader11.00\media\image4.pn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196506"/>
            <a:ext cx="6733873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3221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081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1143000"/>
          </a:xfrm>
        </p:spPr>
        <p:txBody>
          <a:bodyPr>
            <a:norm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ru-RU" sz="3200" b="1" dirty="0"/>
              <a:t>Обобщенная структурная схема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/>
              <a:t/>
            </a:r>
            <a:br>
              <a:rPr lang="en-US" sz="3200" b="1" dirty="0"/>
            </a:br>
            <a:r>
              <a:rPr lang="ru-RU" sz="3200" b="1" dirty="0"/>
              <a:t> универсального вольтметра</a:t>
            </a:r>
            <a:br>
              <a:rPr lang="ru-RU" sz="3200" b="1" dirty="0"/>
            </a:b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6574688"/>
              </p:ext>
            </p:extLst>
          </p:nvPr>
        </p:nvGraphicFramePr>
        <p:xfrm>
          <a:off x="467544" y="1988840"/>
          <a:ext cx="8352928" cy="45365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52928"/>
              </a:tblGrid>
              <a:tr h="45365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dirty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/>
                        <a:t>Рис</a:t>
                      </a:r>
                      <a:r>
                        <a:rPr lang="ru-RU" sz="2000" dirty="0"/>
                        <a:t>. </a:t>
                      </a:r>
                      <a:r>
                        <a:rPr lang="en-US" sz="2000" dirty="0" smtClean="0"/>
                        <a:t>4</a:t>
                      </a:r>
                      <a:r>
                        <a:rPr lang="ru-RU" sz="2000" dirty="0" smtClean="0"/>
                        <a:t>.6</a:t>
                      </a:r>
                      <a:r>
                        <a:rPr lang="ru-RU" sz="2000" dirty="0"/>
                        <a:t>. </a:t>
                      </a:r>
                    </a:p>
                  </a:txBody>
                  <a:tcPr marL="0" marR="0" marT="0" marB="0">
                    <a:noFill/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199" y="1842414"/>
            <a:ext cx="8291265" cy="14773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dirty="0"/>
              <a:t>Универсальные вольтметры предназначены для измерения как постоянных, так и переменных напряжений. </a:t>
            </a: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dirty="0"/>
          </a:p>
        </p:txBody>
      </p:sp>
      <p:pic>
        <p:nvPicPr>
          <p:cNvPr id="4097" name="Picture 1" descr="C:\Users\836D~1\AppData\Local\Temp\FineReader11.00\media\image6.pn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129640"/>
            <a:ext cx="4248472" cy="169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57200" y="3976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504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Селективные вольтметры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измеряют действующее значение напряжения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отдельных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гармоник измеряемого сигнала</a:t>
            </a:r>
            <a:r>
              <a:rPr lang="ru-RU" dirty="0"/>
              <a:t> посредством выделения </a:t>
            </a:r>
            <a:r>
              <a:rPr lang="ru-RU" dirty="0" smtClean="0"/>
              <a:t>или </a:t>
            </a:r>
            <a:r>
              <a:rPr lang="ru-RU" dirty="0"/>
              <a:t>отдельных гармонических составляющих с помощью перестраиваемого полосового фильтра.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71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78069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Блок-схема селективного вольтметра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3087695"/>
              </p:ext>
            </p:extLst>
          </p:nvPr>
        </p:nvGraphicFramePr>
        <p:xfrm>
          <a:off x="457200" y="1988840"/>
          <a:ext cx="8229600" cy="37444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37444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dirty="0"/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Рис. </a:t>
                      </a:r>
                      <a:r>
                        <a:rPr lang="en-US" sz="2400" dirty="0" smtClean="0"/>
                        <a:t>4</a:t>
                      </a:r>
                      <a:r>
                        <a:rPr lang="ru-RU" sz="2400" dirty="0" smtClean="0"/>
                        <a:t>.</a:t>
                      </a:r>
                      <a:r>
                        <a:rPr lang="en-US" sz="2400" dirty="0" smtClean="0"/>
                        <a:t>7</a:t>
                      </a:r>
                      <a:r>
                        <a:rPr lang="ru-RU" sz="2400" dirty="0" smtClean="0"/>
                        <a:t>. </a:t>
                      </a:r>
                      <a:endParaRPr lang="ru-RU" sz="2400" dirty="0"/>
                    </a:p>
                  </a:txBody>
                  <a:tcPr marL="0" marR="0" marT="0" marB="0">
                    <a:noFill/>
                  </a:tcPr>
                </a:tc>
              </a:tr>
            </a:tbl>
          </a:graphicData>
        </a:graphic>
      </p:graphicFrame>
      <p:pic>
        <p:nvPicPr>
          <p:cNvPr id="5121" name="Picture 1" descr="C:\Users\836D~1\AppData\Local\Temp\FineReader11.00\media\image7.pn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996952"/>
            <a:ext cx="6336704" cy="1816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3497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108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5800" y="1524000"/>
            <a:ext cx="7851648" cy="18288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 smtClean="0"/>
              <a:t>4.Измерительная техника</a:t>
            </a:r>
            <a:endParaRPr lang="ru-RU" sz="44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85800" y="3380936"/>
            <a:ext cx="7854696" cy="1752600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/>
              <a:t>4.4 Электронно-лучевые осциллографы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3931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В основе работы любого электронного осциллографа лежит </a:t>
            </a:r>
            <a:r>
              <a:rPr lang="ru-RU" sz="2400" dirty="0">
                <a:solidFill>
                  <a:srgbClr val="C00000"/>
                </a:solidFill>
              </a:rPr>
              <a:t>преобразование исследуемых сигналов в видимое изображение</a:t>
            </a:r>
            <a:r>
              <a:rPr lang="ru-RU" sz="2400" dirty="0"/>
              <a:t>, получаемое на экране электронно-лучевой трубки. Это преобразование осуществляется путем управления движением пучка электронов исследуемым напряжением.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Простейшая электронно-лучевая трубка </a:t>
            </a:r>
            <a:r>
              <a:rPr lang="ru-RU" sz="2400" dirty="0"/>
              <a:t>(ЭЛТ) представляет собой стеклянный баллон, из которого откачан воздух и в котором расположен ряд </a:t>
            </a:r>
            <a:r>
              <a:rPr lang="ru-RU" sz="2400" dirty="0" smtClean="0"/>
              <a:t>электродов (рис. </a:t>
            </a:r>
            <a:r>
              <a:rPr lang="ru-RU" sz="2400" dirty="0" smtClean="0"/>
              <a:t>4.8)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33642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1143000"/>
          </a:xfrm>
        </p:spPr>
        <p:txBody>
          <a:bodyPr>
            <a:norm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ru-RU" sz="2800" b="1" dirty="0"/>
              <a:t>Упрощенное устройство электронно-</a:t>
            </a:r>
            <a:br>
              <a:rPr lang="ru-RU" sz="2800" b="1" dirty="0"/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/>
              <a:t>лучевой трубки</a:t>
            </a:r>
            <a:br>
              <a:rPr lang="ru-RU" sz="2800" b="1" dirty="0"/>
            </a:br>
            <a:endParaRPr lang="ru-RU" sz="2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0817526"/>
              </p:ext>
            </p:extLst>
          </p:nvPr>
        </p:nvGraphicFramePr>
        <p:xfrm>
          <a:off x="457200" y="1988840"/>
          <a:ext cx="8229600" cy="44644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44644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/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Рис. </a:t>
                      </a:r>
                      <a:r>
                        <a:rPr lang="ru-RU" sz="2400" dirty="0" smtClean="0"/>
                        <a:t>4.8. </a:t>
                      </a:r>
                      <a:endParaRPr lang="ru-RU" sz="2400" dirty="0"/>
                    </a:p>
                  </a:txBody>
                  <a:tcPr marL="616585" marR="616585" marT="0" marB="0">
                    <a:noFill/>
                  </a:tcPr>
                </a:tc>
              </a:tr>
            </a:tbl>
          </a:graphicData>
        </a:graphic>
      </p:graphicFrame>
      <p:pic>
        <p:nvPicPr>
          <p:cNvPr id="6145" name="Picture 1" descr="C:\Users\836D~1\AppData\Local\Temp\FineReader11.00\media\image8.pn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96952"/>
            <a:ext cx="621391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2852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167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87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Основными характеристиками электронно-лучевой трубки </a:t>
            </a:r>
            <a:r>
              <a:rPr lang="ru-RU" dirty="0"/>
              <a:t>являются </a:t>
            </a:r>
            <a:endParaRPr lang="ru-RU" dirty="0" smtClean="0"/>
          </a:p>
          <a:p>
            <a:r>
              <a:rPr lang="ru-RU" u="sng" dirty="0" smtClean="0">
                <a:solidFill>
                  <a:srgbClr val="C00000"/>
                </a:solidFill>
              </a:rPr>
              <a:t>чувствительность</a:t>
            </a:r>
            <a:r>
              <a:rPr lang="ru-RU" dirty="0" smtClean="0"/>
              <a:t> </a:t>
            </a:r>
            <a:r>
              <a:rPr lang="ru-RU" dirty="0"/>
              <a:t>ЭЛТ, </a:t>
            </a:r>
            <a:endParaRPr lang="ru-RU" dirty="0" smtClean="0"/>
          </a:p>
          <a:p>
            <a:r>
              <a:rPr lang="ru-RU" u="sng" dirty="0" smtClean="0">
                <a:solidFill>
                  <a:srgbClr val="C00000"/>
                </a:solidFill>
              </a:rPr>
              <a:t>полоса </a:t>
            </a:r>
            <a:r>
              <a:rPr lang="ru-RU" u="sng" dirty="0">
                <a:solidFill>
                  <a:srgbClr val="C00000"/>
                </a:solidFill>
              </a:rPr>
              <a:t>пропускания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u="sng" dirty="0" smtClean="0">
                <a:solidFill>
                  <a:srgbClr val="C00000"/>
                </a:solidFill>
              </a:rPr>
              <a:t>длительность </a:t>
            </a:r>
            <a:r>
              <a:rPr lang="ru-RU" u="sng" dirty="0">
                <a:solidFill>
                  <a:srgbClr val="C00000"/>
                </a:solidFill>
              </a:rPr>
              <a:t>послесвечения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u="sng" dirty="0" smtClean="0">
                <a:solidFill>
                  <a:srgbClr val="C00000"/>
                </a:solidFill>
              </a:rPr>
              <a:t>рабочая </a:t>
            </a:r>
            <a:r>
              <a:rPr lang="ru-RU" u="sng" dirty="0">
                <a:solidFill>
                  <a:srgbClr val="C00000"/>
                </a:solidFill>
              </a:rPr>
              <a:t>площадь </a:t>
            </a:r>
            <a:r>
              <a:rPr lang="ru-RU" u="sng" dirty="0" smtClean="0">
                <a:solidFill>
                  <a:srgbClr val="C00000"/>
                </a:solidFill>
              </a:rPr>
              <a:t>экрана</a:t>
            </a:r>
            <a:r>
              <a:rPr lang="ru-RU" dirty="0" smtClean="0"/>
              <a:t>,</a:t>
            </a:r>
            <a:r>
              <a:rPr lang="ru-RU" u="sng" dirty="0" smtClean="0">
                <a:solidFill>
                  <a:srgbClr val="C00000"/>
                </a:solidFill>
              </a:rPr>
              <a:t> </a:t>
            </a:r>
          </a:p>
          <a:p>
            <a:r>
              <a:rPr lang="ru-RU" u="sng" dirty="0" smtClean="0">
                <a:solidFill>
                  <a:srgbClr val="C00000"/>
                </a:solidFill>
              </a:rPr>
              <a:t>цвет </a:t>
            </a:r>
            <a:r>
              <a:rPr lang="ru-RU" u="sng" dirty="0">
                <a:solidFill>
                  <a:srgbClr val="C00000"/>
                </a:solidFill>
              </a:rPr>
              <a:t>свечения люминофора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2096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492896"/>
                <a:ext cx="8229600" cy="3831704"/>
              </a:xfrm>
            </p:spPr>
            <p:txBody>
              <a:bodyPr/>
              <a:lstStyle/>
              <a:p>
                <a:r>
                  <a:rPr lang="ru-RU" dirty="0" smtClean="0">
                    <a:solidFill>
                      <a:srgbClr val="C00000"/>
                    </a:solidFill>
                  </a:rPr>
                  <a:t>Чувствительность</a:t>
                </a:r>
                <a:r>
                  <a:rPr lang="ru-RU" dirty="0" smtClean="0"/>
                  <a:t> трубки определяется как </a:t>
                </a:r>
                <a:r>
                  <a:rPr lang="en-US" i="1" dirty="0"/>
                  <a:t>S</a:t>
                </a:r>
                <a:r>
                  <a:rPr lang="en-US" i="1" baseline="-25000" dirty="0"/>
                  <a:t>T</a:t>
                </a:r>
                <a:r>
                  <a:rPr lang="ru-RU" i="1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𝑙</m:t>
                        </m:r>
                        <m:r>
                          <a:rPr lang="ru-RU" b="0" i="1" baseline="-25000" dirty="0" smtClean="0">
                            <a:latin typeface="Cambria Math"/>
                          </a:rPr>
                          <m:t>т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</a:rPr>
                          <m:t>𝑈</m:t>
                        </m:r>
                        <m:r>
                          <a:rPr lang="ru-RU" b="0" i="1" baseline="-25000" dirty="0" smtClean="0">
                            <a:latin typeface="Cambria Math"/>
                          </a:rPr>
                          <m:t>т</m:t>
                        </m:r>
                      </m:den>
                    </m:f>
                  </m:oMath>
                </a14:m>
                <a:r>
                  <a:rPr lang="ru-RU" dirty="0"/>
                  <a:t>, где </a:t>
                </a:r>
                <a:r>
                  <a:rPr lang="en-US" i="1" dirty="0"/>
                  <a:t>l</a:t>
                </a:r>
                <a:r>
                  <a:rPr lang="ru-RU" i="1" baseline="-25000" dirty="0" smtClean="0"/>
                  <a:t>т</a:t>
                </a:r>
                <a:r>
                  <a:rPr lang="ru-RU" dirty="0" smtClean="0"/>
                  <a:t> </a:t>
                </a:r>
                <a:r>
                  <a:rPr lang="ru-RU" dirty="0"/>
                  <a:t>— отклонение </a:t>
                </a:r>
                <a:r>
                  <a:rPr lang="ru-RU" dirty="0" smtClean="0"/>
                  <a:t>луча</a:t>
                </a:r>
                <a:r>
                  <a:rPr lang="en-US" dirty="0" smtClean="0"/>
                  <a:t> </a:t>
                </a:r>
                <a:r>
                  <a:rPr lang="ru-RU" dirty="0" smtClean="0"/>
                  <a:t>на </a:t>
                </a:r>
                <a:r>
                  <a:rPr lang="ru-RU" dirty="0"/>
                  <a:t>экране ЭЛТ, вызванное напряжением </a:t>
                </a:r>
                <a:r>
                  <a:rPr lang="en-US" dirty="0" smtClean="0"/>
                  <a:t>U</a:t>
                </a:r>
                <a:r>
                  <a:rPr lang="en-US" baseline="-25000" dirty="0" smtClean="0"/>
                  <a:t>T</a:t>
                </a:r>
                <a:r>
                  <a:rPr lang="en-US" dirty="0"/>
                  <a:t>, </a:t>
                </a:r>
                <a:r>
                  <a:rPr lang="ru-RU" dirty="0"/>
                  <a:t>приложенным к отклоняющим пластинам. Обычно </a:t>
                </a:r>
                <a:r>
                  <a:rPr lang="en-US" dirty="0" smtClean="0"/>
                  <a:t>S</a:t>
                </a:r>
                <a:r>
                  <a:rPr lang="ru-RU" baseline="-25000" dirty="0" smtClean="0"/>
                  <a:t>Т</a:t>
                </a:r>
                <a:r>
                  <a:rPr lang="ru-RU" dirty="0" smtClean="0"/>
                  <a:t> </a:t>
                </a:r>
                <a:r>
                  <a:rPr lang="ru-RU" dirty="0"/>
                  <a:t>= 0,5...5 мм/В.</a:t>
                </a: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492896"/>
                <a:ext cx="8229600" cy="3831704"/>
              </a:xfrm>
              <a:blipFill rotWithShape="1">
                <a:blip r:embed="rId4"/>
                <a:stretch>
                  <a:fillRect l="-8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3073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Функциональная схема электронно-лучевого осциллографа</a:t>
            </a:r>
            <a:endParaRPr lang="ru-RU" sz="2800" b="1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2335" y="1935163"/>
            <a:ext cx="7399330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15616" y="6165304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Рис. </a:t>
            </a:r>
            <a:r>
              <a:rPr lang="ru-RU" dirty="0" smtClean="0"/>
              <a:t>4.9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825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Временная диаграмма напряжения линейной развертки</a:t>
            </a:r>
            <a:endParaRPr lang="ru-RU" sz="2800" b="1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564904"/>
            <a:ext cx="5390477" cy="2419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5373216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Рис </a:t>
            </a:r>
            <a:r>
              <a:rPr lang="ru-RU" sz="2000" dirty="0" smtClean="0"/>
              <a:t>4.10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1763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5800" y="1524000"/>
            <a:ext cx="7851648" cy="18288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 smtClean="0"/>
              <a:t>4.Измерительная техника</a:t>
            </a:r>
            <a:endParaRPr lang="ru-RU" sz="44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85800" y="3380936"/>
            <a:ext cx="7854696" cy="1752600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/>
              <a:t>4.5 Цифровые измерительные преобразователи и приборы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9091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Цифровые измерительные приборы (ЦИП) </a:t>
            </a:r>
            <a:r>
              <a:rPr lang="ru-RU" dirty="0"/>
              <a:t>— это приборы, автоматически вырабатывающие дискретные сигналы измерительной информации, показания которых представляются в цифровой форме.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9005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Цифровой прибор </a:t>
            </a:r>
            <a:r>
              <a:rPr lang="ru-RU" dirty="0"/>
              <a:t>включает в себя два обязательных функциональных узла: </a:t>
            </a:r>
            <a:r>
              <a:rPr lang="ru-RU" i="1" dirty="0" smtClean="0">
                <a:solidFill>
                  <a:srgbClr val="C00000"/>
                </a:solidFill>
              </a:rPr>
              <a:t>аналого-цифровой </a:t>
            </a:r>
            <a:r>
              <a:rPr lang="ru-RU" i="1" dirty="0">
                <a:solidFill>
                  <a:srgbClr val="C00000"/>
                </a:solidFill>
              </a:rPr>
              <a:t>преобразователь (АЦП) и цифровое </a:t>
            </a:r>
            <a:r>
              <a:rPr lang="ru-RU" i="1" dirty="0" smtClean="0">
                <a:solidFill>
                  <a:srgbClr val="C00000"/>
                </a:solidFill>
              </a:rPr>
              <a:t>отсчетное устройство  </a:t>
            </a:r>
            <a:r>
              <a:rPr lang="ru-RU" i="1" dirty="0">
                <a:solidFill>
                  <a:srgbClr val="C00000"/>
                </a:solidFill>
              </a:rPr>
              <a:t>АЦП</a:t>
            </a:r>
            <a:r>
              <a:rPr lang="ru-RU" dirty="0"/>
              <a:t> выдает код в соответствии со значением измеряемой величины, а </a:t>
            </a:r>
            <a:r>
              <a:rPr lang="ru-RU" dirty="0" smtClean="0"/>
              <a:t>отсчетное </a:t>
            </a:r>
            <a:r>
              <a:rPr lang="ru-RU" dirty="0"/>
              <a:t>устройство отражает это значение в цифровой форме.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85467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Кроме АЦП к цифровым преобразователям относятся </a:t>
            </a:r>
            <a:r>
              <a:rPr lang="ru-RU" i="1" dirty="0">
                <a:solidFill>
                  <a:srgbClr val="C00000"/>
                </a:solidFill>
              </a:rPr>
              <a:t>цифроаналоговые преобразователи (ЦАП)</a:t>
            </a:r>
            <a:r>
              <a:rPr lang="ru-RU" dirty="0"/>
              <a:t>, предназначенные для преобразования кода в дискретную аналоговую величину. </a:t>
            </a:r>
            <a:endParaRPr lang="ru-RU" dirty="0" smtClean="0"/>
          </a:p>
          <a:p>
            <a:r>
              <a:rPr lang="ru-RU" sz="2800" dirty="0"/>
              <a:t>Для образования кода непрерывная измеряемая величина в ЦИП </a:t>
            </a:r>
            <a:r>
              <a:rPr lang="ru-RU" sz="2800" dirty="0" err="1"/>
              <a:t>дискретизируется</a:t>
            </a:r>
            <a:r>
              <a:rPr lang="ru-RU" sz="2800" dirty="0"/>
              <a:t> во времени и квантуется по уровню.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3411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Дискретизацией непрерывной во времени величины </a:t>
            </a:r>
            <a:r>
              <a:rPr lang="en-US" b="1" dirty="0">
                <a:solidFill>
                  <a:srgbClr val="C00000"/>
                </a:solidFill>
              </a:rPr>
              <a:t>x(t) </a:t>
            </a:r>
            <a:r>
              <a:rPr lang="ru-RU" dirty="0"/>
              <a:t>называется операция ее преобразования в прерывную во времени величину, то есть в величину, значения которой отличны от нуля и совпадают с соответствующими значениями </a:t>
            </a:r>
            <a:r>
              <a:rPr lang="en-US" dirty="0"/>
              <a:t>x(t</a:t>
            </a:r>
            <a:r>
              <a:rPr lang="ru-RU" dirty="0"/>
              <a:t>) только в определенные моменты времени.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2222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Квантованием по уровню </a:t>
            </a:r>
            <a:r>
              <a:rPr lang="ru-RU" dirty="0"/>
              <a:t>непрерывной по уровню величины </a:t>
            </a:r>
            <a:r>
              <a:rPr lang="en-US" dirty="0"/>
              <a:t>x(t</a:t>
            </a:r>
            <a:r>
              <a:rPr lang="ru-RU" dirty="0"/>
              <a:t>) </a:t>
            </a:r>
            <a:r>
              <a:rPr lang="ru-RU" dirty="0" smtClean="0"/>
              <a:t>называется </a:t>
            </a:r>
            <a:r>
              <a:rPr lang="ru-RU" dirty="0"/>
              <a:t>операция ее преобразования в квантованную величину </a:t>
            </a:r>
            <a:r>
              <a:rPr lang="en-US" dirty="0" smtClean="0"/>
              <a:t>x</a:t>
            </a:r>
            <a:r>
              <a:rPr lang="ru-RU" baseline="-25000" dirty="0"/>
              <a:t>к</a:t>
            </a:r>
            <a:r>
              <a:rPr lang="en-US" dirty="0" smtClean="0"/>
              <a:t>(t</a:t>
            </a:r>
            <a:r>
              <a:rPr lang="ru-RU" dirty="0"/>
              <a:t>)</a:t>
            </a:r>
            <a:r>
              <a:rPr lang="ru-RU" dirty="0" smtClean="0"/>
              <a:t> </a:t>
            </a:r>
            <a:r>
              <a:rPr lang="ru-RU" dirty="0"/>
              <a:t>которая может принимать в заданном диапазоне определенное конечное число фиксированных значений —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уровней квантования</a:t>
            </a:r>
            <a:r>
              <a:rPr lang="ru-RU" dirty="0"/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17193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8768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 результате квантования измеряемой величины </a:t>
            </a:r>
            <a:r>
              <a:rPr lang="ru-RU" dirty="0"/>
              <a:t>по уровню возникает погрешность дискретности, обусловленная тем, что бесконечное множество значений измеряемой величины отражается конечным числом кодовых комбинации.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2089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476672"/>
            <a:ext cx="7488832" cy="1370416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/>
              <a:t>Временная диаграмма измеряемой величины </a:t>
            </a:r>
            <a:r>
              <a:rPr lang="en-US" sz="2800" b="1" dirty="0"/>
              <a:t>x</a:t>
            </a:r>
            <a:r>
              <a:rPr lang="ru-RU" sz="2800" b="1" dirty="0"/>
              <a:t>(</a:t>
            </a:r>
            <a:r>
              <a:rPr lang="en-US" sz="2800" b="1" dirty="0"/>
              <a:t>f</a:t>
            </a:r>
            <a:r>
              <a:rPr lang="ru-RU" sz="2800" b="1" dirty="0"/>
              <a:t>), </a:t>
            </a:r>
            <a:br>
              <a:rPr lang="ru-RU" sz="2800" b="1" dirty="0"/>
            </a:br>
            <a:r>
              <a:rPr lang="ru-RU" sz="2800" b="1" dirty="0" smtClean="0"/>
              <a:t>иллюстрирующая </a:t>
            </a:r>
            <a:r>
              <a:rPr lang="ru-RU" sz="2800" b="1" dirty="0"/>
              <a:t>возникновение погрешности </a:t>
            </a:r>
            <a:r>
              <a:rPr lang="ru-RU" sz="2800" b="1" dirty="0" smtClean="0"/>
              <a:t>дискретности</a:t>
            </a:r>
            <a:endParaRPr lang="ru-RU" sz="2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2036967"/>
              </p:ext>
            </p:extLst>
          </p:nvPr>
        </p:nvGraphicFramePr>
        <p:xfrm>
          <a:off x="457200" y="1988840"/>
          <a:ext cx="8229600" cy="45365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45365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2000" spc="0" dirty="0">
                          <a:effectLst/>
                        </a:rPr>
                        <a:t>Рис. </a:t>
                      </a:r>
                      <a:r>
                        <a:rPr lang="ru-RU" sz="2000" spc="0" dirty="0" smtClean="0">
                          <a:effectLst/>
                        </a:rPr>
                        <a:t>4.11. </a:t>
                      </a:r>
                      <a:endParaRPr lang="ru-RU" sz="2000" dirty="0">
                        <a:effectLst/>
                        <a:latin typeface="Arial"/>
                        <a:ea typeface="Arial"/>
                      </a:endParaRPr>
                    </a:p>
                  </a:txBody>
                  <a:tcPr marL="0" marR="0" marT="0" marB="0">
                    <a:noFill/>
                  </a:tcPr>
                </a:tc>
              </a:tr>
            </a:tbl>
          </a:graphicData>
        </a:graphic>
      </p:graphicFrame>
      <p:pic>
        <p:nvPicPr>
          <p:cNvPr id="9217" name="Picture 1" descr="C:\Users\836D~1\AppData\Local\Temp\FineReader11.00\media\image12.pn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73363"/>
            <a:ext cx="593244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2773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708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/>
              <a:t>   Основные </a:t>
            </a:r>
            <a:r>
              <a:rPr lang="ru-RU" sz="2800" dirty="0"/>
              <a:t>методы преобразования значений непрерывных измеряемых величин в </a:t>
            </a:r>
            <a:r>
              <a:rPr lang="ru-RU" sz="2800" dirty="0" smtClean="0"/>
              <a:t>коды:</a:t>
            </a:r>
            <a:endParaRPr lang="ru-RU" i="1" dirty="0" smtClean="0">
              <a:solidFill>
                <a:srgbClr val="CC3300"/>
              </a:solidFill>
            </a:endParaRPr>
          </a:p>
          <a:p>
            <a:r>
              <a:rPr lang="ru-RU" i="1" dirty="0" smtClean="0">
                <a:solidFill>
                  <a:srgbClr val="CC3300"/>
                </a:solidFill>
              </a:rPr>
              <a:t>Метод </a:t>
            </a:r>
            <a:r>
              <a:rPr lang="ru-RU" i="1" dirty="0">
                <a:solidFill>
                  <a:srgbClr val="CC3300"/>
                </a:solidFill>
              </a:rPr>
              <a:t>последовательного счета</a:t>
            </a:r>
            <a:r>
              <a:rPr lang="ru-RU" dirty="0"/>
              <a:t>. При этом методе (рис. </a:t>
            </a:r>
            <a:r>
              <a:rPr lang="ru-RU" dirty="0" smtClean="0"/>
              <a:t>4.12) </a:t>
            </a:r>
            <a:r>
              <a:rPr lang="ru-RU" dirty="0"/>
              <a:t>происходит последовательное во времени сравнение измеряемой величины х с известной величиной </a:t>
            </a:r>
            <a:r>
              <a:rPr lang="ru-RU" dirty="0" err="1"/>
              <a:t>х</a:t>
            </a:r>
            <a:r>
              <a:rPr lang="ru-RU" baseline="-25000" dirty="0" err="1"/>
              <a:t>к</a:t>
            </a:r>
            <a:r>
              <a:rPr lang="ru-RU" dirty="0"/>
              <a:t>, ступенчато возрастающей (или убывающей) с шагом (ступенью) квантования по уровню.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0090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70868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Метод последовательного счета</a:t>
            </a:r>
            <a:endParaRPr lang="ru-RU" sz="2800" b="1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348880"/>
            <a:ext cx="3035597" cy="2154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51920" y="450912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 </a:t>
            </a:r>
            <a:r>
              <a:rPr lang="ru-RU" dirty="0" smtClean="0"/>
              <a:t>4.12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013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63668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Метод последовательного приближения</a:t>
            </a:r>
            <a:endParaRPr lang="ru-RU" sz="2800" b="1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48" y="1556792"/>
            <a:ext cx="2664296" cy="2171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59632" y="393305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 </a:t>
            </a:r>
            <a:r>
              <a:rPr lang="ru-RU" dirty="0" smtClean="0"/>
              <a:t>4.13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131840" y="1772816"/>
            <a:ext cx="56166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CC3300"/>
                </a:solidFill>
              </a:rPr>
              <a:t>Метод последовательного приближения </a:t>
            </a:r>
            <a:r>
              <a:rPr lang="ru-RU" sz="2400" dirty="0" smtClean="0"/>
              <a:t>(поразрядного уравновешивания). При этом методе (рис. 4.13) происходит последовательное во времени сравнение измеряемой величины х с известной величиной </a:t>
            </a:r>
            <a:r>
              <a:rPr lang="ru-RU" sz="2400" dirty="0" err="1" smtClean="0"/>
              <a:t>х</a:t>
            </a:r>
            <a:r>
              <a:rPr lang="ru-RU" sz="2400" baseline="-25000" dirty="0" err="1" smtClean="0"/>
              <a:t>к</a:t>
            </a:r>
            <a:r>
              <a:rPr lang="ru-RU" sz="2400" dirty="0" smtClean="0"/>
              <a:t>, изменяющейся скачками по определенному правилу.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322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63668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Метод считывания</a:t>
            </a:r>
            <a:endParaRPr lang="ru-RU" sz="2800" b="1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2796887" cy="2110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5616" y="436510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 </a:t>
            </a:r>
            <a:r>
              <a:rPr lang="ru-RU" dirty="0" smtClean="0"/>
              <a:t>4.14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184960" y="1916832"/>
            <a:ext cx="554461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CC3300"/>
                </a:solidFill>
              </a:rPr>
              <a:t>Метод считывания</a:t>
            </a:r>
            <a:r>
              <a:rPr lang="ru-RU" sz="2400" dirty="0" smtClean="0"/>
              <a:t>. При этом методе (рис. 14.4) происходит одновременное сравнение измеряемой величины </a:t>
            </a:r>
            <a:r>
              <a:rPr lang="ru-RU" sz="2400" i="1" dirty="0" smtClean="0"/>
              <a:t>х</a:t>
            </a:r>
            <a:r>
              <a:rPr lang="ru-RU" sz="2400" dirty="0" smtClean="0"/>
              <a:t> со всеми известными величинами </a:t>
            </a:r>
            <a:r>
              <a:rPr lang="ru-RU" sz="2400" i="1" dirty="0" smtClean="0"/>
              <a:t>х</a:t>
            </a:r>
            <a:r>
              <a:rPr lang="ru-RU" sz="2400" i="1" baseline="-25000" dirty="0" smtClean="0"/>
              <a:t>к1</a:t>
            </a:r>
            <a:r>
              <a:rPr lang="ru-RU" sz="2400" i="1" dirty="0" smtClean="0"/>
              <a:t> ,х</a:t>
            </a:r>
            <a:r>
              <a:rPr lang="ru-RU" sz="2400" i="1" baseline="-25000" dirty="0" smtClean="0"/>
              <a:t>к2</a:t>
            </a:r>
            <a:r>
              <a:rPr lang="ru-RU" sz="2400" dirty="0" smtClean="0"/>
              <a:t>, ..., </a:t>
            </a:r>
            <a:r>
              <a:rPr lang="en-US" sz="2400" i="1" dirty="0" err="1" smtClean="0"/>
              <a:t>x</a:t>
            </a:r>
            <a:r>
              <a:rPr lang="en-US" sz="2400" i="1" baseline="-25000" dirty="0" err="1" smtClean="0"/>
              <a:t>ki</a:t>
            </a:r>
            <a:r>
              <a:rPr lang="ru-RU" sz="2400" dirty="0" smtClean="0"/>
              <a:t>, значения которых равны уровням квантования. Известная величина, равная измеряемой 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k</a:t>
            </a:r>
            <a:r>
              <a:rPr lang="en-US" sz="2400" dirty="0" smtClean="0"/>
              <a:t>(</a:t>
            </a:r>
            <a:r>
              <a:rPr lang="en-US" sz="2400" dirty="0" err="1" smtClean="0"/>
              <a:t>t</a:t>
            </a:r>
            <a:r>
              <a:rPr lang="en-US" sz="2400" baseline="-25000" dirty="0" err="1" smtClean="0"/>
              <a:t>u</a:t>
            </a:r>
            <a:r>
              <a:rPr lang="en-US" sz="2400" dirty="0" smtClean="0"/>
              <a:t>) </a:t>
            </a:r>
            <a:r>
              <a:rPr lang="ru-RU" sz="2400" dirty="0" smtClean="0"/>
              <a:t>= х, дает номер отождествляемого уровня квантования.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879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5800" y="1524000"/>
            <a:ext cx="7851648" cy="18288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 smtClean="0"/>
              <a:t>4.Измерительная техника</a:t>
            </a:r>
            <a:endParaRPr lang="ru-RU" sz="44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85800" y="3380936"/>
            <a:ext cx="7854696" cy="1752600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/>
              <a:t>4.6 Измерительные информационные системы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5133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Измерительная информационная система </a:t>
            </a:r>
            <a:r>
              <a:rPr lang="ru-RU" b="1" dirty="0" smtClean="0">
                <a:solidFill>
                  <a:srgbClr val="C00000"/>
                </a:solidFill>
              </a:rPr>
              <a:t>-</a:t>
            </a:r>
            <a:r>
              <a:rPr lang="ru-RU" dirty="0" smtClean="0"/>
              <a:t>(</a:t>
            </a:r>
            <a:r>
              <a:rPr lang="ru-RU" dirty="0"/>
              <a:t>ИИС) представляет собой совокупность функционально объединенных измерительных, вычислительных и других вспомогательных технических средств для автоматического получения измерительной </a:t>
            </a:r>
            <a:r>
              <a:rPr lang="ru-RU" dirty="0" smtClean="0"/>
              <a:t>информации.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8376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По функциональному назначению ИИС можно разделить на</a:t>
            </a:r>
            <a:r>
              <a:rPr lang="ru-RU" dirty="0"/>
              <a:t>:</a:t>
            </a:r>
          </a:p>
          <a:p>
            <a:r>
              <a:rPr lang="ru-RU" dirty="0"/>
              <a:t> </a:t>
            </a:r>
            <a:r>
              <a:rPr lang="ru-RU" u="sng" dirty="0">
                <a:solidFill>
                  <a:srgbClr val="C00000"/>
                </a:solidFill>
              </a:rPr>
              <a:t>измерительные системы</a:t>
            </a:r>
            <a:r>
              <a:rPr lang="ru-RU" dirty="0"/>
              <a:t>;</a:t>
            </a:r>
          </a:p>
          <a:p>
            <a:r>
              <a:rPr lang="ru-RU" dirty="0"/>
              <a:t> </a:t>
            </a:r>
            <a:r>
              <a:rPr lang="ru-RU" u="sng" dirty="0">
                <a:solidFill>
                  <a:srgbClr val="C00000"/>
                </a:solidFill>
              </a:rPr>
              <a:t>системы автоматического контроля</a:t>
            </a:r>
            <a:r>
              <a:rPr lang="ru-RU" dirty="0"/>
              <a:t>;</a:t>
            </a:r>
          </a:p>
          <a:p>
            <a:r>
              <a:rPr lang="ru-RU" dirty="0"/>
              <a:t> </a:t>
            </a:r>
            <a:r>
              <a:rPr lang="ru-RU" u="sng" dirty="0">
                <a:solidFill>
                  <a:srgbClr val="C00000"/>
                </a:solidFill>
              </a:rPr>
              <a:t>системы технической диагностики</a:t>
            </a:r>
            <a:r>
              <a:rPr lang="ru-RU" dirty="0"/>
              <a:t>;</a:t>
            </a:r>
          </a:p>
          <a:p>
            <a:r>
              <a:rPr lang="ru-RU" dirty="0"/>
              <a:t> </a:t>
            </a:r>
            <a:r>
              <a:rPr lang="ru-RU" u="sng" dirty="0">
                <a:solidFill>
                  <a:srgbClr val="C00000"/>
                </a:solidFill>
              </a:rPr>
              <a:t>измерительно-вычислительные комплексы </a:t>
            </a:r>
            <a:r>
              <a:rPr lang="ru-RU" dirty="0"/>
              <a:t>(ИВК).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9140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Измерительные </a:t>
            </a:r>
            <a:r>
              <a:rPr lang="ru-RU" b="1" dirty="0" smtClean="0"/>
              <a:t>системы</a:t>
            </a:r>
            <a:r>
              <a:rPr lang="ru-RU" b="1" dirty="0" smtClean="0"/>
              <a:t>.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К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измерительным системам </a:t>
            </a:r>
            <a:r>
              <a:rPr lang="ru-RU" dirty="0"/>
              <a:t>(ИС) относят ИИС, в которых преобладает функция измерения. </a:t>
            </a:r>
            <a:endParaRPr lang="ru-RU" dirty="0" smtClean="0"/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ИС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делят </a:t>
            </a:r>
            <a:r>
              <a:rPr lang="ru-RU" dirty="0"/>
              <a:t>на системы </a:t>
            </a:r>
            <a:r>
              <a:rPr lang="ru-RU" u="sng" dirty="0">
                <a:solidFill>
                  <a:srgbClr val="C00000"/>
                </a:solidFill>
              </a:rPr>
              <a:t>ближнего</a:t>
            </a:r>
            <a:r>
              <a:rPr lang="ru-RU" dirty="0"/>
              <a:t> и </a:t>
            </a:r>
            <a:r>
              <a:rPr lang="ru-RU" u="sng" dirty="0">
                <a:solidFill>
                  <a:srgbClr val="C00000"/>
                </a:solidFill>
              </a:rPr>
              <a:t>дальнего действия</a:t>
            </a:r>
            <a:r>
              <a:rPr lang="ru-RU" dirty="0"/>
              <a:t> (телеизмерительные системы).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0901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ИС ближнего </a:t>
            </a:r>
            <a:r>
              <a:rPr lang="ru-RU" b="1" i="1" dirty="0" smtClean="0"/>
              <a:t>действия.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зависимости от вида и числа узлов в структуре </a:t>
            </a:r>
            <a:r>
              <a:rPr lang="ru-RU" dirty="0" smtClean="0"/>
              <a:t>ИС </a:t>
            </a:r>
            <a:r>
              <a:rPr lang="ru-RU" dirty="0"/>
              <a:t>различают </a:t>
            </a:r>
            <a:r>
              <a:rPr lang="ru-RU" dirty="0">
                <a:solidFill>
                  <a:srgbClr val="C00000"/>
                </a:solidFill>
              </a:rPr>
              <a:t>многоканальные</a:t>
            </a:r>
            <a:r>
              <a:rPr lang="ru-RU" dirty="0"/>
              <a:t> (с параллельной структурой), </a:t>
            </a:r>
            <a:r>
              <a:rPr lang="ru-RU" dirty="0">
                <a:solidFill>
                  <a:srgbClr val="C00000"/>
                </a:solidFill>
              </a:rPr>
              <a:t>сканирующие</a:t>
            </a:r>
            <a:r>
              <a:rPr lang="ru-RU" dirty="0"/>
              <a:t> (с последовательной структурой), </a:t>
            </a:r>
            <a:r>
              <a:rPr lang="ru-RU" dirty="0">
                <a:solidFill>
                  <a:srgbClr val="C00000"/>
                </a:solidFill>
              </a:rPr>
              <a:t>мультиплицированные</a:t>
            </a:r>
            <a:r>
              <a:rPr lang="ru-RU" dirty="0"/>
              <a:t> (с общей мерой) и </a:t>
            </a:r>
            <a:r>
              <a:rPr lang="ru-RU" dirty="0">
                <a:solidFill>
                  <a:srgbClr val="C00000"/>
                </a:solidFill>
              </a:rPr>
              <a:t>многоточечные</a:t>
            </a:r>
            <a:r>
              <a:rPr lang="ru-RU" dirty="0"/>
              <a:t> (с параллельно-последовательной структурой) ИС.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200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/>
          </a:bodyPr>
          <a:lstStyle/>
          <a:p>
            <a:r>
              <a:rPr lang="ru-RU" b="1" i="1" dirty="0"/>
              <a:t>ИС дальнего действия </a:t>
            </a:r>
            <a:r>
              <a:rPr lang="ru-RU" i="1" dirty="0"/>
              <a:t>(телеизмерительные системы). </a:t>
            </a:r>
            <a:endParaRPr lang="ru-RU" i="1" dirty="0" smtClean="0"/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</a:rPr>
              <a:t>Телеизмерительные </a:t>
            </a:r>
            <a:r>
              <a:rPr lang="ru-RU" dirty="0">
                <a:solidFill>
                  <a:srgbClr val="C00000"/>
                </a:solidFill>
              </a:rPr>
              <a:t>системы </a:t>
            </a:r>
            <a:r>
              <a:rPr lang="ru-RU" dirty="0"/>
              <a:t>(ТИС) применяются в тех случаях, когда необходимо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проводить измерения на объектах, находящихся на значительном расстоянии от средств представления или обработки информации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4172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Основным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отличием ТИС </a:t>
            </a:r>
            <a:r>
              <a:rPr lang="ru-RU" dirty="0"/>
              <a:t>от других измерительных систем </a:t>
            </a:r>
            <a:r>
              <a:rPr lang="ru-RU" dirty="0">
                <a:solidFill>
                  <a:srgbClr val="C00000"/>
                </a:solidFill>
              </a:rPr>
              <a:t>является наличие специального канала связи </a:t>
            </a:r>
            <a:r>
              <a:rPr lang="ru-RU" dirty="0"/>
              <a:t>— совокупности технических средств, необходимых для передачи информации от различных источников на расстояние.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4367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/>
          <a:lstStyle/>
          <a:p>
            <a:r>
              <a:rPr lang="ru-RU" dirty="0"/>
              <a:t>Основной элемент такого канала — </a:t>
            </a:r>
            <a:r>
              <a:rPr lang="ru-RU" b="1" dirty="0">
                <a:solidFill>
                  <a:srgbClr val="C00000"/>
                </a:solidFill>
              </a:rPr>
              <a:t>линия связи </a:t>
            </a:r>
            <a:r>
              <a:rPr lang="ru-RU" dirty="0"/>
              <a:t>— представляет собой физическую среду, по которой передается информация. Линии связи бывают проводные, оптические и радиолинии.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Основная характеристика канала связи </a:t>
            </a:r>
            <a:r>
              <a:rPr lang="ru-RU" dirty="0"/>
              <a:t>— </a:t>
            </a:r>
            <a:r>
              <a:rPr lang="ru-RU" dirty="0">
                <a:solidFill>
                  <a:srgbClr val="C00000"/>
                </a:solidFill>
              </a:rPr>
              <a:t>полоса пропускания частот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9882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615680"/>
          </a:xfrm>
        </p:spPr>
        <p:txBody>
          <a:bodyPr/>
          <a:lstStyle/>
          <a:p>
            <a:r>
              <a:rPr lang="ru-RU" sz="2400" b="1" i="1" dirty="0"/>
              <a:t>Измерительно-вычислительные комплексы </a:t>
            </a:r>
            <a:r>
              <a:rPr lang="ru-RU" sz="2400" i="1" dirty="0"/>
              <a:t>(ИВК).</a:t>
            </a:r>
            <a:r>
              <a:rPr lang="ru-RU" sz="2400" i="1" dirty="0">
                <a:solidFill>
                  <a:srgbClr val="CC3300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ИВК представляют собой совокупность </a:t>
            </a:r>
            <a:r>
              <a:rPr lang="ru-RU" sz="2400" dirty="0"/>
              <a:t>программно-управляемых измерительных, вычислительных и вспомогательных средств, </a:t>
            </a:r>
            <a:r>
              <a:rPr lang="ru-RU" sz="2400" dirty="0">
                <a:solidFill>
                  <a:srgbClr val="C00000"/>
                </a:solidFill>
              </a:rPr>
              <a:t>реализующих алгоритм получения, обработки и использования измерительной информации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8007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В зависимости от назначения различают: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универсальные </a:t>
            </a:r>
            <a:r>
              <a:rPr lang="ru-RU" sz="2400" dirty="0">
                <a:solidFill>
                  <a:srgbClr val="C00000"/>
                </a:solidFill>
              </a:rPr>
              <a:t>ИВК</a:t>
            </a:r>
            <a:r>
              <a:rPr lang="ru-RU" sz="2400" dirty="0"/>
              <a:t>, предназначенные для создания автоматизированных систем научных исследований, испытаний различных изделий и материалов;</a:t>
            </a:r>
          </a:p>
          <a:p>
            <a:r>
              <a:rPr lang="ru-RU" sz="2400" dirty="0">
                <a:solidFill>
                  <a:srgbClr val="C00000"/>
                </a:solidFill>
              </a:rPr>
              <a:t>проблемно-ориентированные ИВК</a:t>
            </a:r>
            <a:r>
              <a:rPr lang="ru-RU" sz="2400" dirty="0"/>
              <a:t>, соответствующие набору однотипных задач для автоматизированных систем научных исследований или систем управления технологическими процессами;</a:t>
            </a:r>
          </a:p>
          <a:p>
            <a:r>
              <a:rPr lang="ru-RU" sz="2400" dirty="0">
                <a:solidFill>
                  <a:srgbClr val="C00000"/>
                </a:solidFill>
              </a:rPr>
              <a:t>уникальные ИВК </a:t>
            </a:r>
            <a:r>
              <a:rPr lang="ru-RU" sz="2400" dirty="0"/>
              <a:t>для единичных специфических исследований и испытаний.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737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704088"/>
            <a:ext cx="6923112" cy="78069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Контрольные вопросы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24536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Перечислите виды основных измерительных масштабных преобразователей.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Как можно увеличить чувствительность магнитоэлектрического преобразователя к току?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Как увеличить измеряемый ток в магнитоэлектрическом амперметре?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Как увеличить измеряемое напряжение в магнитоэлектрическом вольтметре?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Как из магнитоэлектрического вольтметра постоянного напряжения сделать вольтметр переменного напряжения?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Приведите измерительную схему магнитоэлектрического омметра.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Как можно существенно увеличить чувствительность и входное сопротивление вольтметра с магнитоэлектрическим преобразователем?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Как отличаются характеристики электронных вольтметров переменного тока с детектором до усилителя и после усилителя?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Чем отличаются структурные схемы широкополосных и селективных вольтметров?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Можно ли использовать селективный вольтметр в качестве частотомера?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984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7086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Контрольные вопросы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Для каких измерений используют мостовые схемы?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Как определяется чувствительность электронно-лучевой трубки?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Для чего нужна синхронизация периодов сигнала и развертки?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В каких случаях используют ждущий режим работы осциллографа?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Какие параметры сигналов можно измерить с помощью фигур </a:t>
            </a:r>
            <a:r>
              <a:rPr lang="ru-RU" sz="2900" dirty="0" err="1"/>
              <a:t>Лиссажу</a:t>
            </a:r>
            <a:r>
              <a:rPr lang="ru-RU" sz="2900" dirty="0"/>
              <a:t>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Какие два обязательных функциональных узла необходимы в цифровых приборах?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Перечислите методы преобразования значений непрерывных измеряемых величин в коды?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Какие виды погрешностей определяют основную погрешность цифровых измерительных приборов?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Приведите структурную схему и объясните работу цифрового </a:t>
            </a:r>
            <a:r>
              <a:rPr lang="ru-RU" sz="2900" dirty="0" err="1"/>
              <a:t>мультиметра</a:t>
            </a:r>
            <a:r>
              <a:rPr lang="ru-RU" sz="2900" dirty="0"/>
              <a:t>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Приведите структурную схему и объясните работу цифрового частотомера?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В чем преимущества и недостатки многоканальных измерительных систем по сравнению со сканирующими?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Что представляет собой измерительно-вычислительные комплексы?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942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6bb6dd36240c55012a4736eebad4ca764870a"/>
  <p:tag name="FLASHSPRING_BG_AUDIO_DURATION_TAG" val="0.0000000"/>
  <p:tag name="ISPRING_SCORM_RATE_SLIDES" val="1"/>
  <p:tag name="ISPRING_SCORM_RATE_QUIZZES" val="0"/>
  <p:tag name="ISPRING_SCORM_PASSING_SCORE" val="100.0000000000"/>
  <p:tag name="GENSWF_OUTPUT_FILE_NAME" val="0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Измерительная техника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1 Масштабные измерительные преобразователи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1 Масштабные измерительные преобразователи"/>
  <p:tag name="GENSWF_ADVANCE_TIME" val="0.00"/>
  <p:tag name="ISPRING_SLIDE_INDENT_LEVEL" val="0"/>
  <p:tag name="ISPRING_PRESENTER_ID" val="None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1 Масштабные измерительные преобразователи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1 Масштабные измерительные преобразователи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1 Масштабные измерительные преобразователи"/>
  <p:tag name="GENSWF_ADVANCE_TIME" val="0.00"/>
  <p:tag name="ISPRING_SLIDE_INDENT_LEVEL" val="0"/>
  <p:tag name="ISPRING_PRESENTER_ID" val="None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1 Масштабные измерительные преобразователи"/>
  <p:tag name="GENSWF_ADVANCE_TIME" val="0.00"/>
  <p:tag name="ISPRING_SLIDE_INDENT_LEVEL" val="0"/>
  <p:tag name="ISPRING_PRESENTER_ID" val="None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1 Масштабные измерительные преобразователи"/>
  <p:tag name="GENSWF_ADVANCE_TIME" val="0.00"/>
  <p:tag name="ISPRING_SLIDE_INDENT_LEVEL" val="0"/>
  <p:tag name="ISPRING_PRESENTER_ID" val="None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1 Масштабные измерительные преобразователи"/>
  <p:tag name="GENSWF_ADVANCE_TIME" val="0.00"/>
  <p:tag name="ISPRING_SLIDE_INDENT_LEVEL" val="0"/>
  <p:tag name="ISPRING_PRESENTER_ID" val="None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1 Масштабные измерительные преобразователи"/>
  <p:tag name="GENSWF_ADVANCE_TIME" val="0.00"/>
  <p:tag name="ISPRING_SLIDE_INDENT_LEVEL" val="0"/>
  <p:tag name="ISPRING_PRESENTER_ID" val="None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2 Электромеханически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2 Электромеханически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2 Электромеханически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2 Электромеханически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2 Электромеханически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2 Электромеханически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2 Электромеханически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2 Электромеханически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2 Электромеханически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2 Электромеханически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2 Электромеханически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2 Электромеханически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2 Электромеханически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3 Электронные аналоговые приборы"/>
  <p:tag name="GENSWF_ADVANCE_TIME" val="0.00"/>
  <p:tag name="ISPRING_SLIDE_INDENT_LEVEL" val="0"/>
  <p:tag name="ISPRING_PRESENTER_ID" val="None"/>
  <p:tag name="ISPRING_CUSTOM_TIMING_USED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3 Электронные аналоговые приборы"/>
  <p:tag name="GENSWF_ADVANCE_TIME" val="0.00"/>
  <p:tag name="ISPRING_SLIDE_INDENT_LEVEL" val="0"/>
  <p:tag name="ISPRING_PRESENTER_ID" val="None"/>
  <p:tag name="ISPRING_CUSTOM_TIMING_USED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3 Электронные аналоговые приборы"/>
  <p:tag name="GENSWF_ADVANCE_TIME" val="0.00"/>
  <p:tag name="ISPRING_SLIDE_INDENT_LEVEL" val="0"/>
  <p:tag name="ISPRING_PRESENTER_ID" val="None"/>
  <p:tag name="ISPRING_CUSTOM_TIMING_USED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3 Электронные аналоговые приборы"/>
  <p:tag name="GENSWF_ADVANCE_TIME" val="0.00"/>
  <p:tag name="ISPRING_SLIDE_INDENT_LEVEL" val="0"/>
  <p:tag name="ISPRING_PRESENTER_ID" val="None"/>
  <p:tag name="ISPRING_CUSTOM_TIMING_USED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3 Электронные аналоговые приборы"/>
  <p:tag name="GENSWF_ADVANCE_TIME" val="0.00"/>
  <p:tag name="ISPRING_SLIDE_INDENT_LEVEL" val="0"/>
  <p:tag name="ISPRING_PRESENTER_ID" val="None"/>
  <p:tag name="ISPRING_CUSTOM_TIMING_USED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3 Электронные аналоговые приборы"/>
  <p:tag name="GENSWF_ADVANCE_TIME" val="0.00"/>
  <p:tag name="ISPRING_SLIDE_INDENT_LEVEL" val="0"/>
  <p:tag name="ISPRING_PRESENTER_ID" val="None"/>
  <p:tag name="ISPRING_CUSTOM_TIMING_USED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4 Электронно-лучевые осциллографы"/>
  <p:tag name="GENSWF_ADVANCE_TIME" val="0.00"/>
  <p:tag name="ISPRING_SLIDE_INDENT_LEVEL" val="0"/>
  <p:tag name="ISPRING_PRESENTER_ID" val="None"/>
  <p:tag name="ISPRING_CUSTOM_TIMING_USED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4 Электронно-лучевые осциллографы"/>
  <p:tag name="GENSWF_ADVANCE_TIME" val="0.00"/>
  <p:tag name="ISPRING_SLIDE_INDENT_LEVEL" val="0"/>
  <p:tag name="ISPRING_PRESENTER_ID" val="None"/>
  <p:tag name="ISPRING_CUSTOM_TIMING_USED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4 Электронно-лучевые осциллографы"/>
  <p:tag name="GENSWF_ADVANCE_TIME" val="0.00"/>
  <p:tag name="ISPRING_SLIDE_INDENT_LEVEL" val="0"/>
  <p:tag name="ISPRING_PRESENTER_ID" val="None"/>
  <p:tag name="ISPRING_CUSTOM_TIMING_USED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4 Электронно-лучевые осциллографы"/>
  <p:tag name="GENSWF_ADVANCE_TIME" val="0.00"/>
  <p:tag name="ISPRING_SLIDE_INDENT_LEVEL" val="0"/>
  <p:tag name="ISPRING_PRESENTER_ID" val="None"/>
  <p:tag name="ISPRING_CUSTOM_TIMING_USED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4 Электронно-лучевые осциллографы"/>
  <p:tag name="GENSWF_ADVANCE_TIME" val="0.00"/>
  <p:tag name="ISPRING_SLIDE_INDENT_LEVEL" val="0"/>
  <p:tag name="ISPRING_PRESENTER_ID" val="None"/>
  <p:tag name="ISPRING_CUSTOM_TIMING_USED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5 Цифровы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5 Цифровы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5 Цифровы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5 Цифровы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5 Цифровы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5 Цифровы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5 Цифровы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5 Цифровы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257</TotalTime>
  <Words>2161</Words>
  <Application>Microsoft Office PowerPoint</Application>
  <PresentationFormat>Экран (4:3)</PresentationFormat>
  <Paragraphs>316</Paragraphs>
  <Slides>68</Slides>
  <Notes>68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68</vt:i4>
      </vt:variant>
    </vt:vector>
  </HeadingPairs>
  <TitlesOfParts>
    <vt:vector size="69" baseType="lpstr">
      <vt:lpstr>Поток</vt:lpstr>
      <vt:lpstr>Презентация PowerPoint</vt:lpstr>
      <vt:lpstr>СОДЕРЖАНИЕ</vt:lpstr>
      <vt:lpstr>4.Измерительная техника</vt:lpstr>
      <vt:lpstr>Презентация PowerPoint</vt:lpstr>
      <vt:lpstr>Презентация PowerPoint</vt:lpstr>
      <vt:lpstr>Схема включения шунта для расширения  пределов измерения амперметра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4.Измерительная техника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Устройство магнитоэлектрического  измерительного механизма с подвижной рамкой </vt:lpstr>
      <vt:lpstr>Презентация PowerPoint</vt:lpstr>
      <vt:lpstr>Презентация PowerPoint</vt:lpstr>
      <vt:lpstr>Презентация PowerPoint</vt:lpstr>
      <vt:lpstr>Схемы омметров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Упрощенная структурная схема вольтметра для измерения постоянного напряжения</vt:lpstr>
      <vt:lpstr>Презентация PowerPoint</vt:lpstr>
      <vt:lpstr>Обобщенные структурные схемы вольтметров для измерения  переменного напряжения</vt:lpstr>
      <vt:lpstr>Обобщенная структурная схема   универсального вольтметра </vt:lpstr>
      <vt:lpstr>Презентация PowerPoint</vt:lpstr>
      <vt:lpstr>Блок-схема селективного вольтметра</vt:lpstr>
      <vt:lpstr>Презентация PowerPoint</vt:lpstr>
      <vt:lpstr>Презентация PowerPoint</vt:lpstr>
      <vt:lpstr>Упрощенное устройство электронно-  лучевой трубки </vt:lpstr>
      <vt:lpstr>Презентация PowerPoint</vt:lpstr>
      <vt:lpstr>Презентация PowerPoint</vt:lpstr>
      <vt:lpstr>Функциональная схема электронно-лучевого осциллографа</vt:lpstr>
      <vt:lpstr>Временная диаграмма напряжения линейной развертки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Временная диаграмма измеряемой величины x(f),  иллюстрирующая возникновение погрешности дискретности</vt:lpstr>
      <vt:lpstr>Презентация PowerPoint</vt:lpstr>
      <vt:lpstr>Метод последовательного счета</vt:lpstr>
      <vt:lpstr>Метод последовательного приближения</vt:lpstr>
      <vt:lpstr>Метод считывания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Контрольные вопросы</vt:lpstr>
      <vt:lpstr>Контрольные вопросы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AMFIT</dc:creator>
  <cp:lastModifiedBy>AMFIT</cp:lastModifiedBy>
  <cp:revision>21</cp:revision>
  <dcterms:created xsi:type="dcterms:W3CDTF">2013-11-30T10:36:34Z</dcterms:created>
  <dcterms:modified xsi:type="dcterms:W3CDTF">2013-11-30T14:54:22Z</dcterms:modified>
</cp:coreProperties>
</file>