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17"/>
  </p:notesMasterIdLst>
  <p:sldIdLst>
    <p:sldId id="257" r:id="rId2"/>
    <p:sldId id="270" r:id="rId3"/>
    <p:sldId id="272" r:id="rId4"/>
    <p:sldId id="273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59" r:id="rId14"/>
    <p:sldId id="268" r:id="rId15"/>
    <p:sldId id="26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375" autoAdjust="0"/>
  </p:normalViewPr>
  <p:slideViewPr>
    <p:cSldViewPr snapToGrid="0">
      <p:cViewPr varScale="1">
        <p:scale>
          <a:sx n="77" d="100"/>
          <a:sy n="77" d="100"/>
        </p:scale>
        <p:origin x="13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D4F03-4C44-4F67-AFF6-FECE0809DC32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1960C-C8D6-4A4C-B421-04D39346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47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755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1960C-C8D6-4A4C-B421-04D39346CB5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015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451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2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47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80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56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77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4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103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9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06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18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20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E010E11-94FE-4653-8002-2077E8273FF7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73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Финансирование обновления основных фондов. Лизинг</a:t>
            </a: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3000" dirty="0" smtClean="0"/>
              <a:t>Лекция 4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59299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Финансирование обновления основных фондов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Обновление основных фондов – воспроизводство. Простое и расширенное.</a:t>
            </a:r>
          </a:p>
          <a:p>
            <a:r>
              <a:rPr lang="ru-RU" sz="3000" dirty="0" smtClean="0"/>
              <a:t>Источники финансирования – собственные и заемные. Собственные: прибыль, амортизационный фонд. Заемные: кредит банка, лизинг.</a:t>
            </a:r>
          </a:p>
        </p:txBody>
      </p:sp>
    </p:spTree>
    <p:extLst>
      <p:ext uri="{BB962C8B-B14F-4D97-AF65-F5344CB8AC3E}">
        <p14:creationId xmlns:p14="http://schemas.microsoft.com/office/powerpoint/2010/main" val="1911139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3200">
                <a:latin typeface="Times New Roman" pitchFamily="18" charset="0"/>
              </a:rPr>
              <a:t>Начисление амортизации по инвентарным объектам производится одним из следующих методов:</a:t>
            </a:r>
            <a:r>
              <a:rPr lang="ru-RU" sz="2475"/>
              <a:t>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992313" y="2349500"/>
            <a:ext cx="8229600" cy="4114800"/>
          </a:xfrm>
        </p:spPr>
        <p:txBody>
          <a:bodyPr>
            <a:normAutofit/>
          </a:bodyPr>
          <a:lstStyle/>
          <a:p>
            <a:pPr marL="205740" indent="-205740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2025" dirty="0">
                <a:latin typeface="Times New Roman" panose="02020603050405020304" pitchFamily="18" charset="0"/>
              </a:rPr>
              <a:t>линейным способом (в процентах от балансовой стоимости основных средств); </a:t>
            </a:r>
          </a:p>
          <a:p>
            <a:pPr marL="205740" indent="-205740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2025" dirty="0">
                <a:latin typeface="Times New Roman" panose="02020603050405020304" pitchFamily="18" charset="0"/>
              </a:rPr>
              <a:t>способом уменьшаемого остатка (по остаточной стоимости основных средств); </a:t>
            </a:r>
          </a:p>
          <a:p>
            <a:pPr marL="205740" indent="-205740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2025" dirty="0">
                <a:latin typeface="Times New Roman" panose="02020603050405020304" pitchFamily="18" charset="0"/>
              </a:rPr>
              <a:t>способом списания стоимости основных средств по сумме чисел лет их полезного использования; </a:t>
            </a:r>
          </a:p>
          <a:p>
            <a:pPr marL="205740" indent="-205740">
              <a:spcAft>
                <a:spcPts val="0"/>
              </a:spcAft>
              <a:buFont typeface="Wingdings 2"/>
              <a:buChar char=""/>
              <a:defRPr/>
            </a:pPr>
            <a:r>
              <a:rPr lang="ru-RU" altLang="ru-RU" sz="2025" dirty="0">
                <a:latin typeface="Times New Roman" panose="02020603050405020304" pitchFamily="18" charset="0"/>
              </a:rPr>
              <a:t>способом списания стоимости объектов пропорционально объему продукции (работ). </a:t>
            </a:r>
          </a:p>
        </p:txBody>
      </p:sp>
    </p:spTree>
    <p:extLst>
      <p:ext uri="{BB962C8B-B14F-4D97-AF65-F5344CB8AC3E}">
        <p14:creationId xmlns:p14="http://schemas.microsoft.com/office/powerpoint/2010/main" val="12296158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4294967295"/>
          </p:nvPr>
        </p:nvGraphicFramePr>
        <p:xfrm>
          <a:off x="1847850" y="549275"/>
          <a:ext cx="8504238" cy="5146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4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1809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способ</a:t>
                      </a:r>
                      <a:endParaRPr lang="ru-RU" sz="18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расчет</a:t>
                      </a:r>
                      <a:endParaRPr lang="ru-RU" sz="1800" dirty="0"/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000">
                <a:tc>
                  <a:txBody>
                    <a:bodyPr/>
                    <a:lstStyle/>
                    <a:p>
                      <a:r>
                        <a:rPr lang="ru-RU" altLang="ru-RU" sz="1600" dirty="0" smtClean="0">
                          <a:latin typeface="Times New Roman" panose="02020603050405020304" pitchFamily="18" charset="0"/>
                        </a:rPr>
                        <a:t>линейны</a:t>
                      </a:r>
                      <a:r>
                        <a:rPr lang="en-US" altLang="ru-RU" sz="1600" dirty="0" smtClean="0">
                          <a:latin typeface="Times New Roman" panose="02020603050405020304" pitchFamily="18" charset="0"/>
                        </a:rPr>
                        <a:t>й</a:t>
                      </a:r>
                      <a:r>
                        <a:rPr lang="ru-RU" altLang="ru-RU" sz="1600" dirty="0" smtClean="0">
                          <a:latin typeface="Times New Roman" panose="02020603050405020304" pitchFamily="18" charset="0"/>
                        </a:rPr>
                        <a:t> способ </a:t>
                      </a:r>
                      <a:endParaRPr lang="ru-RU" sz="16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Na=100%/n</a:t>
                      </a:r>
                      <a:r>
                        <a:rPr lang="en-US" sz="1800" baseline="0" dirty="0" smtClean="0"/>
                        <a:t>      Am=P0*Na              </a:t>
                      </a:r>
                      <a:endParaRPr lang="ru-RU" sz="1800" dirty="0"/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1809">
                <a:tc>
                  <a:txBody>
                    <a:bodyPr/>
                    <a:lstStyle/>
                    <a:p>
                      <a:r>
                        <a:rPr lang="ru-RU" altLang="ru-RU" sz="1600" dirty="0" smtClean="0">
                          <a:latin typeface="Times New Roman" panose="02020603050405020304" pitchFamily="18" charset="0"/>
                        </a:rPr>
                        <a:t>Способ</a:t>
                      </a:r>
                      <a:r>
                        <a:rPr lang="en-US" altLang="ru-RU" sz="1600" baseline="0" dirty="0" smtClean="0"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dirty="0" smtClean="0">
                          <a:latin typeface="Times New Roman" panose="02020603050405020304" pitchFamily="18" charset="0"/>
                        </a:rPr>
                        <a:t>уменьшаемого остатка </a:t>
                      </a:r>
                      <a:endParaRPr lang="ru-RU" sz="16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Na=100%/n</a:t>
                      </a:r>
                      <a:r>
                        <a:rPr lang="en-US" sz="1800" baseline="0" dirty="0" smtClean="0"/>
                        <a:t>      Am</a:t>
                      </a:r>
                      <a:r>
                        <a:rPr lang="ru-RU" sz="1800" baseline="0" dirty="0" smtClean="0"/>
                        <a:t>1</a:t>
                      </a:r>
                      <a:r>
                        <a:rPr lang="en-US" sz="1800" baseline="0" dirty="0" smtClean="0"/>
                        <a:t>=P</a:t>
                      </a:r>
                      <a:r>
                        <a:rPr lang="ru-RU" sz="1800" baseline="0" dirty="0" smtClean="0"/>
                        <a:t>0</a:t>
                      </a:r>
                      <a:r>
                        <a:rPr lang="en-US" sz="1800" baseline="0" dirty="0" smtClean="0"/>
                        <a:t>*Na</a:t>
                      </a:r>
                      <a:r>
                        <a:rPr lang="ru-RU" sz="1800" baseline="0" dirty="0" smtClean="0"/>
                        <a:t>, </a:t>
                      </a:r>
                      <a:r>
                        <a:rPr lang="en-US" sz="1800" baseline="0" dirty="0" smtClean="0"/>
                        <a:t>Am</a:t>
                      </a:r>
                      <a:r>
                        <a:rPr lang="ru-RU" sz="1800" baseline="0" dirty="0" smtClean="0"/>
                        <a:t>2</a:t>
                      </a:r>
                      <a:r>
                        <a:rPr lang="en-US" sz="1800" baseline="0" dirty="0" smtClean="0"/>
                        <a:t>=</a:t>
                      </a:r>
                      <a:r>
                        <a:rPr lang="ru-RU" sz="1800" baseline="0" dirty="0" smtClean="0"/>
                        <a:t>(</a:t>
                      </a:r>
                      <a:r>
                        <a:rPr lang="en-US" sz="1800" baseline="0" dirty="0" smtClean="0"/>
                        <a:t>P</a:t>
                      </a:r>
                      <a:r>
                        <a:rPr lang="ru-RU" sz="1800" baseline="0" dirty="0" smtClean="0"/>
                        <a:t>0-</a:t>
                      </a:r>
                      <a:r>
                        <a:rPr lang="en-US" sz="1800" baseline="0" dirty="0" smtClean="0"/>
                        <a:t>Am</a:t>
                      </a:r>
                      <a:r>
                        <a:rPr lang="ru-RU" sz="1800" baseline="0" dirty="0" smtClean="0"/>
                        <a:t>1)</a:t>
                      </a:r>
                      <a:r>
                        <a:rPr lang="en-US" sz="1800" baseline="0" dirty="0" smtClean="0"/>
                        <a:t>*Na</a:t>
                      </a:r>
                      <a:r>
                        <a:rPr lang="ru-RU" sz="1800" baseline="0" dirty="0" smtClean="0"/>
                        <a:t>,</a:t>
                      </a:r>
                      <a:r>
                        <a:rPr lang="en-US" sz="1800" baseline="0" dirty="0" smtClean="0"/>
                        <a:t> </a:t>
                      </a:r>
                      <a:endParaRPr lang="ru-RU" sz="1800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Am</a:t>
                      </a:r>
                      <a:r>
                        <a:rPr lang="ru-RU" sz="1800" baseline="0" dirty="0" smtClean="0"/>
                        <a:t>3=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ru-RU" sz="1800" baseline="0" dirty="0" smtClean="0"/>
                        <a:t>(</a:t>
                      </a:r>
                      <a:r>
                        <a:rPr lang="en-US" sz="1800" baseline="0" dirty="0" smtClean="0"/>
                        <a:t>P</a:t>
                      </a:r>
                      <a:r>
                        <a:rPr lang="ru-RU" sz="1800" baseline="0" dirty="0" smtClean="0"/>
                        <a:t>0-</a:t>
                      </a:r>
                      <a:r>
                        <a:rPr lang="en-US" sz="1800" baseline="0" dirty="0" smtClean="0"/>
                        <a:t>Am</a:t>
                      </a:r>
                      <a:r>
                        <a:rPr lang="ru-RU" sz="1800" baseline="0" dirty="0" smtClean="0"/>
                        <a:t>1-</a:t>
                      </a:r>
                      <a:r>
                        <a:rPr lang="en-US" sz="1800" baseline="0" dirty="0" smtClean="0"/>
                        <a:t>Am</a:t>
                      </a:r>
                      <a:r>
                        <a:rPr lang="ru-RU" sz="1800" baseline="0" dirty="0" smtClean="0"/>
                        <a:t>2)</a:t>
                      </a:r>
                      <a:r>
                        <a:rPr lang="en-US" sz="1800" baseline="0" dirty="0" smtClean="0"/>
                        <a:t>*Na</a:t>
                      </a:r>
                      <a:r>
                        <a:rPr lang="ru-RU" sz="1800" baseline="0" dirty="0" smtClean="0"/>
                        <a:t>,</a:t>
                      </a:r>
                      <a:r>
                        <a:rPr lang="en-US" sz="1800" baseline="0" dirty="0" smtClean="0"/>
                        <a:t>   </a:t>
                      </a:r>
                      <a:r>
                        <a:rPr lang="ru-RU" sz="1800" baseline="0" dirty="0" smtClean="0"/>
                        <a:t>…</a:t>
                      </a:r>
                      <a:r>
                        <a:rPr lang="en-US" sz="1800" baseline="0" dirty="0" smtClean="0"/>
                        <a:t>         </a:t>
                      </a:r>
                      <a:endParaRPr lang="ru-RU" sz="1800" dirty="0" smtClean="0"/>
                    </a:p>
                    <a:p>
                      <a:endParaRPr lang="ru-RU" sz="1800" dirty="0"/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0528">
                <a:tc>
                  <a:txBody>
                    <a:bodyPr/>
                    <a:lstStyle/>
                    <a:p>
                      <a:r>
                        <a:rPr lang="ru-RU" altLang="ru-RU" sz="1600" dirty="0" smtClean="0">
                          <a:latin typeface="Times New Roman" panose="02020603050405020304" pitchFamily="18" charset="0"/>
                        </a:rPr>
                        <a:t>способ списания стоимости основных средств по сумме чисел лет </a:t>
                      </a:r>
                      <a:endParaRPr lang="ru-RU" sz="16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Na1=n/</a:t>
                      </a:r>
                      <a:r>
                        <a:rPr lang="en-US" sz="1800" dirty="0" err="1" smtClean="0"/>
                        <a:t>sumN</a:t>
                      </a:r>
                      <a:r>
                        <a:rPr lang="en-US" sz="1800" dirty="0" smtClean="0"/>
                        <a:t>    Na2=(n-1)/</a:t>
                      </a:r>
                      <a:r>
                        <a:rPr lang="en-US" sz="1800" dirty="0" err="1" smtClean="0"/>
                        <a:t>sumN</a:t>
                      </a:r>
                      <a:r>
                        <a:rPr lang="en-US" sz="1800" baseline="0" dirty="0" smtClean="0"/>
                        <a:t>   </a:t>
                      </a:r>
                      <a:r>
                        <a:rPr lang="en-US" sz="1800" dirty="0" smtClean="0"/>
                        <a:t>Na</a:t>
                      </a:r>
                      <a:r>
                        <a:rPr lang="ru-RU" sz="1800" dirty="0" smtClean="0"/>
                        <a:t>3</a:t>
                      </a:r>
                      <a:r>
                        <a:rPr lang="en-US" sz="1800" dirty="0" smtClean="0"/>
                        <a:t>=(n-</a:t>
                      </a:r>
                      <a:r>
                        <a:rPr lang="ru-RU" sz="1800" dirty="0" smtClean="0"/>
                        <a:t>2</a:t>
                      </a:r>
                      <a:r>
                        <a:rPr lang="en-US" sz="1800" dirty="0" smtClean="0"/>
                        <a:t>)/</a:t>
                      </a:r>
                      <a:r>
                        <a:rPr lang="en-US" sz="1800" dirty="0" err="1" smtClean="0"/>
                        <a:t>sumN</a:t>
                      </a:r>
                      <a:r>
                        <a:rPr lang="en-US" sz="1800" baseline="0" dirty="0" smtClean="0"/>
                        <a:t> …</a:t>
                      </a:r>
                    </a:p>
                    <a:p>
                      <a:r>
                        <a:rPr lang="en-US" sz="1800" baseline="0" dirty="0" smtClean="0"/>
                        <a:t>Am1=P0*Na1     Am2=P0*Na2     Am</a:t>
                      </a:r>
                      <a:r>
                        <a:rPr lang="ru-RU" sz="1800" baseline="0" dirty="0" smtClean="0"/>
                        <a:t>3</a:t>
                      </a:r>
                      <a:r>
                        <a:rPr lang="en-US" sz="1800" baseline="0" dirty="0" smtClean="0"/>
                        <a:t>=P0*Na</a:t>
                      </a:r>
                      <a:r>
                        <a:rPr lang="ru-RU" sz="1800" baseline="0" dirty="0" smtClean="0"/>
                        <a:t>3</a:t>
                      </a:r>
                      <a:r>
                        <a:rPr lang="en-US" sz="1800" baseline="0" dirty="0" smtClean="0"/>
                        <a:t>…</a:t>
                      </a:r>
                      <a:endParaRPr lang="ru-RU" sz="1800" dirty="0"/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0528">
                <a:tc>
                  <a:txBody>
                    <a:bodyPr/>
                    <a:lstStyle/>
                    <a:p>
                      <a:r>
                        <a:rPr lang="ru-RU" altLang="ru-RU" sz="1600" dirty="0" smtClean="0">
                          <a:latin typeface="Times New Roman" panose="02020603050405020304" pitchFamily="18" charset="0"/>
                        </a:rPr>
                        <a:t>способ списания стоимости объектов пропорционально объему продукции </a:t>
                      </a:r>
                      <a:endParaRPr lang="ru-RU" sz="16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Am1= P0*V1/Vmax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Am2= P0*V2/Vmax</a:t>
                      </a:r>
                    </a:p>
                    <a:p>
                      <a:endParaRPr lang="ru-RU" sz="1800" dirty="0"/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7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Лизинг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Лизинг – договор аренды, в котором лизингодатель (арендодатель) предоставляет лизингополучателю (арендатору) принадлежащее ему оборудование, машины, ЭВМ, транспортные и другие средства во временное пользование за определенную плату. Лизинг может </a:t>
            </a:r>
            <a:r>
              <a:rPr lang="ru-RU" sz="2800" dirty="0" smtClean="0"/>
              <a:t>быть: </a:t>
            </a:r>
            <a:r>
              <a:rPr lang="ru-RU" sz="2800" dirty="0"/>
              <a:t>оперативный и </a:t>
            </a:r>
            <a:r>
              <a:rPr lang="ru-RU" sz="2800" dirty="0" smtClean="0"/>
              <a:t>финансовый; прямой и косвенный.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6954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50" y="348337"/>
            <a:ext cx="7981950" cy="606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8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018" y="438150"/>
            <a:ext cx="9017581" cy="586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278" y="533400"/>
            <a:ext cx="9741371" cy="573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6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250" y="666749"/>
            <a:ext cx="9295899" cy="550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2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561975"/>
            <a:ext cx="10248900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5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Лизинг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При оперативном лизинге контракты заключаются на короткий и средний срок, как правило, короче амортизационного периода. Финансовый лизинг характеризуется длительным сроком арендных отношений и является, как правило, полностью амортизационным. Такой лизинг </a:t>
            </a:r>
            <a:r>
              <a:rPr lang="ru-RU" sz="2800" dirty="0" smtClean="0"/>
              <a:t>позволяет владельцу </a:t>
            </a:r>
            <a:r>
              <a:rPr lang="ru-RU" sz="2800" dirty="0"/>
              <a:t>имущества полностью возмещать все расходы по приобретению оборудования и других средств. </a:t>
            </a:r>
          </a:p>
        </p:txBody>
      </p:sp>
    </p:spTree>
    <p:extLst>
      <p:ext uri="{BB962C8B-B14F-4D97-AF65-F5344CB8AC3E}">
        <p14:creationId xmlns:p14="http://schemas.microsoft.com/office/powerpoint/2010/main" val="343278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Лизинг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Важной частью лизинговых отношений является расчет лизинговых платежей. </a:t>
            </a:r>
            <a:endParaRPr lang="ru-RU" sz="2800" dirty="0" smtClean="0"/>
          </a:p>
          <a:p>
            <a:r>
              <a:rPr lang="ru-RU" sz="2800" dirty="0" smtClean="0"/>
              <a:t>Общая </a:t>
            </a:r>
            <a:r>
              <a:rPr lang="ru-RU" sz="2800" dirty="0"/>
              <a:t>сумма платежей складывается из амортизационных отчислений, платежей за кредитные ресурсы и за дополнительные услуги лизингодателя, комиссионных выплат и налога на добавленную стоимость, уплачиваемого лизингодателем в бюджет. </a:t>
            </a:r>
          </a:p>
        </p:txBody>
      </p:sp>
    </p:spTree>
    <p:extLst>
      <p:ext uri="{BB962C8B-B14F-4D97-AF65-F5344CB8AC3E}">
        <p14:creationId xmlns:p14="http://schemas.microsoft.com/office/powerpoint/2010/main" val="259928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Инвестиционный инструмент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000" dirty="0"/>
              <a:t>Лизинг является инвестиционным инструментом, так как позволяет бизнесу модернизировать основные фонды, приобретать оборудование и транспорт без отвлечения крупных сумм оборотных средств, используя внешнее финансирование.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124198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Налоговый инструмент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485120" cy="4337352"/>
          </a:xfrm>
        </p:spPr>
        <p:txBody>
          <a:bodyPr>
            <a:noAutofit/>
          </a:bodyPr>
          <a:lstStyle/>
          <a:p>
            <a:r>
              <a:rPr lang="ru-RU" sz="3000" dirty="0"/>
              <a:t>Лизинг является эффективным налоговым инструментом, так как позволяет компаниям существенно снижать налогооблагаемую базу по налогу на прибыль (за счет включения лизинговых платежей в расходы) и оптимизировать НДС (принимая к вычету налог со всей суммы платежей). Применение коэффициента ускоренной амортизации до 3 раз снижает налог на имущество, сохраняя оборотные </a:t>
            </a:r>
            <a:r>
              <a:rPr lang="ru-RU" sz="3000" dirty="0" smtClean="0"/>
              <a:t>средства.</a:t>
            </a:r>
          </a:p>
          <a:p>
            <a:r>
              <a:rPr lang="ru-RU" sz="3000" dirty="0"/>
              <a:t>лизинг помогает бизнесу оптимизировать сразу три налога – на прибыль, имущество, добавленную стоимость</a:t>
            </a:r>
            <a:r>
              <a:rPr lang="ru-RU" dirty="0"/>
              <a:t>.</a:t>
            </a:r>
            <a:r>
              <a:rPr lang="ru-RU" sz="3000" dirty="0" smtClean="0"/>
              <a:t>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90942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лизинг выгоднее кредита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28686" y="1846263"/>
            <a:ext cx="6244066" cy="441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006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73a45ff644642b5e87f59a2f6daa68453cc1582"/>
</p:tagLst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499</TotalTime>
  <Words>441</Words>
  <Application>Microsoft Office PowerPoint</Application>
  <PresentationFormat>Широкоэкранный</PresentationFormat>
  <Paragraphs>41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Calibri</vt:lpstr>
      <vt:lpstr>Calibri Light</vt:lpstr>
      <vt:lpstr>Times New Roman</vt:lpstr>
      <vt:lpstr>Wingdings 2</vt:lpstr>
      <vt:lpstr>Ретро</vt:lpstr>
      <vt:lpstr>Финансирование обновления основных фондов. Лизинг</vt:lpstr>
      <vt:lpstr>Финансирование обновления основных фондов</vt:lpstr>
      <vt:lpstr>Начисление амортизации по инвентарным объектам производится одним из следующих методов: </vt:lpstr>
      <vt:lpstr>Презентация PowerPoint</vt:lpstr>
      <vt:lpstr>Лизинг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Лизинг </vt:lpstr>
      <vt:lpstr>Лизинг </vt:lpstr>
      <vt:lpstr>Инвестиционный инструмент </vt:lpstr>
      <vt:lpstr>Налоговый инструмент </vt:lpstr>
      <vt:lpstr>Почему лизинг выгоднее кредита?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Финансово-кредитное обеспечение предпринимательства</dc:title>
  <dc:creator>Alex</dc:creator>
  <cp:lastModifiedBy>Tatyana</cp:lastModifiedBy>
  <cp:revision>61</cp:revision>
  <dcterms:created xsi:type="dcterms:W3CDTF">2022-01-11T09:08:46Z</dcterms:created>
  <dcterms:modified xsi:type="dcterms:W3CDTF">2026-02-07T06:15:43Z</dcterms:modified>
</cp:coreProperties>
</file>