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73" r:id="rId3"/>
    <p:sldId id="257" r:id="rId4"/>
    <p:sldId id="258" r:id="rId5"/>
    <p:sldId id="274" r:id="rId6"/>
    <p:sldId id="279" r:id="rId7"/>
    <p:sldId id="271" r:id="rId8"/>
    <p:sldId id="272" r:id="rId9"/>
    <p:sldId id="261" r:id="rId10"/>
    <p:sldId id="285" r:id="rId11"/>
    <p:sldId id="270" r:id="rId12"/>
    <p:sldId id="286" r:id="rId13"/>
    <p:sldId id="260" r:id="rId14"/>
    <p:sldId id="275" r:id="rId15"/>
    <p:sldId id="259" r:id="rId16"/>
    <p:sldId id="262" r:id="rId17"/>
    <p:sldId id="277" r:id="rId18"/>
    <p:sldId id="283" r:id="rId19"/>
    <p:sldId id="284" r:id="rId20"/>
    <p:sldId id="278" r:id="rId21"/>
    <p:sldId id="266" r:id="rId22"/>
    <p:sldId id="267" r:id="rId23"/>
    <p:sldId id="269" r:id="rId24"/>
    <p:sldId id="268" r:id="rId25"/>
    <p:sldId id="280" r:id="rId26"/>
    <p:sldId id="281" r:id="rId27"/>
    <p:sldId id="282" r:id="rId28"/>
    <p:sldId id="288" r:id="rId29"/>
    <p:sldId id="276" r:id="rId30"/>
    <p:sldId id="287" r:id="rId31"/>
    <p:sldId id="263" r:id="rId32"/>
    <p:sldId id="264" r:id="rId33"/>
    <p:sldId id="289" r:id="rId34"/>
    <p:sldId id="265" r:id="rId35"/>
    <p:sldId id="292" r:id="rId36"/>
    <p:sldId id="290" r:id="rId37"/>
    <p:sldId id="291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81F0"/>
    <a:srgbClr val="2156EB"/>
    <a:srgbClr val="1344CF"/>
    <a:srgbClr val="113CB5"/>
    <a:srgbClr val="2E4298"/>
    <a:srgbClr val="ED2323"/>
    <a:srgbClr val="C6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E2395-0B8C-4CFD-8C13-1664BE911EC5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B7FDF-78EA-4AFF-8F78-BF036F94EC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2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B7FDF-78EA-4AFF-8F78-BF036F94EC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318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B7FDF-78EA-4AFF-8F78-BF036F94EC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278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B7FDF-78EA-4AFF-8F78-BF036F94EC4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062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399D-4743-4D51-9C8A-87E0D62131C9}" type="datetime1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12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79D0-B0FC-4D2B-9668-A37DA358CD41}" type="datetime1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28B-A5BC-408E-8655-933EEF2023B3}" type="datetime1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36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2F1B-B438-438D-ACE4-041706C88BA6}" type="datetime1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881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560DD-30B2-4826-86D9-E066F519A8F5}" type="datetime1">
              <a:rPr lang="ru-RU" smtClean="0"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96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D66E-C855-401D-AA59-44E6E9598FF6}" type="datetime1">
              <a:rPr lang="ru-RU" smtClean="0"/>
              <a:t>14.12.2020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74B2-BDB5-4BFB-AB79-4401D097F9F4}" type="datetime1">
              <a:rPr lang="ru-RU" smtClean="0"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98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2A933-79D2-4801-A76D-58EED65F28ED}" type="datetime1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37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165-E96A-401C-B32C-FC567428918C}" type="datetime1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4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2B28C-2AA6-4C8A-91B2-D0FA62581149}" type="datetime1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5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03842-7703-4EA4-864A-9D3A361DA333}" type="datetime1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88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7B925-3B9E-4AE2-8615-510753EC50A4}" type="datetime1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3B84-78F4-41AF-B2C1-95BBE06805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933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267" y="519289"/>
            <a:ext cx="11142133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br>
              <a:rPr lang="ru-RU" sz="3200" dirty="0" smtClean="0"/>
            </a:br>
            <a:r>
              <a:rPr lang="ru-RU" sz="2600" dirty="0" smtClean="0"/>
              <a:t>тема 7 «Консульская служба в системе МИД РФ» </a:t>
            </a:r>
            <a:br>
              <a:rPr lang="ru-RU" sz="2600" dirty="0" smtClean="0"/>
            </a:br>
            <a:r>
              <a:rPr lang="ru-RU" sz="2100" dirty="0" smtClean="0"/>
              <a:t>Лекция 14 «Консульские представительства в структуре загранпредставительств МИД РФ»</a:t>
            </a:r>
            <a:endParaRPr lang="ru-RU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5" y="2174793"/>
            <a:ext cx="3767655" cy="2847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6178" y="5233858"/>
            <a:ext cx="8082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7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6839" y="479503"/>
            <a:ext cx="10996961" cy="30469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ru-RU" sz="2000" dirty="0"/>
              <a:t>В современном консульском праве действуют три многосторонние консульские конвенции. </a:t>
            </a:r>
            <a:endParaRPr lang="ru-RU" sz="2000" dirty="0" smtClean="0"/>
          </a:p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Две из них носят 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региональный характер</a:t>
            </a:r>
            <a:r>
              <a:rPr lang="ru-RU" sz="2000" dirty="0"/>
              <a:t>:  - </a:t>
            </a:r>
            <a:r>
              <a:rPr lang="ru-RU" sz="2000" i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Каракасская</a:t>
            </a:r>
            <a: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конвенция о консульских функциях 1911 г.</a:t>
            </a:r>
            <a:b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/>
              <a:t>                                                                               </a:t>
            </a:r>
            <a:r>
              <a:rPr lang="ru-RU" sz="2000" dirty="0" smtClean="0"/>
              <a:t>  - </a:t>
            </a:r>
            <a: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Гаванская конвенция о консульских чиновниках 1928 г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 smtClean="0"/>
          </a:p>
          <a:p>
            <a:r>
              <a:rPr lang="ru-RU" sz="2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Универсальный 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характер </a:t>
            </a:r>
            <a:r>
              <a:rPr lang="ru-RU" sz="2000" dirty="0"/>
              <a:t>имеет:                    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о консульских сношениях 1963 г</a:t>
            </a:r>
            <a:r>
              <a:rPr lang="ru-RU" sz="2000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 систематизированы вопросы международного права, обобщена консульская практика. Она явилась первой вехой на пути официальной кодификации международного консульского права. В настоящее время участниками Венской конвенции о консульских сношениях являются 160 стран</a:t>
            </a:r>
            <a:r>
              <a:rPr lang="ru-RU" sz="1700" dirty="0">
                <a:ln>
                  <a:solidFill>
                    <a:schemeClr val="tx2">
                      <a:lumMod val="9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>
              <a:ln>
                <a:solidFill>
                  <a:schemeClr val="tx2">
                    <a:lumMod val="9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839" y="3676590"/>
            <a:ext cx="113407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– плод большого коллективного труда – была разработана в рамках ООН и принята на конференции в Вене в 1963 г. 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Советский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Союз активно участвовал в подготовке этой конвенции, но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подписал её и долгое время в ней не участвовал из-за того, что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ходе конференции в проект был внесён ряд изменений,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 время не удовлетворяли Советский Союз. И только в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1989 г. СССР присоединился к конвенции без 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каких-либо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оговорок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 как правопреемница Советского Союза в области международных соглашений выполняет обязательства и осуществляет права, вытекающие из этого документа.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895"/>
            <a:ext cx="696223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81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105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Нормативно-правовое регулирование</a:t>
            </a:r>
            <a:r>
              <a:rPr lang="en-US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консульской деятельности.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22018" y="3985167"/>
            <a:ext cx="51658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Венская</a:t>
            </a:r>
            <a:r>
              <a:rPr lang="en-US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конвенция 1961 года кодифицировала</a:t>
            </a:r>
            <a:r>
              <a:rPr lang="en-US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международно-правовые нормы в сфере</a:t>
            </a:r>
            <a:r>
              <a:rPr lang="en-US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межгосударственного взаимодействия и</a:t>
            </a:r>
            <a:r>
              <a:rPr lang="en-US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стала своеобразной «матрицей» принятого в апреле 1963 года другого фундаментального международно-правового документа – «Венской конвенции о консульских сношениях». </a:t>
            </a:r>
            <a:endParaRPr lang="ru-RU" sz="21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9730" y="1180984"/>
            <a:ext cx="2983698" cy="115673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международных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договоров и соглашений;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4905" y="1189760"/>
            <a:ext cx="3105231" cy="117427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двусторонних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консульских соглашений и конвенций;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01614" y="1190131"/>
            <a:ext cx="2833511" cy="111260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внутригосударственного (национального) законодательства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209" y="368638"/>
            <a:ext cx="115879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u="sng" dirty="0" smtClean="0"/>
              <a:t>Консульская</a:t>
            </a:r>
            <a:r>
              <a:rPr lang="en-US" sz="2100" u="sng" dirty="0" smtClean="0"/>
              <a:t> </a:t>
            </a:r>
            <a:r>
              <a:rPr lang="ru-RU" sz="2100" u="sng" dirty="0" smtClean="0"/>
              <a:t>деятельность</a:t>
            </a:r>
            <a:r>
              <a:rPr lang="en-US" sz="2100" u="sng" dirty="0" smtClean="0"/>
              <a:t> </a:t>
            </a:r>
            <a:r>
              <a:rPr lang="ru-RU" sz="2100" u="sng" dirty="0" smtClean="0"/>
              <a:t>Российской</a:t>
            </a:r>
            <a:r>
              <a:rPr lang="en-US" sz="2100" u="sng" dirty="0" smtClean="0"/>
              <a:t> </a:t>
            </a:r>
            <a:r>
              <a:rPr lang="ru-RU" sz="2100" u="sng" dirty="0" smtClean="0"/>
              <a:t>Федерации, как и других государств, регулируется нормами </a:t>
            </a:r>
            <a:endParaRPr lang="en-US" sz="2100" u="sng" dirty="0" smtClean="0"/>
          </a:p>
          <a:p>
            <a:endParaRPr lang="ru-RU" sz="2100" u="sng" dirty="0"/>
          </a:p>
        </p:txBody>
      </p:sp>
      <p:sp>
        <p:nvSpPr>
          <p:cNvPr id="8" name="Стрелка вниз 7"/>
          <p:cNvSpPr/>
          <p:nvPr/>
        </p:nvSpPr>
        <p:spPr>
          <a:xfrm>
            <a:off x="2023104" y="2355188"/>
            <a:ext cx="247566" cy="462844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0161" y="2993415"/>
            <a:ext cx="2903267" cy="113258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многосторонние соглашения</a:t>
            </a:r>
            <a:r>
              <a:rPr lang="en-US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en-US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конвенции</a:t>
            </a:r>
            <a:r>
              <a:rPr lang="en-US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консульским вопросам</a:t>
            </a:r>
            <a:r>
              <a:rPr lang="ru-RU" dirty="0" smtClean="0"/>
              <a:t>. </a:t>
            </a:r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352507" y="3025772"/>
            <a:ext cx="266874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i="1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Правовая триада</a:t>
            </a:r>
            <a:endParaRPr lang="ru-RU" sz="2300" i="1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6843" y="4672799"/>
            <a:ext cx="1816262" cy="161225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</a:t>
            </a:r>
            <a:r>
              <a:rPr lang="en-US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конвенция 1961 года о дипломатических</a:t>
            </a:r>
            <a:r>
              <a:rPr lang="en-US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сношениях 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70670" y="4672799"/>
            <a:ext cx="1884641" cy="161225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1963</a:t>
            </a:r>
            <a:r>
              <a:rPr lang="en-US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о консульских сношениях. </a:t>
            </a:r>
            <a:endParaRPr lang="en-US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13" name="Правая фигурная скобка 12"/>
          <p:cNvSpPr/>
          <p:nvPr/>
        </p:nvSpPr>
        <p:spPr>
          <a:xfrm rot="5400000">
            <a:off x="6065683" y="-1180950"/>
            <a:ext cx="479539" cy="7552199"/>
          </a:xfrm>
          <a:prstGeom prst="rightBrac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114974" y="4125999"/>
            <a:ext cx="266217" cy="46434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883338" y="4125999"/>
            <a:ext cx="290634" cy="50557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186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48" y="489000"/>
            <a:ext cx="10969518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Не ограничиваясь констатацией смысловой и правовой связи между Венскими конвенциями о дипломатических и консульских сношениях, авторы в п. 2 ст. 3 Консульской конвенции зафиксировали принципиально важный момент:</a:t>
            </a:r>
          </a:p>
          <a:p>
            <a:endParaRPr lang="ru-RU" sz="2100" dirty="0" smtClean="0"/>
          </a:p>
          <a:p>
            <a:r>
              <a:rPr lang="ru-RU" sz="2100" dirty="0" smtClean="0"/>
              <a:t>«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 одно из положений настоящей Конвенции </a:t>
            </a:r>
          </a:p>
          <a:p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должно истолковываться как </a:t>
            </a:r>
          </a:p>
          <a:p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препятствующее выполнению </a:t>
            </a:r>
          </a:p>
          <a:p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дипломатическим представительством </a:t>
            </a:r>
          </a:p>
          <a:p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консульских функций</a:t>
            </a:r>
            <a:r>
              <a:rPr lang="ru-RU" sz="2100" dirty="0" smtClean="0"/>
              <a:t>». </a:t>
            </a:r>
          </a:p>
          <a:p>
            <a:endParaRPr lang="ru-RU" sz="2100" dirty="0"/>
          </a:p>
          <a:p>
            <a:r>
              <a:rPr lang="ru-RU" sz="2100" dirty="0" smtClean="0"/>
              <a:t>Тем самым нормативно была закреплена </a:t>
            </a:r>
          </a:p>
          <a:p>
            <a:r>
              <a:rPr lang="ru-RU" sz="2100" dirty="0" smtClean="0"/>
              <a:t>неразрывная связь дипломатической и </a:t>
            </a:r>
          </a:p>
          <a:p>
            <a:r>
              <a:rPr lang="ru-RU" sz="2100" dirty="0" smtClean="0"/>
              <a:t>консульской службы, дипломатического права </a:t>
            </a:r>
          </a:p>
          <a:p>
            <a:r>
              <a:rPr lang="ru-RU" sz="2100" dirty="0" smtClean="0"/>
              <a:t>с консульским правом. </a:t>
            </a:r>
          </a:p>
          <a:p>
            <a:endParaRPr lang="ru-RU" sz="2100" dirty="0"/>
          </a:p>
          <a:p>
            <a:r>
              <a:rPr lang="ru-RU" sz="2100" dirty="0" smtClean="0"/>
              <a:t>На практике это выразилось в повсеместном </a:t>
            </a:r>
          </a:p>
          <a:p>
            <a:r>
              <a:rPr lang="ru-RU" sz="2100" dirty="0" smtClean="0"/>
              <a:t>наличии в составе дипломатических </a:t>
            </a:r>
          </a:p>
          <a:p>
            <a:r>
              <a:rPr lang="ru-RU" sz="2100" dirty="0" smtClean="0"/>
              <a:t>представительств в иностранных государствах </a:t>
            </a:r>
          </a:p>
          <a:p>
            <a:r>
              <a:rPr lang="ru-RU" sz="2100" dirty="0" smtClean="0"/>
              <a:t>консульских отделов.</a:t>
            </a:r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25" y="1397395"/>
            <a:ext cx="3718687" cy="495824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07367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2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73511" y="1201047"/>
            <a:ext cx="5850674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К категории национальных правовых источников консульского права относятся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уставы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r>
              <a:rPr lang="ru-RU" sz="2100" dirty="0" smtClean="0"/>
              <a:t>В </a:t>
            </a:r>
            <a:r>
              <a:rPr lang="ru-RU" sz="2100" dirty="0"/>
              <a:t>настоящее время действует федеральный закон «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устав</a:t>
            </a:r>
            <a:r>
              <a:rPr lang="ru-RU" sz="2100" dirty="0"/>
              <a:t>», принятый 2010 г.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Закон </a:t>
            </a:r>
            <a:r>
              <a:rPr lang="ru-RU" sz="2100" dirty="0"/>
              <a:t>определяет правовые основы осуществления консульской деятельности, права и обязанности консульских должностных лиц по защите прав и интересов РФ, граждан РФ и российских юридических лиц за пределами РФ.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809" y="1059354"/>
            <a:ext cx="2981202" cy="38042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07367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92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0156" y="598824"/>
            <a:ext cx="1038364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Консульская служба как </a:t>
            </a:r>
            <a:r>
              <a:rPr lang="ru-RU" sz="22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</a:t>
            </a:r>
          </a:p>
          <a:p>
            <a:endParaRPr lang="ru-RU" sz="2200" b="1" u="sng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dirty="0"/>
              <a:t>состоит из </a:t>
            </a:r>
            <a:endParaRPr lang="ru-RU" sz="2100" dirty="0" smtClean="0"/>
          </a:p>
          <a:p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Консульского </a:t>
            </a:r>
            <a:r>
              <a:rPr lang="ru-RU" sz="2100" dirty="0"/>
              <a:t>Департамента Министерства (до 2004 г. </a:t>
            </a:r>
            <a:r>
              <a:rPr lang="ru-RU" sz="2100" dirty="0" smtClean="0"/>
              <a:t>назывался Департаментом </a:t>
            </a:r>
            <a:r>
              <a:rPr lang="ru-RU" sz="2100" dirty="0"/>
              <a:t>консульской службы</a:t>
            </a:r>
            <a:r>
              <a:rPr lang="ru-RU" sz="2100" dirty="0" smtClean="0"/>
              <a:t>);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/>
              <a:t>консульских учреждений </a:t>
            </a:r>
            <a:r>
              <a:rPr lang="ru-RU" sz="2100" dirty="0" smtClean="0"/>
              <a:t>Российской Федерации </a:t>
            </a:r>
            <a:r>
              <a:rPr lang="ru-RU" sz="2100" dirty="0"/>
              <a:t>за рубежом (РКЗУ),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Представительств </a:t>
            </a:r>
            <a:r>
              <a:rPr lang="ru-RU" sz="2100" dirty="0"/>
              <a:t>МИД России на территории Российской Федерации,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почётных </a:t>
            </a:r>
            <a:r>
              <a:rPr lang="ru-RU" sz="2100" dirty="0"/>
              <a:t>консулов Российской </a:t>
            </a:r>
            <a:r>
              <a:rPr lang="ru-RU" sz="2100" dirty="0" smtClean="0"/>
              <a:t>Федерации за </a:t>
            </a:r>
            <a:r>
              <a:rPr lang="ru-RU" sz="2100" dirty="0"/>
              <a:t>рубежом,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консульских пунктов в </a:t>
            </a:r>
            <a:r>
              <a:rPr lang="ru-RU" sz="2100" dirty="0"/>
              <a:t>международных аэропортах и </a:t>
            </a:r>
            <a:r>
              <a:rPr lang="ru-RU" sz="2100" dirty="0" smtClean="0"/>
              <a:t>на погранично-контрольных </a:t>
            </a:r>
            <a:r>
              <a:rPr lang="ru-RU" sz="2100" dirty="0"/>
              <a:t>пунктах, открытых для железнодорожного, морского и автомобильного пассажирского </a:t>
            </a:r>
            <a:r>
              <a:rPr lang="ru-RU" sz="2100" dirty="0" smtClean="0"/>
              <a:t>сообщения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(например, в российских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международных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аэропортах Шереметьево-2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Домодедово, Внуково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Москве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Пулково созданы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специальные консульские пункты).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2530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5688" y="306437"/>
            <a:ext cx="11095463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/>
              <a:t>Особое место в системе </a:t>
            </a:r>
            <a:r>
              <a:rPr lang="ru-RU" sz="1900" dirty="0" smtClean="0"/>
              <a:t>Консульской службы </a:t>
            </a:r>
            <a:r>
              <a:rPr lang="ru-RU" sz="1900" dirty="0"/>
              <a:t>МИД России занимает </a:t>
            </a:r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департамент </a:t>
            </a:r>
            <a:r>
              <a:rPr lang="ru-RU" sz="19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министерства</a:t>
            </a:r>
            <a:r>
              <a:rPr lang="ru-RU" sz="1900" dirty="0" smtClean="0"/>
              <a:t>, который является </a:t>
            </a:r>
            <a:r>
              <a:rPr lang="ru-RU" sz="1900" dirty="0"/>
              <a:t>функциональным подразделением МИД России, обеспечивающим </a:t>
            </a:r>
            <a:endParaRPr lang="ru-RU" sz="1900" dirty="0" smtClean="0"/>
          </a:p>
          <a:p>
            <a:endParaRPr lang="ru-RU" sz="1900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/>
              <a:t>стабильность </a:t>
            </a:r>
            <a:r>
              <a:rPr lang="ru-RU" dirty="0"/>
              <a:t>консульских отношений России с другими государствами</a:t>
            </a:r>
            <a:r>
              <a:rPr lang="ru-RU" dirty="0" smtClean="0"/>
              <a:t>,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/>
              <a:t>консульское обслуживание внешних связей страны,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/>
              <a:t>координацию деятельности каждого </a:t>
            </a:r>
            <a:r>
              <a:rPr lang="ru-RU" dirty="0"/>
              <a:t>из звеньев консульской </a:t>
            </a:r>
            <a:r>
              <a:rPr lang="ru-RU" dirty="0" smtClean="0"/>
              <a:t>службы, 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/>
              <a:t>разработку </a:t>
            </a:r>
            <a:r>
              <a:rPr lang="ru-RU" dirty="0"/>
              <a:t>и реализацию мер по совершенствованию её деятельности,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/>
              <a:t>координацию деятельности:</a:t>
            </a:r>
          </a:p>
          <a:p>
            <a:pPr>
              <a:buClr>
                <a:schemeClr val="accent4"/>
              </a:buClr>
              <a:buSzPct val="120000"/>
            </a:pPr>
            <a:endParaRPr lang="ru-RU" dirty="0" smtClean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dirty="0"/>
          </a:p>
          <a:p>
            <a:pPr>
              <a:buClr>
                <a:schemeClr val="accent4"/>
              </a:buClr>
            </a:pPr>
            <a:endParaRPr lang="ru-RU" dirty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dirty="0" smtClean="0"/>
              <a:t>Консульский </a:t>
            </a:r>
            <a:r>
              <a:rPr lang="ru-RU" dirty="0"/>
              <a:t>департамент поддерживает тесные деловые контакты с консульскими службами других государств, </a:t>
            </a:r>
            <a:r>
              <a:rPr lang="ru-RU" dirty="0" smtClean="0"/>
              <a:t>а также </a:t>
            </a:r>
            <a:r>
              <a:rPr lang="ru-RU" dirty="0"/>
              <a:t>с их консульскими </a:t>
            </a:r>
            <a:r>
              <a:rPr lang="ru-RU" dirty="0" smtClean="0"/>
              <a:t>учреждениями на </a:t>
            </a:r>
            <a:r>
              <a:rPr lang="ru-RU" dirty="0"/>
              <a:t>территории России.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4009" y="3422674"/>
            <a:ext cx="77166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dirty="0"/>
              <a:t>консульских отделов в составе посольств</a:t>
            </a:r>
            <a:r>
              <a:rPr lang="ru-RU" dirty="0" smtClean="0"/>
              <a:t>,</a:t>
            </a:r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генеральных консульств </a:t>
            </a:r>
            <a:r>
              <a:rPr lang="ru-RU" dirty="0"/>
              <a:t>и консульств за рубежом,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почётных </a:t>
            </a:r>
            <a:r>
              <a:rPr lang="ru-RU" dirty="0"/>
              <a:t>(нештатных) консулов РФ за границей,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представительств </a:t>
            </a:r>
            <a:r>
              <a:rPr lang="ru-RU" dirty="0"/>
              <a:t>МИД России на территории нашей страны, </a:t>
            </a:r>
            <a:endParaRPr lang="ru-RU" dirty="0" smtClean="0"/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dirty="0"/>
              <a:t>к</a:t>
            </a:r>
            <a:r>
              <a:rPr lang="ru-RU" dirty="0" smtClean="0"/>
              <a:t>онсульских пунктов </a:t>
            </a:r>
            <a:r>
              <a:rPr lang="ru-RU" dirty="0"/>
              <a:t>в международных аэропортах и пограничных </a:t>
            </a:r>
            <a:r>
              <a:rPr lang="ru-RU" dirty="0" smtClean="0"/>
              <a:t>контрольно-пропускных пунктов </a:t>
            </a:r>
            <a:r>
              <a:rPr lang="ru-RU" dirty="0"/>
              <a:t>на трассах международного значения </a:t>
            </a:r>
            <a:r>
              <a:rPr lang="ru-RU" dirty="0" smtClean="0"/>
              <a:t>РФ, открытых для железнодорожного</a:t>
            </a:r>
            <a:r>
              <a:rPr lang="ru-RU" dirty="0"/>
              <a:t>, морского </a:t>
            </a:r>
            <a:r>
              <a:rPr lang="ru-RU" dirty="0" smtClean="0"/>
              <a:t>и автомобильного </a:t>
            </a:r>
            <a:r>
              <a:rPr lang="ru-RU" dirty="0"/>
              <a:t>пассажирского сообщения</a:t>
            </a:r>
          </a:p>
        </p:txBody>
      </p:sp>
    </p:spTree>
    <p:extLst>
      <p:ext uri="{BB962C8B-B14F-4D97-AF65-F5344CB8AC3E}">
        <p14:creationId xmlns:p14="http://schemas.microsoft.com/office/powerpoint/2010/main" val="191244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340" y="865327"/>
            <a:ext cx="6000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Работу Консульского </a:t>
            </a:r>
            <a:r>
              <a:rPr lang="ru-RU" sz="2000" dirty="0" smtClean="0"/>
              <a:t>департамента</a:t>
            </a: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направляет Министр иностранных дел</a:t>
            </a:r>
            <a:r>
              <a:rPr lang="ru-RU" sz="2000" dirty="0" smtClean="0"/>
              <a:t>,</a:t>
            </a: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курирует его заместитель и </a:t>
            </a:r>
            <a:r>
              <a:rPr lang="ru-RU" sz="2000" dirty="0" smtClean="0"/>
              <a:t>Коллегия Министерства</a:t>
            </a:r>
            <a:r>
              <a:rPr lang="ru-RU" sz="2000" dirty="0"/>
              <a:t>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r>
              <a:rPr lang="ru-RU" sz="2000" dirty="0" smtClean="0"/>
              <a:t>Непосредственно </a:t>
            </a:r>
            <a:r>
              <a:rPr lang="ru-RU" sz="2000" dirty="0"/>
              <a:t>же руководит Департаментом его </a:t>
            </a:r>
            <a:endParaRPr lang="ru-RU" sz="2000" dirty="0" smtClean="0"/>
          </a:p>
          <a:p>
            <a:r>
              <a:rPr lang="ru-RU" sz="2000" dirty="0" smtClean="0"/>
              <a:t>директор, как </a:t>
            </a:r>
            <a:r>
              <a:rPr lang="ru-RU" sz="2000" dirty="0"/>
              <a:t>правило, в ранге Посла </a:t>
            </a:r>
            <a:r>
              <a:rPr lang="ru-RU" sz="2000" dirty="0" smtClean="0"/>
              <a:t>или Посланника</a:t>
            </a:r>
            <a:r>
              <a:rPr lang="ru-RU" sz="2000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340" y="4156695"/>
            <a:ext cx="10835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Консульский Департамент в </a:t>
            </a:r>
            <a:r>
              <a:rPr lang="ru-RU" sz="2000" dirty="0" smtClean="0"/>
              <a:t>своем составе </a:t>
            </a:r>
            <a:r>
              <a:rPr lang="ru-RU" sz="2000" dirty="0"/>
              <a:t>насчитывает в настоящее </a:t>
            </a:r>
            <a:r>
              <a:rPr lang="ru-RU" sz="2000" dirty="0" smtClean="0"/>
              <a:t>время около </a:t>
            </a:r>
            <a:r>
              <a:rPr lang="ru-RU" sz="2000" dirty="0"/>
              <a:t>280 сотрудников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340" y="5361837"/>
            <a:ext cx="10942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Статус и полномочия </a:t>
            </a:r>
            <a:r>
              <a:rPr lang="ru-RU" sz="2000" dirty="0" smtClean="0"/>
              <a:t>российских консульских </a:t>
            </a:r>
            <a:r>
              <a:rPr lang="ru-RU" sz="2000" dirty="0"/>
              <a:t>учреждений за </a:t>
            </a:r>
            <a:r>
              <a:rPr lang="ru-RU" sz="2000" dirty="0" smtClean="0"/>
              <a:t>рубежом регулируется </a:t>
            </a:r>
            <a:r>
              <a:rPr lang="ru-RU" sz="2000" dirty="0"/>
              <a:t>«</a:t>
            </a:r>
            <a:r>
              <a:rPr lang="ru-RU" sz="20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Положением о консульском учреждении Российской </a:t>
            </a:r>
            <a:r>
              <a:rPr lang="ru-RU" sz="20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Федерации</a:t>
            </a:r>
            <a:r>
              <a:rPr lang="ru-RU" sz="2000" dirty="0" smtClean="0"/>
              <a:t>».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029" y="1032596"/>
            <a:ext cx="3364180" cy="252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9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6066" y="238135"/>
            <a:ext cx="65588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Структура Консульского департамента МИД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742" y="1552135"/>
            <a:ext cx="3345367" cy="3345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135747"/>
            <a:ext cx="3567289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 </a:t>
            </a:r>
            <a:r>
              <a:rPr lang="ru-RU" sz="210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Территориальные отделы:</a:t>
            </a:r>
          </a:p>
          <a:p>
            <a:pPr algn="r"/>
            <a:endParaRPr lang="ru-RU" dirty="0"/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Отдел стран Содружества Независимых Государств (СНГ);</a:t>
            </a:r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Отдел стран Европы;</a:t>
            </a:r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Отдел стран Америки;</a:t>
            </a:r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Отдел стран Азии;</a:t>
            </a:r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Отдел стран Африки, Ближнего и Среднего Востока.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0084" y="1135747"/>
            <a:ext cx="426720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Функциональные отделы:</a:t>
            </a:r>
          </a:p>
          <a:p>
            <a:endParaRPr lang="ru-RU" sz="21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Отдел </a:t>
            </a:r>
            <a:r>
              <a:rPr lang="ru-RU" dirty="0"/>
              <a:t>общих консульских и правовых </a:t>
            </a:r>
            <a:r>
              <a:rPr lang="ru-RU" dirty="0" smtClean="0"/>
              <a:t>вопросов;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Отдел </a:t>
            </a:r>
            <a:r>
              <a:rPr lang="ru-RU" dirty="0"/>
              <a:t>по вопросам </a:t>
            </a:r>
            <a:r>
              <a:rPr lang="ru-RU" dirty="0" smtClean="0"/>
              <a:t>гражданства;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Отдел </a:t>
            </a:r>
            <a:r>
              <a:rPr lang="ru-RU" dirty="0"/>
              <a:t>оформления </a:t>
            </a:r>
            <a:r>
              <a:rPr lang="ru-RU" dirty="0" smtClean="0"/>
              <a:t>паспортов;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Отдел </a:t>
            </a:r>
            <a:r>
              <a:rPr lang="ru-RU" dirty="0"/>
              <a:t>служебного </a:t>
            </a:r>
            <a:r>
              <a:rPr lang="ru-RU" dirty="0" smtClean="0"/>
              <a:t>выезда;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Отдел </a:t>
            </a:r>
            <a:r>
              <a:rPr lang="ru-RU" dirty="0"/>
              <a:t>въезда </a:t>
            </a:r>
            <a:r>
              <a:rPr lang="ru-RU" dirty="0" smtClean="0"/>
              <a:t>иностранцев;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Отдел </a:t>
            </a:r>
            <a:r>
              <a:rPr lang="ru-RU" dirty="0"/>
              <a:t>легализации и истребования </a:t>
            </a:r>
            <a:r>
              <a:rPr lang="ru-RU" dirty="0" smtClean="0"/>
              <a:t>документов; 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dirty="0" smtClean="0"/>
              <a:t>Информационно-аналитический </a:t>
            </a:r>
            <a:r>
              <a:rPr lang="ru-RU" dirty="0"/>
              <a:t>отдел.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843" y="5712178"/>
            <a:ext cx="6744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обеспечения деятельности Департамента в его структуре имеются секретная часть, </a:t>
            </a:r>
            <a:r>
              <a:rPr lang="ru-RU" b="1" i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спецканцелярия</a:t>
            </a:r>
            <a:r>
              <a:rPr lang="ru-RU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несекретная канцелярия, а также машинописное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бюро.</a:t>
            </a:r>
            <a:endParaRPr lang="ru-RU" b="1" i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03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6912" y="490654"/>
            <a:ext cx="86514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Территориальные отделы Департамента </a:t>
            </a:r>
            <a:endParaRPr lang="ru-RU" sz="2200" b="1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осуществляют </a:t>
            </a:r>
            <a:r>
              <a:rPr lang="ru-RU" sz="2000" dirty="0"/>
              <a:t>контроль выполнения двусторонних консульских соглашений (конвенций),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в</a:t>
            </a:r>
            <a:r>
              <a:rPr lang="ru-RU" sz="2000" dirty="0" smtClean="0"/>
              <a:t>ырабатывают предложения </a:t>
            </a:r>
            <a:r>
              <a:rPr lang="ru-RU" sz="2000" dirty="0"/>
              <a:t>по дальнейшему развитию консульских связей с </a:t>
            </a:r>
            <a:r>
              <a:rPr lang="ru-RU" sz="2000" dirty="0" smtClean="0"/>
              <a:t>зарубежными государствами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проводят консультации с </a:t>
            </a:r>
            <a:r>
              <a:rPr lang="ru-RU" sz="2000" dirty="0"/>
              <a:t>консульскими службами соответствующих стран</a:t>
            </a:r>
            <a:r>
              <a:rPr lang="ru-RU" sz="2000" dirty="0" smtClean="0"/>
              <a:t>,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поддерживают </a:t>
            </a:r>
            <a:r>
              <a:rPr lang="ru-RU" sz="2000" dirty="0"/>
              <a:t>рабочие контакты с консульскими отделами иностранных посольств и консульствами </a:t>
            </a:r>
            <a:r>
              <a:rPr lang="ru-RU" sz="2000" dirty="0" smtClean="0"/>
              <a:t>в России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их компетенцию входит </a:t>
            </a:r>
            <a:r>
              <a:rPr lang="ru-RU" sz="2000" dirty="0" smtClean="0"/>
              <a:t>также решение </a:t>
            </a:r>
            <a:r>
              <a:rPr lang="ru-RU" sz="2000" dirty="0"/>
              <a:t>оперативных вопросов, связанных с защитой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государственных </a:t>
            </a:r>
            <a:r>
              <a:rPr lang="ru-RU" sz="2000" dirty="0"/>
              <a:t>интересов,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прав </a:t>
            </a:r>
            <a:r>
              <a:rPr lang="ru-RU" sz="2000" dirty="0"/>
              <a:t>российских юридических </a:t>
            </a:r>
            <a:r>
              <a:rPr lang="ru-RU" sz="2000" dirty="0" smtClean="0"/>
              <a:t>и физических </a:t>
            </a:r>
            <a:r>
              <a:rPr lang="ru-RU" sz="2000" dirty="0"/>
              <a:t>лиц,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контроль </a:t>
            </a:r>
            <a:r>
              <a:rPr lang="ru-RU" sz="2000" dirty="0"/>
              <a:t>за </a:t>
            </a:r>
            <a:r>
              <a:rPr lang="ru-RU" sz="2000" dirty="0" smtClean="0"/>
              <a:t>работой российских </a:t>
            </a:r>
            <a:r>
              <a:rPr lang="ru-RU" sz="2000" dirty="0"/>
              <a:t>консульских </a:t>
            </a:r>
            <a:r>
              <a:rPr lang="ru-RU" sz="2000" dirty="0" smtClean="0"/>
              <a:t>учреждений за рубежом, 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оказание </a:t>
            </a:r>
            <a:r>
              <a:rPr lang="ru-RU" sz="2000" dirty="0"/>
              <a:t>им </a:t>
            </a:r>
            <a:r>
              <a:rPr lang="ru-RU" sz="2000" dirty="0" smtClean="0"/>
              <a:t>необходимой помощи </a:t>
            </a:r>
            <a:r>
              <a:rPr lang="ru-RU" sz="2000" dirty="0"/>
              <a:t>и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3929374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924" y="25694"/>
            <a:ext cx="33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стран Содружества Независимых Государств (СНГ);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491" y="664996"/>
            <a:ext cx="3627718" cy="587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AutoNum type="arabicParenR"/>
            </a:pPr>
            <a:r>
              <a:rPr lang="ru-RU" sz="1700" dirty="0" smtClean="0">
                <a:ln>
                  <a:solidFill>
                    <a:schemeClr val="tx2"/>
                  </a:solidFill>
                </a:ln>
              </a:rPr>
              <a:t>Азербайджанская республика</a:t>
            </a:r>
          </a:p>
          <a:p>
            <a:pPr marL="342900" indent="-342900">
              <a:lnSpc>
                <a:spcPct val="130000"/>
              </a:lnSpc>
              <a:buAutoNum type="arabicParenR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Республика Армения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tx2"/>
                  </a:solidFill>
                </a:ln>
              </a:rPr>
              <a:t>Республика Беларусь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Республика Молдова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tx2"/>
                  </a:solidFill>
                </a:ln>
              </a:rPr>
              <a:t>Российская Федерация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Республика Таджикистан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tx2"/>
                  </a:solidFill>
                </a:ln>
              </a:rPr>
              <a:t>Туркменистан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Республика Узбекистан</a:t>
            </a:r>
          </a:p>
          <a:p>
            <a:pPr marL="342900" indent="-342900">
              <a:lnSpc>
                <a:spcPct val="130000"/>
              </a:lnSpc>
              <a:buAutoNum type="arabicParenR" startAt="2"/>
            </a:pPr>
            <a:endParaRPr lang="ru-RU" sz="1700" dirty="0" smtClean="0"/>
          </a:p>
          <a:p>
            <a:pPr marL="342900" indent="-342900">
              <a:lnSpc>
                <a:spcPct val="130000"/>
              </a:lnSpc>
              <a:buAutoNum type="arabicParenR" startAt="2"/>
            </a:pPr>
            <a:r>
              <a:rPr lang="ru-RU" sz="1700" dirty="0" smtClean="0">
                <a:ln>
                  <a:solidFill>
                    <a:schemeClr val="tx2"/>
                  </a:solidFill>
                </a:ln>
              </a:rPr>
              <a:t>Украина</a:t>
            </a:r>
            <a:endParaRPr lang="ru-RU" sz="17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51091" y="98252"/>
            <a:ext cx="244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Консульства в РФ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85847" y="119041"/>
            <a:ext cx="1750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Консульства РФ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051" y="733872"/>
            <a:ext cx="3208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1846" y="672025"/>
            <a:ext cx="4586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Посольства; Генконсульства в С-Петербурге, в Екатеринбурге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7680" y="1187557"/>
            <a:ext cx="2920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Посольства;</a:t>
            </a:r>
          </a:p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Генконсульство в </a:t>
            </a:r>
            <a:r>
              <a:rPr lang="ru-RU" sz="1600" dirty="0" err="1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Гюмри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1847" y="1175990"/>
            <a:ext cx="4862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Посольства; Генконсульства: в С-Петербурге, Ростове-на-Дону; консульство в Сочи; почетные консулы: в Калининграде, в Волгограде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051" y="1959111"/>
            <a:ext cx="2920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Посольства;</a:t>
            </a:r>
          </a:p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Генконсульство в Бресте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29553" y="1999454"/>
            <a:ext cx="4406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Посольства; 11отделений посольства; 4 почетных консула 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77680" y="2664762"/>
            <a:ext cx="2865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78988" y="2664762"/>
            <a:ext cx="3014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в Посольстве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56606" y="3922739"/>
            <a:ext cx="2920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Посольства;</a:t>
            </a:r>
          </a:p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Генконсульство в </a:t>
            </a:r>
            <a:r>
              <a:rPr lang="ru-RU" sz="1600" dirty="0" err="1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Ходженте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9553" y="3886791"/>
            <a:ext cx="4933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Посольства; Генконсульства: в С-Петербурге, Уфе, Екатеринбурге, Новосибирске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6606" y="4586709"/>
            <a:ext cx="2920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Посольства; консульский пункт Посольства в Туркменбаши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78056" y="4690944"/>
            <a:ext cx="364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56606" y="5447540"/>
            <a:ext cx="2865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33598" y="5300199"/>
            <a:ext cx="4750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a:rPr>
              <a:t>Консульский отдел Посольства; генконсульства: в С-Петербурге, Казани, Екатеринбурге, Новосибирске, Владивостоке, Ростове-на-Дону</a:t>
            </a:r>
            <a:endParaRPr lang="ru-RU" sz="1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56606" y="6013670"/>
            <a:ext cx="304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Посольства; генконсульства: в Одессе, Харькове, </a:t>
            </a:r>
            <a:r>
              <a:rPr lang="ru-RU" sz="1600" dirty="0">
                <a:ln>
                  <a:solidFill>
                    <a:schemeClr val="tx2"/>
                  </a:solidFill>
                </a:ln>
              </a:rPr>
              <a:t>Л</a:t>
            </a:r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ьвове.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78056" y="6209933"/>
            <a:ext cx="4934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chemeClr val="tx2"/>
                  </a:solidFill>
                </a:ln>
              </a:rPr>
              <a:t>Консульский отдел Посольства; генконсульства: в С-Петербурге, Ростове, Екатеринбурге, Новосибирске.</a:t>
            </a:r>
            <a:endParaRPr lang="ru-RU" sz="1600" dirty="0">
              <a:ln>
                <a:solidFill>
                  <a:schemeClr val="tx2"/>
                </a:solidFill>
              </a:ln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0" y="660452"/>
            <a:ext cx="12192000" cy="4205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0" y="1203961"/>
            <a:ext cx="12192000" cy="5283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0" y="1985908"/>
            <a:ext cx="12192000" cy="957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0" y="2573720"/>
            <a:ext cx="12192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0" y="3111190"/>
            <a:ext cx="12192000" cy="1115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0" y="3733852"/>
            <a:ext cx="12192000" cy="4796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0" y="4481230"/>
            <a:ext cx="12192000" cy="2628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0" y="5300199"/>
            <a:ext cx="12192000" cy="6099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0" y="6115219"/>
            <a:ext cx="12192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3568441" y="688153"/>
            <a:ext cx="22302" cy="614858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6793485" y="688153"/>
            <a:ext cx="20691" cy="616984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61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9283" y="434896"/>
            <a:ext cx="99357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общих консульских и </a:t>
            </a:r>
            <a:r>
              <a:rPr lang="ru-RU" sz="2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правовых вопросов</a:t>
            </a:r>
          </a:p>
          <a:p>
            <a:r>
              <a:rPr lang="ru-RU" sz="2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ведёт </a:t>
            </a:r>
            <a:r>
              <a:rPr lang="ru-RU" sz="2000" dirty="0"/>
              <a:t>работу по </a:t>
            </a:r>
            <a:r>
              <a:rPr lang="ru-RU" sz="2000" dirty="0" smtClean="0"/>
              <a:t>обновлению нормативно-правовой </a:t>
            </a:r>
            <a:r>
              <a:rPr lang="ru-RU" sz="2000" dirty="0"/>
              <a:t>базы консульской службы, </a:t>
            </a:r>
            <a:endParaRPr lang="ru-RU" sz="2000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готовит </a:t>
            </a:r>
            <a:r>
              <a:rPr lang="ru-RU" sz="2000" dirty="0"/>
              <a:t>заключения </a:t>
            </a:r>
            <a:r>
              <a:rPr lang="ru-RU" sz="2000" dirty="0" smtClean="0"/>
              <a:t>по проектам </a:t>
            </a:r>
            <a:r>
              <a:rPr lang="ru-RU" sz="2000" dirty="0"/>
              <a:t>федеральных законов и нормативных подзаконных актов, а </a:t>
            </a:r>
            <a:r>
              <a:rPr lang="ru-RU" sz="2000" dirty="0" smtClean="0"/>
              <a:t>также международных </a:t>
            </a:r>
            <a:r>
              <a:rPr lang="ru-RU" sz="2000" dirty="0"/>
              <a:t>договоров в части, касающейся консульской службы </a:t>
            </a:r>
            <a:r>
              <a:rPr lang="ru-RU" sz="2000" dirty="0" smtClean="0"/>
              <a:t>России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разрабатывает </a:t>
            </a:r>
            <a:r>
              <a:rPr lang="ru-RU" sz="2000" dirty="0"/>
              <a:t>проекты </a:t>
            </a:r>
            <a:r>
              <a:rPr lang="ru-RU" sz="2000" dirty="0" smtClean="0"/>
              <a:t>двусторонних консульских </a:t>
            </a:r>
            <a:r>
              <a:rPr lang="ru-RU" sz="2000" dirty="0"/>
              <a:t>конвенций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9283" y="3326312"/>
            <a:ext cx="1009185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по вопросам гражданства </a:t>
            </a:r>
            <a:endParaRPr lang="ru-RU" sz="2200" b="1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осуществляет </a:t>
            </a:r>
            <a:r>
              <a:rPr lang="ru-RU" sz="2000" dirty="0"/>
              <a:t>проверку поступающих </a:t>
            </a:r>
            <a:r>
              <a:rPr lang="ru-RU" sz="2000" dirty="0" smtClean="0"/>
              <a:t>из консульских </a:t>
            </a:r>
            <a:r>
              <a:rPr lang="ru-RU" sz="2000" dirty="0"/>
              <a:t>загранучреждений ходатайств по вопросам гражданства и направляет их в Комиссию по </a:t>
            </a:r>
            <a:r>
              <a:rPr lang="ru-RU" sz="2000" dirty="0" smtClean="0"/>
              <a:t>вопросам гражданства </a:t>
            </a:r>
            <a:r>
              <a:rPr lang="ru-RU" sz="2000" dirty="0"/>
              <a:t>при Президенте </a:t>
            </a:r>
            <a:r>
              <a:rPr lang="ru-RU" sz="2000" dirty="0" smtClean="0"/>
              <a:t>РФ,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анализируют </a:t>
            </a:r>
            <a:r>
              <a:rPr lang="ru-RU" sz="2000" dirty="0"/>
              <a:t>материалы по выяснению принадлежности </a:t>
            </a:r>
            <a:r>
              <a:rPr lang="ru-RU" sz="2000" dirty="0" smtClean="0"/>
              <a:t>к российскому </a:t>
            </a:r>
            <a:r>
              <a:rPr lang="ru-RU" sz="2000" dirty="0"/>
              <a:t>гражданству лиц, проживающих или временно находящихся </a:t>
            </a:r>
            <a:r>
              <a:rPr lang="ru-RU" sz="2000" dirty="0" smtClean="0"/>
              <a:t>за границей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готовит </a:t>
            </a:r>
            <a:r>
              <a:rPr lang="ru-RU" sz="2000" dirty="0"/>
              <a:t>заключения на проекты нормативных документов, касающихся вопросов гражданства</a:t>
            </a:r>
          </a:p>
        </p:txBody>
      </p:sp>
    </p:spTree>
    <p:extLst>
      <p:ext uri="{BB962C8B-B14F-4D97-AF65-F5344CB8AC3E}">
        <p14:creationId xmlns:p14="http://schemas.microsoft.com/office/powerpoint/2010/main" val="1054857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Прямая соединительная линия 65"/>
          <p:cNvCxnSpPr>
            <a:stCxn id="6" idx="3"/>
          </p:cNvCxnSpPr>
          <p:nvPr/>
        </p:nvCxnSpPr>
        <p:spPr>
          <a:xfrm flipV="1">
            <a:off x="6976533" y="3969454"/>
            <a:ext cx="1253067" cy="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428978" y="2912534"/>
            <a:ext cx="2596445" cy="115146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Министерство иностранных дел РФ</a:t>
            </a:r>
            <a:endParaRPr lang="ru-RU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67199" y="1219200"/>
            <a:ext cx="2703690" cy="95955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Заместители министра и генеральный директор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75666" y="160190"/>
            <a:ext cx="2686755" cy="91297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 иностранных дел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4133" y="2362194"/>
            <a:ext cx="2686755" cy="9341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Центральный аппарат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67199" y="3488268"/>
            <a:ext cx="2709334" cy="9623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Представительства за рубежом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4133" y="4642553"/>
            <a:ext cx="2686755" cy="9623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Представительства в субъектах Федерации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75666" y="5796838"/>
            <a:ext cx="2655712" cy="91721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Подведомственные организации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9554" y="199213"/>
            <a:ext cx="3397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Загранпредставительства в структуре МИД РФ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533422" y="553156"/>
            <a:ext cx="0" cy="576862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2" idx="3"/>
          </p:cNvCxnSpPr>
          <p:nvPr/>
        </p:nvCxnSpPr>
        <p:spPr>
          <a:xfrm>
            <a:off x="3025423" y="3488268"/>
            <a:ext cx="507999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533422" y="553156"/>
            <a:ext cx="750711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537656" y="6321778"/>
            <a:ext cx="746477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endCxn id="4" idx="1"/>
          </p:cNvCxnSpPr>
          <p:nvPr/>
        </p:nvCxnSpPr>
        <p:spPr>
          <a:xfrm>
            <a:off x="3533422" y="1698977"/>
            <a:ext cx="733777" cy="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endCxn id="5" idx="1"/>
          </p:cNvCxnSpPr>
          <p:nvPr/>
        </p:nvCxnSpPr>
        <p:spPr>
          <a:xfrm>
            <a:off x="3529189" y="2829275"/>
            <a:ext cx="754944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6" idx="1"/>
          </p:cNvCxnSpPr>
          <p:nvPr/>
        </p:nvCxnSpPr>
        <p:spPr>
          <a:xfrm>
            <a:off x="3533422" y="3969454"/>
            <a:ext cx="733777" cy="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3546123" y="5181599"/>
            <a:ext cx="738010" cy="988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44"/>
          <p:cNvSpPr/>
          <p:nvPr/>
        </p:nvSpPr>
        <p:spPr>
          <a:xfrm>
            <a:off x="8116709" y="2314222"/>
            <a:ext cx="2517423" cy="98213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Посольства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8116708" y="3488267"/>
            <a:ext cx="2517423" cy="104845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учреждения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8133640" y="4728629"/>
            <a:ext cx="2483557" cy="10865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Постоянные представительства при международных организациях</a:t>
            </a:r>
            <a:endPara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7512755" y="2805289"/>
            <a:ext cx="11287" cy="246662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512755" y="2805289"/>
            <a:ext cx="570088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endCxn id="47" idx="1"/>
          </p:cNvCxnSpPr>
          <p:nvPr/>
        </p:nvCxnSpPr>
        <p:spPr>
          <a:xfrm>
            <a:off x="7524042" y="5271910"/>
            <a:ext cx="609598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309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47493" y="613318"/>
            <a:ext cx="49734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Консульские учреждения входят </a:t>
            </a:r>
            <a:r>
              <a:rPr lang="ru-RU" sz="2000" dirty="0"/>
              <a:t>в систему МИД России и подчинены главам российских дипломатических представительств тех стран, где они расположены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Консульское учреждение пользуется </a:t>
            </a:r>
            <a:endParaRPr lang="ru-RU" sz="2000" dirty="0" smtClean="0"/>
          </a:p>
          <a:p>
            <a:r>
              <a:rPr lang="ru-RU" sz="2000" dirty="0" smtClean="0"/>
              <a:t>правами </a:t>
            </a:r>
            <a:r>
              <a:rPr lang="ru-RU" sz="2000" dirty="0"/>
              <a:t>юридического лица, </a:t>
            </a:r>
            <a:endParaRPr lang="ru-RU" sz="2000" dirty="0" smtClean="0"/>
          </a:p>
          <a:p>
            <a:r>
              <a:rPr lang="ru-RU" sz="2000" dirty="0" smtClean="0"/>
              <a:t>имеет </a:t>
            </a:r>
            <a:r>
              <a:rPr lang="ru-RU" sz="2000" dirty="0"/>
              <a:t>печать с изображением государственного герба, печати, штампы, бланки, счета в банках.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411" y="613318"/>
            <a:ext cx="3015844" cy="40957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8546" y="5427004"/>
            <a:ext cx="104226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Статус и полномочия российских консульских учреждений за рубежом регулируется «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Положением о консульском учреждении Российской Федерации</a:t>
            </a:r>
            <a:r>
              <a:rPr lang="ru-RU" sz="2000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795606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42" y="4286311"/>
            <a:ext cx="4637225" cy="2467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9842" y="3277179"/>
            <a:ext cx="4948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консульские </a:t>
            </a: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отделы дипломатических  </a:t>
            </a:r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представительств (</a:t>
            </a: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посольств)</a:t>
            </a:r>
            <a:endParaRPr lang="ru-RU" sz="20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9982" t="13751" r="8254" b="8674"/>
          <a:stretch/>
        </p:blipFill>
        <p:spPr>
          <a:xfrm>
            <a:off x="6853441" y="4286311"/>
            <a:ext cx="4593493" cy="24674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32732" y="3277179"/>
            <a:ext cx="4607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существующие </a:t>
            </a: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отдельно </a:t>
            </a:r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(от посольств) консульские учреждения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4950" y="327184"/>
            <a:ext cx="10685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Т</a:t>
            </a:r>
            <a:r>
              <a:rPr lang="ru-RU" sz="2100" dirty="0" smtClean="0"/>
              <a:t>ермины </a:t>
            </a:r>
            <a:endParaRPr lang="ru-RU" sz="21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учреждения</a:t>
            </a:r>
            <a:endParaRPr lang="ru-RU" sz="21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представительства</a:t>
            </a:r>
            <a:r>
              <a:rPr lang="ru-RU" sz="2100" dirty="0" smtClean="0"/>
              <a:t> </a:t>
            </a:r>
          </a:p>
          <a:p>
            <a:r>
              <a:rPr lang="ru-RU" sz="2100" dirty="0" smtClean="0"/>
              <a:t>которые </a:t>
            </a:r>
            <a:r>
              <a:rPr lang="ru-RU" sz="2100" dirty="0"/>
              <a:t>употребляются в теории </a:t>
            </a:r>
            <a:r>
              <a:rPr lang="ru-RU" sz="2100" dirty="0" smtClean="0"/>
              <a:t>и на </a:t>
            </a:r>
            <a:r>
              <a:rPr lang="ru-RU" sz="2100" dirty="0"/>
              <a:t>практике, в принципе правомерны и почти равнозначны</a:t>
            </a:r>
            <a:r>
              <a:rPr lang="ru-RU" sz="2100" dirty="0" smtClean="0"/>
              <a:t>.</a:t>
            </a:r>
          </a:p>
          <a:p>
            <a:r>
              <a:rPr lang="ru-RU" sz="2100" dirty="0" smtClean="0"/>
              <a:t> </a:t>
            </a:r>
          </a:p>
          <a:p>
            <a:pPr algn="ctr"/>
            <a:r>
              <a:rPr lang="ru-RU" sz="2100" b="1" dirty="0" smtClean="0">
                <a:solidFill>
                  <a:schemeClr val="tx2"/>
                </a:solidFill>
              </a:rPr>
              <a:t>Небольшое </a:t>
            </a:r>
            <a:r>
              <a:rPr lang="ru-RU" sz="2100" b="1" dirty="0">
                <a:solidFill>
                  <a:schemeClr val="tx2"/>
                </a:solidFill>
              </a:rPr>
              <a:t>отличие состоит лишь в том, что </a:t>
            </a:r>
            <a:r>
              <a:rPr lang="ru-RU" sz="2100" b="1" dirty="0" smtClean="0">
                <a:solidFill>
                  <a:schemeClr val="tx2"/>
                </a:solidFill>
              </a:rPr>
              <a:t>консульские </a:t>
            </a:r>
            <a:r>
              <a:rPr lang="ru-RU" sz="2100" b="1" dirty="0">
                <a:solidFill>
                  <a:schemeClr val="tx2"/>
                </a:solidFill>
              </a:rPr>
              <a:t>учреждения в </a:t>
            </a:r>
            <a:r>
              <a:rPr lang="ru-RU" sz="2100" b="1" dirty="0" smtClean="0">
                <a:solidFill>
                  <a:schemeClr val="tx2"/>
                </a:solidFill>
              </a:rPr>
              <a:t>целом можно </a:t>
            </a:r>
            <a:r>
              <a:rPr lang="ru-RU" sz="2100" b="1" dirty="0">
                <a:solidFill>
                  <a:schemeClr val="tx2"/>
                </a:solidFill>
              </a:rPr>
              <a:t>подразделить </a:t>
            </a:r>
            <a:r>
              <a:rPr lang="ru-RU" sz="2100" b="1" dirty="0" smtClean="0">
                <a:solidFill>
                  <a:schemeClr val="tx2"/>
                </a:solidFill>
              </a:rPr>
              <a:t>на: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354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  <a:alpha val="91000"/>
              </a:schemeClr>
            </a:gs>
            <a:gs pos="45000">
              <a:schemeClr val="bg2">
                <a:tint val="98000"/>
                <a:satMod val="130000"/>
                <a:shade val="90000"/>
                <a:lumMod val="103000"/>
              </a:schemeClr>
            </a:gs>
            <a:gs pos="93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16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984549" y="2582894"/>
            <a:ext cx="3267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73924" y="776382"/>
            <a:ext cx="1005282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установлением консульских отношений возникает возможность открытия консульств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«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Согласие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установление дипломатических отношений между двумя государствами означает, если не оговорено иное, согласие на установление консульских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отношений</a:t>
            </a:r>
            <a:r>
              <a:rPr lang="ru-RU" sz="2000" dirty="0" smtClean="0"/>
              <a:t>», ст.3 Консульского устава РФ.</a:t>
            </a:r>
          </a:p>
          <a:p>
            <a:endParaRPr lang="ru-RU" sz="2000" dirty="0" smtClean="0"/>
          </a:p>
          <a:p>
            <a:r>
              <a:rPr lang="ru-RU" sz="2000" dirty="0"/>
              <a:t>Вопросы учреждения консульств как правило регулируются специальными межправительственными двусторонними соглашениями, заключаемыми на основе взаимности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410" y="4601880"/>
            <a:ext cx="8642195" cy="147732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E42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 </a:t>
            </a:r>
            <a:r>
              <a:rPr lang="ru-RU" dirty="0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откроет консульство на родине </a:t>
            </a:r>
            <a:r>
              <a:rPr lang="ru-RU" dirty="0" err="1" smtClean="0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коронавируса</a:t>
            </a:r>
            <a:r>
              <a:rPr lang="ru-RU" dirty="0" smtClean="0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 smtClean="0">
              <a:solidFill>
                <a:srgbClr val="113C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 </a:t>
            </a:r>
            <a:r>
              <a:rPr lang="ru-RU" dirty="0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Китай договорились открыть генконсульства во Владивостоке, Казани, Харбине и Ухани в сентябре 2015 года. Сейчас на территории КНР представительства РФ есть в Пекине, Гонконге, Гуанчжоу, Харбине, Шанхае и </a:t>
            </a:r>
            <a:r>
              <a:rPr lang="ru-RU" dirty="0" err="1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Шэньяне</a:t>
            </a:r>
            <a:r>
              <a:rPr lang="ru-RU" dirty="0">
                <a:solidFill>
                  <a:srgbClr val="113C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202" y="4607873"/>
            <a:ext cx="2202598" cy="14713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340535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открытия консульства</a:t>
            </a:r>
            <a:endParaRPr lang="ru-RU" sz="1700" b="1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5709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0140" y="4503877"/>
            <a:ext cx="10391080" cy="76944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r>
              <a:rPr lang="ru-RU" sz="2200" dirty="0"/>
              <a:t>В настоящее время большая часть российских консульских учреждений являются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генеральными 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консульствами</a:t>
            </a:r>
            <a:r>
              <a:rPr lang="ru-RU" sz="2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  <a:endParaRPr lang="ru-RU" sz="2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199" y="1148863"/>
            <a:ext cx="56443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международной практике сложились четыре класса консульских учреждений: 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генеральное консульство,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консульство,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вице-консульство </a:t>
            </a:r>
            <a:r>
              <a:rPr lang="ru-RU" i="1" dirty="0"/>
              <a:t>(редко),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консульское агентство </a:t>
            </a:r>
            <a:r>
              <a:rPr lang="ru-RU" i="1" dirty="0"/>
              <a:t>(еще реже).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0140" y="480095"/>
            <a:ext cx="102591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Предметом договорённости между странами является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консульского учреждения</a:t>
            </a:r>
            <a:r>
              <a:rPr lang="ru-RU" sz="2000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88097" y="1456640"/>
            <a:ext cx="43657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Их возглавляют соответственно: 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генеральные консулы,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консулы,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вице-консулы,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консульские агенты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81"/>
            <a:ext cx="3450635" cy="4877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1638" y="5458233"/>
            <a:ext cx="11102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Вице-консул</a:t>
            </a:r>
            <a:r>
              <a:rPr lang="ru-RU" dirty="0"/>
              <a:t> может работать на правах отдельного консула, но чаще является помощником высших по рангу консульских работников. </a:t>
            </a:r>
            <a:endParaRPr lang="ru-RU" dirty="0" smtClean="0"/>
          </a:p>
          <a:p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агент </a:t>
            </a:r>
            <a:r>
              <a:rPr lang="ru-RU" dirty="0"/>
              <a:t>выполняет вспомогательные функции, обычно подчинен ближайшему консулу или дипломатическому представителю.</a:t>
            </a:r>
          </a:p>
        </p:txBody>
      </p:sp>
    </p:spTree>
    <p:extLst>
      <p:ext uri="{BB962C8B-B14F-4D97-AF65-F5344CB8AC3E}">
        <p14:creationId xmlns:p14="http://schemas.microsoft.com/office/powerpoint/2010/main" val="1537887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9511" y="351425"/>
            <a:ext cx="5633192" cy="60050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Прямоугольник 3"/>
          <p:cNvSpPr/>
          <p:nvPr/>
        </p:nvSpPr>
        <p:spPr>
          <a:xfrm>
            <a:off x="182136" y="464281"/>
            <a:ext cx="6096000" cy="615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округ </a:t>
            </a:r>
            <a:r>
              <a:rPr lang="ru-RU" dirty="0"/>
              <a:t>- территория государства пребывания, в рамках которой консульский представитель уполномочен осуществлять порученные ему консульские функции. </a:t>
            </a:r>
          </a:p>
          <a:p>
            <a:endParaRPr lang="ru-RU" dirty="0"/>
          </a:p>
          <a:p>
            <a:r>
              <a:rPr lang="ru-RU" dirty="0"/>
              <a:t>Границы консульского округа определяются по взаимному соглашению государства, направляющего консула, и государства пребывания. </a:t>
            </a:r>
          </a:p>
          <a:p>
            <a:endParaRPr lang="ru-RU" dirty="0"/>
          </a:p>
          <a:p>
            <a:r>
              <a:rPr lang="ru-RU" dirty="0"/>
              <a:t>Границы консульского округа указываются в выдаваемом консулу при назначении консульском патенте или ином документе о его назначении на пост. Изменение границ и состава консульского округа может допускаться только по взаимному согласию двух государств.</a:t>
            </a:r>
          </a:p>
          <a:p>
            <a:endParaRPr lang="ru-RU" dirty="0"/>
          </a:p>
          <a:p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принятой практике в пределах своего округа консул имеет право непосредственно обращаться к официальным властям страны пребывания. При обращении к центральным властям он обычно действует через посольство своего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государства.</a:t>
            </a:r>
            <a:endParaRPr lang="ru-RU" sz="2000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441"/>
            <a:ext cx="3450635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82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19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2" r="-1200"/>
          <a:stretch/>
        </p:blipFill>
        <p:spPr>
          <a:xfrm>
            <a:off x="6467707" y="150354"/>
            <a:ext cx="5724293" cy="316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7629" y="602167"/>
            <a:ext cx="541988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B82649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Посольство в Москве</a:t>
            </a:r>
          </a:p>
          <a:p>
            <a:pPr marL="285750" indent="-285750">
              <a:buClr>
                <a:srgbClr val="B82649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Генеральное консульство в Екатеринбурге</a:t>
            </a:r>
          </a:p>
          <a:p>
            <a:pPr marL="285750" indent="-285750">
              <a:buClr>
                <a:srgbClr val="B82649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Генеральное консульство </a:t>
            </a:r>
            <a:r>
              <a:rPr lang="ru-RU" sz="2000" dirty="0" smtClean="0"/>
              <a:t>в Калининграде</a:t>
            </a:r>
          </a:p>
          <a:p>
            <a:pPr marL="285750" indent="-285750">
              <a:buClr>
                <a:srgbClr val="B82649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Генеральное </a:t>
            </a:r>
            <a:r>
              <a:rPr lang="ru-RU" sz="2000" dirty="0" smtClean="0"/>
              <a:t>консульство в Новосибирске</a:t>
            </a:r>
          </a:p>
          <a:p>
            <a:pPr marL="285750" indent="-285750">
              <a:buClr>
                <a:srgbClr val="B82649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Генеральное консульство </a:t>
            </a:r>
            <a:r>
              <a:rPr lang="ru-RU" sz="2000" dirty="0" smtClean="0"/>
              <a:t>в Санкт-Петербурге</a:t>
            </a:r>
          </a:p>
          <a:p>
            <a:pPr marL="285750" indent="-285750"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Почетный консул в Краснодаре</a:t>
            </a:r>
          </a:p>
          <a:p>
            <a:pPr marL="285750" indent="-285750"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Почетный </a:t>
            </a:r>
            <a:r>
              <a:rPr lang="ru-RU" sz="2000" dirty="0" smtClean="0"/>
              <a:t>консул во Владивостоке</a:t>
            </a:r>
            <a:endParaRPr lang="ru-RU" sz="2000" dirty="0"/>
          </a:p>
          <a:p>
            <a:pPr marL="285750" indent="-285750"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Почетный </a:t>
            </a:r>
            <a:r>
              <a:rPr lang="ru-RU" sz="2000" dirty="0" smtClean="0"/>
              <a:t>консул в Краснодаре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91529" y="432890"/>
            <a:ext cx="4315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Карта консульских округов Германии в России</a:t>
            </a:r>
            <a:endParaRPr lang="ru-RU" sz="16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360" y="30092"/>
            <a:ext cx="109282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Пример</a:t>
            </a:r>
            <a:endParaRPr lang="ru-RU" sz="17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1" y="3687333"/>
            <a:ext cx="5024094" cy="2875984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 flipH="1">
            <a:off x="169421" y="3313148"/>
            <a:ext cx="11942759" cy="847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56839" y="3941765"/>
            <a:ext cx="47536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округ Посольства Германии в Москве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57800" y="3463331"/>
            <a:ext cx="6934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A81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Адыгея, Дагестан, Ингушетия, Кабардино-Балкарская 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Калмыкия (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Хальмг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Тангч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Карачаево-Черкесская 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Марий Эл, Мордовия, Северная Осетия - Алания, Татарстан, Удмуртская 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Чеченская 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Чувашская </a:t>
            </a:r>
            <a:r>
              <a:rPr lang="ru-RU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500" b="1" dirty="0">
                <a:solidFill>
                  <a:srgbClr val="5A81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федерального значения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Москва</a:t>
            </a:r>
          </a:p>
          <a:p>
            <a:endParaRPr lang="ru-RU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500" b="1" dirty="0">
                <a:solidFill>
                  <a:srgbClr val="5A81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Края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Краснодарский, Ставропольский</a:t>
            </a:r>
          </a:p>
          <a:p>
            <a:endParaRPr lang="ru-RU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500" b="1" dirty="0">
                <a:solidFill>
                  <a:srgbClr val="5A81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Астраханская, Белгородская, Брянская, Владимирская, Волгоградская, Воронежская, Ивановская, Калужская, Кировская, Костромская, Курская, Липецкая, Московская, Нижегородская, Орловская, Пензенская, Ростовская, Рязанская, Самарская, Саратовская, Смоленская, Тамбовская, Тверская, Тульская, Ульяновская, Ярославская</a:t>
            </a:r>
          </a:p>
        </p:txBody>
      </p:sp>
    </p:spTree>
    <p:extLst>
      <p:ext uri="{BB962C8B-B14F-4D97-AF65-F5344CB8AC3E}">
        <p14:creationId xmlns:p14="http://schemas.microsoft.com/office/powerpoint/2010/main" val="119231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83473" y="1271238"/>
            <a:ext cx="6188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России, как и во многих других странах, сотрудники консульской службы являются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кадровыми дипломатами</a:t>
            </a:r>
            <a:r>
              <a:rPr lang="ru-RU" sz="2000" dirty="0"/>
              <a:t> и проходят службу в министерстве иностранных дел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0063" y="3189248"/>
            <a:ext cx="6411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дипломатических представительствах (посольствах) обычно консульские обязанности выполняет кто-либо из сотрудников посольства, часто возглавляющий специальный консульский отдел.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также может именоваться консулом.</a:t>
            </a:r>
          </a:p>
          <a:p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629" y="1805336"/>
            <a:ext cx="2767824" cy="2767824"/>
          </a:xfrm>
          <a:prstGeom prst="ellipse">
            <a:avLst/>
          </a:prstGeom>
          <a:ln w="63500" cap="rnd">
            <a:solidFill>
              <a:schemeClr val="accent4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0" y="0"/>
            <a:ext cx="44935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главы консульского учреждения</a:t>
            </a:r>
            <a:endParaRPr lang="ru-RU" sz="1700" b="1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2506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8001" y="585032"/>
            <a:ext cx="1133404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Назначаются главы консульских учреждений представляемым государством, а допускаются к выполнению своих функций </a:t>
            </a:r>
            <a:endParaRPr lang="ru-RU" sz="2100" dirty="0" smtClean="0"/>
          </a:p>
          <a:p>
            <a:r>
              <a:rPr lang="ru-RU" sz="2100" dirty="0" smtClean="0"/>
              <a:t>государством пребывания</a:t>
            </a:r>
            <a:r>
              <a:rPr lang="ru-RU" sz="2100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8001" y="2316276"/>
            <a:ext cx="51703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Документом, удостоверяющим назначение консула и его полномочия, является 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патент</a:t>
            </a:r>
            <a:r>
              <a:rPr lang="ru-RU" sz="2000" dirty="0"/>
              <a:t>, в котором указывается: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его </a:t>
            </a:r>
            <a:r>
              <a:rPr lang="ru-RU" sz="2000" dirty="0"/>
              <a:t>имя и фамилия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класс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занимаемая должность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консульский округ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местонахождение консульского </a:t>
            </a:r>
            <a:r>
              <a:rPr lang="ru-RU" sz="2000" dirty="0" smtClean="0"/>
              <a:t>учреждения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67" y="1212659"/>
            <a:ext cx="5667022" cy="405195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43224" y="5264616"/>
            <a:ext cx="5850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Генеральный консул Монголии в Иркутске передал главе Якутии Консульский патент во время посещения Республики Саха (Якутия), входящей в его консульский округ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64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41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3788" r="1402" b="4332"/>
          <a:stretch/>
        </p:blipFill>
        <p:spPr>
          <a:xfrm>
            <a:off x="6843183" y="112889"/>
            <a:ext cx="4998861" cy="66548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8939" y="352603"/>
            <a:ext cx="650239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некоторых странах этот документ подписывается главой </a:t>
            </a:r>
          </a:p>
          <a:p>
            <a:r>
              <a:rPr lang="ru-RU" sz="2000" dirty="0"/>
              <a:t>государства (США, Германия, Франция и др.) и скрепляется </a:t>
            </a:r>
            <a:r>
              <a:rPr lang="ru-RU" sz="2000" dirty="0" smtClean="0"/>
              <a:t>министром </a:t>
            </a:r>
            <a:r>
              <a:rPr lang="ru-RU" sz="2000" dirty="0"/>
              <a:t>иностранных дел.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У нас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консульский патент выдаётся от имени Российской </a:t>
            </a:r>
          </a:p>
          <a:p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Федерации и в нём содержится просьба МИД РФ признать назначаемого гражданина в указанном звании, оказывать ему защиту и покровительство и предоставлять все права и преимущества, связанные с его званием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/>
              <a:t>Одновременно МИД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предлагает всем гражданам РФ в консульском округе исполнять распоряжения консула</a:t>
            </a:r>
            <a:r>
              <a:rPr lang="ru-RU" sz="2100" dirty="0"/>
              <a:t>.</a:t>
            </a:r>
          </a:p>
          <a:p>
            <a:endParaRPr lang="ru-RU" sz="2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939" y="4784586"/>
            <a:ext cx="6378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Консульский патент подписывается министром иностранных дел РФ (или его заместителем) и скрепляется подписью директора Департамента консульской службы. </a:t>
            </a:r>
          </a:p>
          <a:p>
            <a:endParaRPr lang="ru-RU" dirty="0"/>
          </a:p>
          <a:p>
            <a:r>
              <a:rPr lang="ru-RU" dirty="0"/>
              <a:t>Обычно консульский патент направляется правительству государства пребывания по дипломатическим каналам.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5" y="0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5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2" y="403478"/>
            <a:ext cx="4176889" cy="65049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022" y="373859"/>
            <a:ext cx="3984978" cy="65476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13898" y="7961"/>
            <a:ext cx="37712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 советского времени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0741" y="165834"/>
            <a:ext cx="438243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orbel" panose="020B0503020204020204" pitchFamily="34" charset="0"/>
              </a:rPr>
              <a:t> </a:t>
            </a:r>
            <a:r>
              <a:rPr lang="ru-RU" sz="1600" dirty="0">
                <a:latin typeface="Corbel" panose="020B0503020204020204" pitchFamily="34" charset="0"/>
              </a:rPr>
              <a:t>Консульский патент генконсула СССР в г. Токио К. А. </a:t>
            </a:r>
            <a:r>
              <a:rPr lang="ru-RU" sz="1600" dirty="0" err="1">
                <a:latin typeface="Corbel" panose="020B0503020204020204" pitchFamily="34" charset="0"/>
              </a:rPr>
              <a:t>Лигского</a:t>
            </a:r>
            <a:r>
              <a:rPr lang="ru-RU" sz="1600" dirty="0">
                <a:latin typeface="Corbel" panose="020B0503020204020204" pitchFamily="34" charset="0"/>
              </a:rPr>
              <a:t>. - Москва, 28 апреля 1926. - Л. 7-8. -</a:t>
            </a:r>
          </a:p>
          <a:p>
            <a:pPr algn="ctr"/>
            <a:r>
              <a:rPr lang="ru-RU" sz="1600" dirty="0">
                <a:latin typeface="Corbel" panose="020B0503020204020204" pitchFamily="34" charset="0"/>
              </a:rPr>
              <a:t>Текст </a:t>
            </a:r>
            <a:r>
              <a:rPr lang="ru-RU" sz="1600" dirty="0" err="1">
                <a:latin typeface="Corbel" panose="020B0503020204020204" pitchFamily="34" charset="0"/>
              </a:rPr>
              <a:t>парал</a:t>
            </a:r>
            <a:r>
              <a:rPr lang="ru-RU" sz="1600" dirty="0">
                <a:latin typeface="Corbel" panose="020B0503020204020204" pitchFamily="34" charset="0"/>
              </a:rPr>
              <a:t>. на рус. и фр. яз</a:t>
            </a:r>
            <a:r>
              <a:rPr lang="ru-RU" sz="1600" dirty="0" smtClean="0">
                <a:latin typeface="Corbel" panose="020B0503020204020204" pitchFamily="34" charset="0"/>
              </a:rPr>
              <a:t>.</a:t>
            </a:r>
          </a:p>
          <a:p>
            <a:pPr algn="ctr"/>
            <a:endParaRPr lang="ru-RU" sz="1600" dirty="0">
              <a:latin typeface="Corbel" panose="020B0503020204020204" pitchFamily="34" charset="0"/>
            </a:endParaRPr>
          </a:p>
          <a:p>
            <a:pPr algn="ctr"/>
            <a:r>
              <a:rPr lang="ru-RU" sz="1600" dirty="0">
                <a:latin typeface="Corbel" panose="020B0503020204020204" pitchFamily="34" charset="0"/>
              </a:rPr>
              <a:t>Текст начинается словами: Именем Союза Советских Социалистических Республик ... В конце текста: Москва. 28 апреля 1926 г. № 4118/К.</a:t>
            </a:r>
          </a:p>
          <a:p>
            <a:pPr algn="ctr"/>
            <a:r>
              <a:rPr lang="ru-RU" sz="1600" dirty="0">
                <a:latin typeface="Corbel" panose="020B0503020204020204" pitchFamily="34" charset="0"/>
              </a:rPr>
              <a:t>Документы из фонда Архива внешней политики Российской Федерации: патент на русском языке - на бланке, тисненом гербом СССР, перевод патента на французский язык - на бланке, простая бумага. Часть текста напечатана на машинке. В конце документа подписи: Народный комиссар по иностранным делам (Чичерин), Заведующий экономическо-правовым отделом (Сабанин), Заведующий консульским п/отделом (</a:t>
            </a:r>
            <a:r>
              <a:rPr lang="ru-RU" sz="1600" dirty="0" err="1">
                <a:latin typeface="Corbel" panose="020B0503020204020204" pitchFamily="34" charset="0"/>
              </a:rPr>
              <a:t>Гайлюнский</a:t>
            </a:r>
            <a:r>
              <a:rPr lang="ru-RU" sz="1600" dirty="0">
                <a:latin typeface="Corbel" panose="020B0503020204020204" pitchFamily="34" charset="0"/>
              </a:rPr>
              <a:t>) .</a:t>
            </a:r>
          </a:p>
          <a:p>
            <a:pPr algn="ctr"/>
            <a:r>
              <a:rPr lang="ru-RU" sz="1600" dirty="0">
                <a:latin typeface="Corbel" panose="020B0503020204020204" pitchFamily="34" charset="0"/>
              </a:rPr>
              <a:t> </a:t>
            </a:r>
            <a:r>
              <a:rPr lang="ru-RU" sz="1600" dirty="0" err="1">
                <a:latin typeface="Corbel" panose="020B0503020204020204" pitchFamily="34" charset="0"/>
              </a:rPr>
              <a:t>Лигский</a:t>
            </a:r>
            <a:r>
              <a:rPr lang="ru-RU" sz="1600" dirty="0">
                <a:latin typeface="Corbel" panose="020B0503020204020204" pitchFamily="34" charset="0"/>
              </a:rPr>
              <a:t>, Константин Андреевич (1882 - 1931) -- Назначения -- Документы и материалы. 2. Россия и страны мира (коллекция). 3. СССР -- Взаимоотношения -- Япония -- 1925 - 1945 -- Документы и материалы. 4. Япония -- Взаимоотношения -- СССР -- 1925 - 1945 -- Документы и материалы</a:t>
            </a:r>
            <a:r>
              <a:rPr lang="ru-RU" dirty="0">
                <a:latin typeface="Corbel" panose="020B0503020204020204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9" y="-35845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19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36702" y="681651"/>
            <a:ext cx="97703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К выполнению своих функций глава консульского учреждения допускается особым разрешением со стороны государства пребывания, называемым 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экзекватурой</a:t>
            </a:r>
            <a:r>
              <a:rPr lang="ru-RU" sz="2100" dirty="0"/>
              <a:t>.</a:t>
            </a:r>
            <a:br>
              <a:rPr lang="ru-RU" sz="2100" dirty="0"/>
            </a:br>
            <a:endParaRPr lang="ru-RU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936702" y="1999744"/>
            <a:ext cx="98799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Экзекватура – это документ о признании названного в патенте лица в качестве главы консульского учреждения со стороны государства пребывания и предоставлении ему права выполнять консульские функции в конкретном консульском округе.</a:t>
            </a:r>
          </a:p>
          <a:p>
            <a:endParaRPr lang="ru-RU" sz="2000" dirty="0"/>
          </a:p>
          <a:p>
            <a:r>
              <a:rPr lang="ru-RU" sz="2000" dirty="0"/>
              <a:t> Порядок и форма выдачи консульской экзекватуры определяются внутренним законодательством государства пребывания. Она скрепляется подписью главы государства, главы правительства или министра иностранных дел и печатью.</a:t>
            </a:r>
          </a:p>
          <a:p>
            <a:endParaRPr lang="ru-RU" sz="2000" dirty="0"/>
          </a:p>
          <a:p>
            <a:r>
              <a:rPr lang="ru-RU" sz="2000" dirty="0"/>
              <a:t> Экзекватура может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представлять </a:t>
            </a:r>
            <a:r>
              <a:rPr lang="ru-RU" sz="2000" dirty="0"/>
              <a:t>собой отдельный документ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выражается </a:t>
            </a:r>
            <a:r>
              <a:rPr lang="ru-RU" sz="2000" dirty="0"/>
              <a:t>в форме разрешительной надписи на консульском патенте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77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5883" y="1697877"/>
            <a:ext cx="25610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Государство пребывания может и отказать в выдаче экзекватуры, причём в ст. 12 Венской конвенции о консульских сношениях 1963 г. закреплено положение о том, что государство, отказывающее в выдаче экзекватуры, не обязано сообщать мотивировку такого отказа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341" y="1431316"/>
            <a:ext cx="6782275" cy="48566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07255" y="7165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 exequatur signed by USA President Franklin D. Roosevelt for French Consul Charles de Ferry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17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46408" y="472467"/>
            <a:ext cx="105379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Заведующие консульскими отделами посольств </a:t>
            </a:r>
            <a:endParaRPr lang="ru-RU" sz="2100" dirty="0" smtClean="0"/>
          </a:p>
          <a:p>
            <a:pPr>
              <a:buClr>
                <a:schemeClr val="accent4"/>
              </a:buClr>
            </a:pPr>
            <a:endParaRPr lang="ru-RU" sz="2100" dirty="0"/>
          </a:p>
          <a:p>
            <a:pPr>
              <a:buClr>
                <a:schemeClr val="accent4"/>
              </a:buClr>
            </a:pPr>
            <a:endParaRPr lang="ru-RU" sz="2100" dirty="0" smtClean="0"/>
          </a:p>
          <a:p>
            <a:pPr>
              <a:buClr>
                <a:schemeClr val="accent4"/>
              </a:buClr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Два </a:t>
            </a:r>
            <a:r>
              <a:rPr lang="ru-RU" sz="2100" dirty="0"/>
              <a:t>или несколько государств могут с согласия государства пребывания назначить одно и то же лицо в качестве консульского должностного лица и, следовательно, главы консульства в этом государстве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6408" y="4374694"/>
            <a:ext cx="10760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О том, что глава консульского учреждения допущен к выполнению своих функций, Министерство иностранных дел страны пребывания (либо секретариат президента или правительства) обязано уведомить компетентные власти консульского округа и обеспечить принятие мер, необходимых для того, чтобы прибывший глава консульского учреждения мог исполнять свои обязанности и пользоваться преимуществами, вытекающими из Венской конвенции о консульских сношениях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41403" y="871371"/>
            <a:ext cx="81339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консульских патентов не получают,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предварительного согласия у страны пребывания при их назначении не запрашивается,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экзекватуры они не получают. </a:t>
            </a:r>
            <a:endParaRPr lang="ru-RU" sz="20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55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03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72683" y="1003609"/>
            <a:ext cx="79062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случае изменения </a:t>
            </a:r>
            <a:endParaRPr lang="ru-RU" sz="2100" dirty="0" smtClean="0"/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пределов </a:t>
            </a:r>
            <a:r>
              <a:rPr lang="ru-RU" sz="2100" dirty="0"/>
              <a:t>консульского округа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класса </a:t>
            </a:r>
            <a:r>
              <a:rPr lang="ru-RU" sz="2100" dirty="0"/>
              <a:t>главы консульского учреждения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r>
              <a:rPr lang="ru-RU" sz="2100" dirty="0" smtClean="0"/>
              <a:t>глава </a:t>
            </a:r>
            <a:r>
              <a:rPr lang="ru-RU" sz="2100" dirty="0"/>
              <a:t>консульства должен получить новые патент и экзекватуру</a:t>
            </a:r>
            <a:r>
              <a:rPr lang="ru-RU" sz="2100" dirty="0" smtClean="0"/>
              <a:t>.</a:t>
            </a:r>
          </a:p>
          <a:p>
            <a:endParaRPr lang="ru-RU" sz="2100" dirty="0" smtClean="0"/>
          </a:p>
          <a:p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других членов персонала консульства этого не требуется. </a:t>
            </a:r>
            <a:endParaRPr lang="ru-RU" sz="21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dirty="0" smtClean="0"/>
              <a:t>Власти </a:t>
            </a:r>
            <a:r>
              <a:rPr lang="ru-RU" sz="2100" dirty="0"/>
              <a:t>государства пребывания просто информируются об их назначении на соответствующую должность.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3581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17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26272" y="654547"/>
            <a:ext cx="9244362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1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случае временного </a:t>
            </a:r>
            <a:r>
              <a:rPr lang="ru-RU" sz="21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исполнения функций главы консульского учреждения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если консул по каким-либо причинам не может выполнять свои задачи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болезнь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отпуск или какая-то другая причина отсутствия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консула,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если должность главы консульства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вакантна</a:t>
            </a:r>
            <a:r>
              <a:rPr lang="ru-RU" sz="17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dirty="0" smtClean="0"/>
              <a:t>. </a:t>
            </a:r>
          </a:p>
          <a:p>
            <a:endParaRPr lang="ru-RU" dirty="0"/>
          </a:p>
          <a:p>
            <a:r>
              <a:rPr lang="ru-RU" dirty="0" smtClean="0"/>
              <a:t>В </a:t>
            </a:r>
            <a:r>
              <a:rPr lang="ru-RU" dirty="0"/>
              <a:t>этих случаях функции главы консульского учреждения могут выполнять сотрудники, временно исполняющие его обязанности. </a:t>
            </a:r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Даже в этой ситуации требуется согласие государства пребывания.</a:t>
            </a:r>
            <a:r>
              <a:rPr lang="ru-RU" dirty="0"/>
              <a:t> Именно оно допускает главу консульского учреждения к выполнению его функций на временной основе до выдачи экзекватуры или иного решения вопроса.</a:t>
            </a:r>
          </a:p>
          <a:p>
            <a:endParaRPr lang="ru-RU" dirty="0"/>
          </a:p>
          <a:p>
            <a:r>
              <a:rPr lang="ru-RU" dirty="0"/>
              <a:t>В этом случае министерству иностранных дел государства пребывания сообщается полное имя и фамилия человека, который временно будет исполнять обязанности главы консульства. Это сообщение направляется в МИД страны пребывания заблаговременно через дипломатическое представительство аккредитующего государства или самим главой данного консульства, если он убывает в отпуск или будет отсутствовать в стране пребывания по какой-либо другой причине.</a:t>
            </a:r>
          </a:p>
        </p:txBody>
      </p:sp>
    </p:spTree>
    <p:extLst>
      <p:ext uri="{BB962C8B-B14F-4D97-AF65-F5344CB8AC3E}">
        <p14:creationId xmlns:p14="http://schemas.microsoft.com/office/powerpoint/2010/main" val="1701836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29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122" y="1621391"/>
            <a:ext cx="8693649" cy="42797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40058" y="291124"/>
            <a:ext cx="1024425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структура консульства</a:t>
            </a:r>
            <a:r>
              <a:rPr lang="ru-RU" sz="2000" dirty="0"/>
              <a:t>, </a:t>
            </a:r>
            <a:endParaRPr lang="ru-RU" sz="2000" dirty="0" smtClean="0"/>
          </a:p>
          <a:p>
            <a:pPr algn="ctr"/>
            <a:r>
              <a:rPr lang="ru-RU" sz="2000" dirty="0" smtClean="0"/>
              <a:t>установление </a:t>
            </a:r>
            <a:r>
              <a:rPr lang="ru-RU" sz="2000" dirty="0"/>
              <a:t>соответствующих должностей и т.д. определяются законодательством представляемого </a:t>
            </a:r>
            <a:r>
              <a:rPr lang="ru-RU" sz="2000" dirty="0" smtClean="0"/>
              <a:t>государства.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3" y="5901154"/>
            <a:ext cx="11370025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3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3814" y="209291"/>
            <a:ext cx="11954107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1963 г. и двусторонние консульские конвенции содержат следующие термины</a:t>
            </a:r>
            <a:r>
              <a:rPr lang="ru-RU" dirty="0" smtClean="0"/>
              <a:t>.</a:t>
            </a:r>
          </a:p>
          <a:p>
            <a:endParaRPr lang="ru-RU" sz="1600" dirty="0"/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Работники консульского учреждения </a:t>
            </a:r>
            <a:r>
              <a:rPr lang="ru-RU" sz="1600" dirty="0"/>
              <a:t>— консульские должностные лица, консульские служащие и работники обслуживающего персонала.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Работники консульского персонала </a:t>
            </a:r>
            <a:r>
              <a:rPr lang="ru-RU" sz="1600" dirty="0"/>
              <a:t>— консульские должностные лица (за исключением главы консульского учреждения), а также консульские служащие и работники обслуживающего персонала.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Глава консульского учреждения </a:t>
            </a:r>
            <a:r>
              <a:rPr lang="ru-RU" sz="1600" dirty="0"/>
              <a:t>— это лицо, которому поручено действовать в этом качестве.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Консульское должностное лицо </a:t>
            </a:r>
            <a:r>
              <a:rPr lang="ru-RU" sz="1600" dirty="0"/>
              <a:t>— любое лицо, включая главу консульского учреждения, которому поручено в этом качестве выполнение консульских функций (генеральный консул, консул, вице-консул, консульский агент, проконсул, стажер).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Консульский служащий </a:t>
            </a:r>
            <a:r>
              <a:rPr lang="ru-RU" sz="1600" dirty="0"/>
              <a:t>— это особое лицо, выполняющее административные или технические обязанности в консульском учреждении (переводчик, референт, секретарь, шифровальщик, машинистка и др.).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Работник обслуживающего персонала </a:t>
            </a:r>
            <a:r>
              <a:rPr lang="ru-RU" sz="1600" dirty="0"/>
              <a:t>— особое лицо, выполняющее обязанности по обслуживанию консульского учреждения (садовник, водитель, повар, горничная и т. д.).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Частный домашний работник </a:t>
            </a:r>
            <a:r>
              <a:rPr lang="ru-RU" sz="1600" dirty="0"/>
              <a:t>— лицо, состоящее исключительно на частной службе у работника консульского учреждения.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Консул </a:t>
            </a:r>
            <a:r>
              <a:rPr lang="ru-RU" sz="1600" dirty="0"/>
              <a:t>— должностное лицо, назначенное одной страной в качестве своего постоянного представителя в другой стране для выполнения консульских задач и функций и допущенное к выполнению этого компетентными властями другой страны в соответствии с правилами и формальностями, установленными в этой стране.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Генеральный консул </a:t>
            </a:r>
            <a:r>
              <a:rPr lang="ru-RU" sz="1600" dirty="0"/>
              <a:t>— самое высокое звание (класс) консула. Это консул, возглавляющий в стране пребывания Генеральное консульство своего государства.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Вице-консул </a:t>
            </a:r>
            <a:r>
              <a:rPr lang="ru-RU" sz="1600" dirty="0"/>
              <a:t>— звание (класс) консула, возглавляющего </a:t>
            </a:r>
            <a:r>
              <a:rPr lang="ru-RU" sz="1600" dirty="0" err="1"/>
              <a:t>вицеконсульство</a:t>
            </a:r>
            <a:r>
              <a:rPr lang="ru-RU" sz="1600" dirty="0"/>
              <a:t> в стране пребывания или являющегося заместителем консула в консульском учреждении, имеющем более высокий класс, например в генеральном консульстве или консульстве.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Консульский агент </a:t>
            </a:r>
            <a:r>
              <a:rPr lang="ru-RU" sz="1600" dirty="0"/>
              <a:t>— звание (класс) консула, связанное с занимаемым им служебным положением в консульстве, или консула, возглавляющего консульское агентство.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Проконсул </a:t>
            </a:r>
            <a:r>
              <a:rPr lang="ru-RU" sz="1600" dirty="0"/>
              <a:t>— помощник консула по узкому кругу вопросов, например по нотариальным делам.</a:t>
            </a:r>
          </a:p>
          <a:p>
            <a:r>
              <a:rPr lang="ru-RU" sz="16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 Стажер </a:t>
            </a:r>
            <a:r>
              <a:rPr lang="ru-RU" sz="1600" dirty="0"/>
              <a:t>— лицо, прикомандированное к консульскому учреждению для подготовки к будущей службе.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12478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467" y="654755"/>
            <a:ext cx="10837333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Штат консульских должностных лиц утверждается </a:t>
            </a:r>
            <a:r>
              <a:rPr lang="ru-RU" sz="21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Департаментом кадров МИД РФ </a:t>
            </a:r>
            <a:r>
              <a:rPr lang="ru-RU" sz="2100" dirty="0"/>
              <a:t>и зависит от различных факторов, прежде всего от интенсивности консульских связей со страной пребывания.  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Консульские должностные лица являются основной категорией его работников. </a:t>
            </a:r>
            <a:endParaRPr lang="ru-RU" sz="2100" dirty="0" smtClean="0"/>
          </a:p>
          <a:p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Законы </a:t>
            </a:r>
            <a:r>
              <a:rPr lang="ru-RU" sz="2100" dirty="0"/>
              <a:t>большинства государств </a:t>
            </a:r>
            <a:endParaRPr lang="ru-RU" sz="2100" dirty="0" smtClean="0"/>
          </a:p>
          <a:p>
            <a:r>
              <a:rPr lang="ru-RU" sz="2100" dirty="0" smtClean="0"/>
              <a:t>предусматривают</a:t>
            </a:r>
            <a:r>
              <a:rPr lang="ru-RU" sz="2100" dirty="0"/>
              <a:t>, что </a:t>
            </a:r>
            <a:r>
              <a:rPr lang="ru-RU" sz="2100" dirty="0" smtClean="0"/>
              <a:t>консульские </a:t>
            </a:r>
          </a:p>
          <a:p>
            <a:r>
              <a:rPr lang="ru-RU" sz="2100" dirty="0" smtClean="0"/>
              <a:t>должностные </a:t>
            </a:r>
            <a:r>
              <a:rPr lang="ru-RU" sz="2100" dirty="0"/>
              <a:t>лица должны быть </a:t>
            </a:r>
            <a:endParaRPr lang="ru-RU" sz="2100" dirty="0" smtClean="0"/>
          </a:p>
          <a:p>
            <a:r>
              <a:rPr lang="ru-RU" sz="2100" dirty="0" smtClean="0"/>
              <a:t>гражданами </a:t>
            </a:r>
            <a:r>
              <a:rPr lang="ru-RU" sz="2100" dirty="0"/>
              <a:t>представляемого государства.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Из </a:t>
            </a:r>
            <a:r>
              <a:rPr lang="ru-RU" sz="2100" dirty="0"/>
              <a:t>числа граждан государства пребывания </a:t>
            </a:r>
            <a:endParaRPr lang="ru-RU" sz="2100" dirty="0" smtClean="0"/>
          </a:p>
          <a:p>
            <a:r>
              <a:rPr lang="ru-RU" sz="2100" dirty="0" smtClean="0"/>
              <a:t>они </a:t>
            </a:r>
            <a:r>
              <a:rPr lang="ru-RU" sz="2100" dirty="0"/>
              <a:t>могут </a:t>
            </a:r>
            <a:r>
              <a:rPr lang="ru-RU" sz="2100" dirty="0" smtClean="0"/>
              <a:t>назначаться </a:t>
            </a:r>
            <a:r>
              <a:rPr lang="ru-RU" sz="2100" dirty="0"/>
              <a:t>не иначе как с </a:t>
            </a:r>
            <a:endParaRPr lang="ru-RU" sz="2100" dirty="0" smtClean="0"/>
          </a:p>
          <a:p>
            <a:r>
              <a:rPr lang="ru-RU" sz="2100" dirty="0" smtClean="0"/>
              <a:t>определённо </a:t>
            </a:r>
            <a:r>
              <a:rPr lang="ru-RU" sz="2100" dirty="0"/>
              <a:t>выраженного </a:t>
            </a:r>
            <a:r>
              <a:rPr lang="ru-RU" sz="2100" dirty="0" smtClean="0"/>
              <a:t>согласия </a:t>
            </a:r>
          </a:p>
          <a:p>
            <a:r>
              <a:rPr lang="ru-RU" sz="2100" dirty="0" smtClean="0"/>
              <a:t>этого </a:t>
            </a:r>
            <a:r>
              <a:rPr lang="ru-RU" sz="2100" dirty="0"/>
              <a:t>государства, причём это согласие может </a:t>
            </a:r>
            <a:endParaRPr lang="ru-RU" sz="2100" dirty="0" smtClean="0"/>
          </a:p>
          <a:p>
            <a:r>
              <a:rPr lang="ru-RU" sz="2100" dirty="0" smtClean="0"/>
              <a:t>быть </a:t>
            </a:r>
            <a:r>
              <a:rPr lang="ru-RU" sz="2100" dirty="0"/>
              <a:t>в любое время аннулировано.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31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944" y="2368887"/>
            <a:ext cx="5578323" cy="41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20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22" y="259116"/>
            <a:ext cx="3050894" cy="30508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5197" y="3653030"/>
            <a:ext cx="8771467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Государство пребывания может в любое время уведомить представляемое государство, что то или иное консульское должностное лицо является </a:t>
            </a:r>
            <a:r>
              <a:rPr lang="ru-RU" sz="2100" dirty="0" err="1"/>
              <a:t>persona</a:t>
            </a:r>
            <a:r>
              <a:rPr lang="ru-RU" sz="2100" dirty="0"/>
              <a:t> поп </a:t>
            </a:r>
            <a:r>
              <a:rPr lang="ru-RU" sz="2100" dirty="0" err="1"/>
              <a:t>grata</a:t>
            </a:r>
            <a:r>
              <a:rPr lang="ru-RU" sz="2100" dirty="0"/>
              <a:t>, т.е. неприемлемым лицом. При этом оно не обязано сообщать мотивы своего решения.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/>
              <a:t>Представляемое государство должно, соответственно, отозвать такое лицо или прекратить его функции в консульстве.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2336" y="3766273"/>
            <a:ext cx="1951464" cy="18424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23426" y="1478529"/>
            <a:ext cx="61573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Согласно сложившимся в современной консульской практике правилам административно-технический и обслуживающий персонал может на 30…50% набираться из граждан страны пребывания.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456305" y="3286616"/>
            <a:ext cx="10518422" cy="17585"/>
          </a:xfrm>
          <a:prstGeom prst="line">
            <a:avLst/>
          </a:prstGeom>
          <a:ln w="12700">
            <a:solidFill>
              <a:srgbClr val="ED232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769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25550" y="170041"/>
            <a:ext cx="950083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Механизм назначения работников консульского учреждения включает в себя и </a:t>
            </a:r>
            <a:r>
              <a:rPr lang="ru-RU" sz="20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уведомления государства пребывания о назначении, прибытии и убытии консульских сотрудников</a:t>
            </a:r>
            <a:r>
              <a:rPr lang="ru-RU" dirty="0"/>
              <a:t>. Государство пребывания уведомляется:</a:t>
            </a:r>
          </a:p>
          <a:p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о назначении работников консульского учреждения, их прибытии после назначения в консульство, об их окончательном отбытии или о прекращении их функций и обо всех других изменениях, влияющих на их статус, которые могут произойти во время их работы в консульском учреждении;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прибытии или окончательном отбытии лица, являющегося членом семьи работника консульского учреждения и постоянно вместе с ним проживающего, а также в надлежащих случаях о том, что то или иное лицо становится или перестает быть членом семьи такого работника;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прибытии и окончательном отбытии частных домашних работников и в надлежащих случаях о прекращении их службы в качестве таковых;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найме и увольнении лиц, проживающих в государстве пребывания, в качестве работников консульского учреждения или частных домашних работников, имеющих право на привилегии и иммунитеты.</a:t>
            </a:r>
          </a:p>
          <a:p>
            <a:endParaRPr lang="ru-RU" dirty="0"/>
          </a:p>
          <a:p>
            <a:r>
              <a:rPr lang="ru-RU" dirty="0"/>
              <a:t>Все сведения подаются заблаговременно.</a:t>
            </a:r>
          </a:p>
        </p:txBody>
      </p:sp>
    </p:spTree>
    <p:extLst>
      <p:ext uri="{BB962C8B-B14F-4D97-AF65-F5344CB8AC3E}">
        <p14:creationId xmlns:p14="http://schemas.microsoft.com/office/powerpoint/2010/main" val="4063505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660" y="0"/>
            <a:ext cx="6779340" cy="41334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12660" y="4133446"/>
            <a:ext cx="6779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Генконсульство РФ в Стамбуле на заседании российских соотечественников Турции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421" y="278193"/>
            <a:ext cx="4425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Определение численности персонала консульского учреждения является компетенцией аккредитующего государства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421" y="2256008"/>
            <a:ext cx="113792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статье 20 Венской конвенции о </a:t>
            </a:r>
            <a:endParaRPr lang="ru-RU" sz="2000" dirty="0" smtClean="0"/>
          </a:p>
          <a:p>
            <a:r>
              <a:rPr lang="ru-RU" sz="2000" dirty="0" smtClean="0"/>
              <a:t>консульских </a:t>
            </a:r>
            <a:r>
              <a:rPr lang="ru-RU" sz="2000" dirty="0"/>
              <a:t>сношениях 1963 г., </a:t>
            </a:r>
            <a:endParaRPr lang="ru-RU" sz="2000" dirty="0" smtClean="0"/>
          </a:p>
          <a:p>
            <a:r>
              <a:rPr lang="ru-RU" sz="2000" dirty="0" smtClean="0"/>
              <a:t>вызвавшей </a:t>
            </a:r>
            <a:r>
              <a:rPr lang="ru-RU" sz="2000" dirty="0"/>
              <a:t>в своё время несогласие СССР, </a:t>
            </a:r>
            <a:endParaRPr lang="ru-RU" sz="2000" dirty="0" smtClean="0"/>
          </a:p>
          <a:p>
            <a:r>
              <a:rPr lang="ru-RU" sz="2000" dirty="0" smtClean="0"/>
              <a:t>закреплено </a:t>
            </a:r>
            <a:r>
              <a:rPr lang="ru-RU" sz="2000" dirty="0"/>
              <a:t>положение о том, что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при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отсутствии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конкретной договорённости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численности консульского персонала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государство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пребывания может предложить,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чтобы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численность персонала не переходила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за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пределы, которое оно считает разумными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Суть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заключается в том, что государство пребывания может произвольно в любое время потребовать сокращения численности персонала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На </a:t>
            </a:r>
            <a:r>
              <a:rPr lang="ru-RU" sz="2000" dirty="0"/>
              <a:t>практике такие случаи известны, но они, как правило, влекут за собой ухудшение отношений между обоими государствами</a:t>
            </a:r>
          </a:p>
        </p:txBody>
      </p:sp>
    </p:spTree>
    <p:extLst>
      <p:ext uri="{BB962C8B-B14F-4D97-AF65-F5344CB8AC3E}">
        <p14:creationId xmlns:p14="http://schemas.microsoft.com/office/powerpoint/2010/main" val="319852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44912" y="1957259"/>
            <a:ext cx="46351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основном он выполняет протокольные и некоторые координирующие </a:t>
            </a:r>
            <a:r>
              <a:rPr lang="ru-RU" sz="2000" dirty="0" smtClean="0"/>
              <a:t>функции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4912" y="3283345"/>
            <a:ext cx="489166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Консульский корпус возглавляется 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дуайеном</a:t>
            </a:r>
            <a:r>
              <a:rPr lang="ru-RU" sz="2000" dirty="0"/>
              <a:t>. Им назначается старший по консульскому классу и времени получения экзекватуры глава консульского учреждения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5837" y="5620161"/>
            <a:ext cx="114838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от количества консульских округов, существующих в стране пребывания,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 несколько консульских корпусов</a:t>
            </a:r>
            <a:r>
              <a:rPr 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912" y="625242"/>
            <a:ext cx="4133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каждом консульском округе создается </a:t>
            </a:r>
            <a:r>
              <a:rPr lang="ru-RU" sz="2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корпус</a:t>
            </a:r>
            <a:endParaRPr lang="ru-RU" sz="2200" b="1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729" y="755953"/>
            <a:ext cx="5273497" cy="354818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135029" y="4299225"/>
            <a:ext cx="5606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Дуайен консульского корпуса в Приморье в 2019 году, генконсул Республики Корея Ли Сок Пэ</a:t>
            </a:r>
          </a:p>
        </p:txBody>
      </p:sp>
    </p:spTree>
    <p:extLst>
      <p:ext uri="{BB962C8B-B14F-4D97-AF65-F5344CB8AC3E}">
        <p14:creationId xmlns:p14="http://schemas.microsoft.com/office/powerpoint/2010/main" val="1713019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32366" y="278110"/>
            <a:ext cx="371249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Завершение миссии консула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2293" y="964783"/>
            <a:ext cx="96197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 может быть отозван представляемым государством</a:t>
            </a:r>
            <a:r>
              <a:rPr lang="ru-RU" dirty="0"/>
              <a:t>. Этот случай наиболее распространён и в основном имеет место при нормальной смене консулов в каком-либо пункте государства пребывания. При этом государство пребывания извещается заблаговременно о факте отозвания консула, а для его преемника вновь запрашивается экзекватура.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52293" y="2450552"/>
            <a:ext cx="96197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Венская конвенция о консульских сношениях 1963 г. предусматривает, что функции консульских работников прекращаются по уведомлении со стороны государства пребывания, если оно перестало считать конкретное лицо работником консульского персонала, </a:t>
            </a:r>
            <a:r>
              <a:rPr lang="ru-RU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аннулировании экзекватуры</a:t>
            </a:r>
            <a:r>
              <a:rPr lang="ru-RU" dirty="0"/>
              <a:t>. Следует отметить, что аннулирование экзекватуры происходит довольно редко. Как правило, это бывает в результате нарушения консулом законов государства пребывания.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52293" y="4454186"/>
            <a:ext cx="8460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Миссия консула может быть закончена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истечении срока консульского патента,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закрытии </a:t>
            </a:r>
            <a:r>
              <a:rPr lang="ru-RU" dirty="0"/>
              <a:t>консульского учреждения в данном пункте,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прекращении </a:t>
            </a:r>
            <a:r>
              <a:rPr lang="ru-RU" dirty="0"/>
              <a:t>консульских отношений в целом,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выходе </a:t>
            </a:r>
            <a:r>
              <a:rPr lang="ru-RU" dirty="0"/>
              <a:t>территории, где находится консульский округ, из-под суверенитета государства пребывания.</a:t>
            </a:r>
          </a:p>
        </p:txBody>
      </p:sp>
    </p:spTree>
    <p:extLst>
      <p:ext uri="{BB962C8B-B14F-4D97-AF65-F5344CB8AC3E}">
        <p14:creationId xmlns:p14="http://schemas.microsoft.com/office/powerpoint/2010/main" val="81024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3B84-78F4-41AF-B2C1-95BBE06805EB}" type="slidenum">
              <a:rPr lang="ru-RU" smtClean="0"/>
              <a:t>37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65610" y="1258295"/>
            <a:ext cx="8515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 разрыва консульских отношений, в том числе во время вооружённого конфликта, государство пребывания обязано предоставлять работникам консульства и частным домашним работникам, не являющимся гражданами государства пребывания, и членам их семей время и условия для подготовки к отъезду.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65610" y="3609421"/>
            <a:ext cx="7779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разрыве отношений государство пребывания должно </a:t>
            </a:r>
            <a:r>
              <a:rPr lang="ru-RU" dirty="0" smtClean="0"/>
              <a:t>уважать и </a:t>
            </a:r>
            <a:r>
              <a:rPr lang="ru-RU" dirty="0"/>
              <a:t>охранять консульские помещения, архивы и имущество консульства.</a:t>
            </a:r>
          </a:p>
        </p:txBody>
      </p:sp>
    </p:spTree>
    <p:extLst>
      <p:ext uri="{BB962C8B-B14F-4D97-AF65-F5344CB8AC3E}">
        <p14:creationId xmlns:p14="http://schemas.microsoft.com/office/powerpoint/2010/main" val="396613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3538</Words>
  <Application>Microsoft Office PowerPoint</Application>
  <PresentationFormat>Широкоэкранный</PresentationFormat>
  <Paragraphs>447</Paragraphs>
  <Slides>37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Corbel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86</cp:revision>
  <dcterms:created xsi:type="dcterms:W3CDTF">2020-12-08T10:15:09Z</dcterms:created>
  <dcterms:modified xsi:type="dcterms:W3CDTF">2020-12-14T03:24:27Z</dcterms:modified>
</cp:coreProperties>
</file>