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51" r:id="rId1"/>
  </p:sldMasterIdLst>
  <p:notesMasterIdLst>
    <p:notesMasterId r:id="rId15"/>
  </p:notesMasterIdLst>
  <p:sldIdLst>
    <p:sldId id="256" r:id="rId2"/>
    <p:sldId id="284" r:id="rId3"/>
    <p:sldId id="378" r:id="rId4"/>
    <p:sldId id="371" r:id="rId5"/>
    <p:sldId id="294" r:id="rId6"/>
    <p:sldId id="374" r:id="rId7"/>
    <p:sldId id="375" r:id="rId8"/>
    <p:sldId id="377" r:id="rId9"/>
    <p:sldId id="383" r:id="rId10"/>
    <p:sldId id="381" r:id="rId11"/>
    <p:sldId id="379" r:id="rId12"/>
    <p:sldId id="380" r:id="rId13"/>
    <p:sldId id="27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ьбина Шестёра" initials="АШ" lastIdx="1" clrIdx="0">
    <p:extLst>
      <p:ext uri="{19B8F6BF-5375-455C-9EA6-DF929625EA0E}">
        <p15:presenceInfo xmlns:p15="http://schemas.microsoft.com/office/powerpoint/2012/main" userId="809b5bba1a8983f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2529" autoAdjust="0"/>
  </p:normalViewPr>
  <p:slideViewPr>
    <p:cSldViewPr>
      <p:cViewPr varScale="1">
        <p:scale>
          <a:sx n="118" d="100"/>
          <a:sy n="118" d="100"/>
        </p:scale>
        <p:origin x="14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Оценка состояния пациентов</a:t>
            </a:r>
            <a:r>
              <a:rPr lang="ru-RU" sz="2400" baseline="0">
                <a:latin typeface="Arial" panose="020B0604020202020204" pitchFamily="34" charset="0"/>
                <a:cs typeface="Arial" panose="020B0604020202020204" pitchFamily="34" charset="0"/>
              </a:rPr>
              <a:t> по шкале инсульта</a:t>
            </a: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NIHSS)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0404567009032544E-2"/>
          <c:y val="0.27548972940095334"/>
          <c:w val="0.79128624903622213"/>
          <c:h val="0.5063104517476877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47-415E-84EC-F8030A7B0D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47-415E-84EC-F8030A7B0D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Лист1!$A$13:$A$14</c:f>
              <c:strCache>
                <c:ptCount val="2"/>
                <c:pt idx="0">
                  <c:v>Инсульт средней тяжести</c:v>
                </c:pt>
                <c:pt idx="1">
                  <c:v>Лёгкий инсульт</c:v>
                </c:pt>
              </c:strCache>
            </c:strRef>
          </c:cat>
          <c:val>
            <c:numRef>
              <c:f>Лист1!$B$13:$B$14</c:f>
              <c:numCache>
                <c:formatCode>General</c:formatCode>
                <c:ptCount val="2"/>
                <c:pt idx="0">
                  <c:v>9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47-415E-84EC-F8030A7B0D3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функций верхней конечности по опроснику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DASH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228143109546966"/>
          <c:y val="5.249473031525026E-2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036974484996061"/>
          <c:y val="0.16170707008530583"/>
          <c:w val="0.83342856618081851"/>
          <c:h val="0.62569288597563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Лист1!$B$36</c:f>
              <c:strCache>
                <c:ptCount val="1"/>
                <c:pt idx="0">
                  <c:v>До занятий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Лист1!$A$37:$A$39</c:f>
              <c:strCache>
                <c:ptCount val="3"/>
                <c:pt idx="0">
                  <c:v>Хорошо </c:v>
                </c:pt>
                <c:pt idx="1">
                  <c:v>Удовлетворительно</c:v>
                </c:pt>
                <c:pt idx="2">
                  <c:v>Неудовлетворительно </c:v>
                </c:pt>
              </c:strCache>
            </c:strRef>
          </c:cat>
          <c:val>
            <c:numRef>
              <c:f>Лист1!$B$37:$B$39</c:f>
              <c:numCache>
                <c:formatCode>0</c:formatCode>
                <c:ptCount val="3"/>
                <c:pt idx="0">
                  <c:v>45</c:v>
                </c:pt>
                <c:pt idx="1">
                  <c:v>29</c:v>
                </c:pt>
                <c:pt idx="2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E4-4C6B-80FD-1F4410B9CCA3}"/>
            </c:ext>
          </c:extLst>
        </c:ser>
        <c:ser>
          <c:idx val="1"/>
          <c:order val="1"/>
          <c:tx>
            <c:strRef>
              <c:f>Лист1!$C$36</c:f>
              <c:strCache>
                <c:ptCount val="1"/>
                <c:pt idx="0">
                  <c:v>После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Лист1!$A$37:$A$39</c:f>
              <c:strCache>
                <c:ptCount val="3"/>
                <c:pt idx="0">
                  <c:v>Хорошо </c:v>
                </c:pt>
                <c:pt idx="1">
                  <c:v>Удовлетворительно</c:v>
                </c:pt>
                <c:pt idx="2">
                  <c:v>Неудовлетворительно </c:v>
                </c:pt>
              </c:strCache>
            </c:strRef>
          </c:cat>
          <c:val>
            <c:numRef>
              <c:f>Лист1!$C$37:$C$39</c:f>
              <c:numCache>
                <c:formatCode>0</c:formatCode>
                <c:ptCount val="3"/>
                <c:pt idx="0">
                  <c:v>56</c:v>
                </c:pt>
                <c:pt idx="1">
                  <c:v>36.4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E4-4C6B-80FD-1F4410B9CCA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3475168"/>
        <c:axId val="1913475712"/>
      </c:barChart>
      <c:catAx>
        <c:axId val="191347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13475712"/>
        <c:crossesAt val="0"/>
        <c:auto val="1"/>
        <c:lblAlgn val="ctr"/>
        <c:lblOffset val="100"/>
        <c:noMultiLvlLbl val="0"/>
      </c:catAx>
      <c:valAx>
        <c:axId val="1913475712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 sz="1400">
                    <a:latin typeface="Arial" panose="020B0604020202020204" pitchFamily="34" charset="0"/>
                    <a:cs typeface="Arial" panose="020B0604020202020204" pitchFamily="34" charset="0"/>
                  </a:rPr>
                  <a:t>Процентные</a:t>
                </a:r>
                <a:r>
                  <a:rPr lang="ru-RU" sz="1400" baseline="0">
                    <a:latin typeface="Arial" panose="020B0604020202020204" pitchFamily="34" charset="0"/>
                    <a:cs typeface="Arial" panose="020B0604020202020204" pitchFamily="34" charset="0"/>
                  </a:rPr>
                  <a:t> доли,%</a:t>
                </a:r>
                <a:endParaRPr lang="ru-RU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2.1616947686986597E-2"/>
              <c:y val="0.29124345853072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1347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41366729861554"/>
          <c:y val="0.89550253675517533"/>
          <c:w val="0.34139832715463098"/>
          <c:h val="7.30661234080852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F9996-F2C1-4591-BED4-547F75F901E7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85B8A-A064-4A55-A5CE-548E4DD53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78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93974-C2FE-4CB9-8F71-DABC1C7CA26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313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93974-C2FE-4CB9-8F71-DABC1C7CA26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31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6C77-092E-42A4-97D1-06662F572DAD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09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DA8-C54A-4C8E-8C4D-63C6CC3A9D39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1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A8428-5A91-43B5-9306-20B513F93785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28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7128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C5E7-B067-495F-A549-AB8314F4380E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67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5DA5-8814-4188-9249-7889C6601F0A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97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505F-0FA6-4070-AB92-A06AF8A30204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6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CBC0-35DB-4DCD-9059-2734B6C0FAE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5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02741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63606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652573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57386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8808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2295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A3A5-AF60-446B-88EB-D3175E307190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550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B251-0855-4C46-A589-AEADA94DB722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95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382CA-C3D4-4396-B11D-7C78C6A9DAB3}" type="datetime1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3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  <p:sldLayoutId id="2147484363" r:id="rId12"/>
    <p:sldLayoutId id="2147484364" r:id="rId13"/>
    <p:sldLayoutId id="2147484365" r:id="rId14"/>
    <p:sldLayoutId id="2147484366" r:id="rId15"/>
    <p:sldLayoutId id="214748436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259632" y="2503327"/>
            <a:ext cx="6911975" cy="1660403"/>
          </a:xfrm>
          <a:solidFill>
            <a:schemeClr val="bg1"/>
          </a:solidFill>
        </p:spPr>
        <p:txBody>
          <a:bodyPr>
            <a:normAutofit fontScale="3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9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реабилитации после инсульта на основе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9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биологической обратной связи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4028" y="4142689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580526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10BB76F-E9DB-2EBA-F61A-2C1172A76DB6}"/>
              </a:ext>
            </a:extLst>
          </p:cNvPr>
          <p:cNvSpPr txBox="1"/>
          <p:nvPr/>
        </p:nvSpPr>
        <p:spPr>
          <a:xfrm>
            <a:off x="467544" y="5085184"/>
            <a:ext cx="56967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Докладчик студент гр. БФЗА-21-ФР1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Кожемяко Александр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Научный руководитель: д-р. мед. наук,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профессор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Гайнуллина Юлия Игоревна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C0B5A10B-58C6-B5AE-B9D7-26723EA4B20C}"/>
              </a:ext>
            </a:extLst>
          </p:cNvPr>
          <p:cNvSpPr txBox="1">
            <a:spLocks/>
          </p:cNvSpPr>
          <p:nvPr/>
        </p:nvSpPr>
        <p:spPr>
          <a:xfrm>
            <a:off x="1251943" y="196878"/>
            <a:ext cx="6919664" cy="13849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МИНИСТЕРСТВО ОБРАЗОВАНИЯ И НАУКИ РОССИЙСКОЙ ФЕДЕРАЦИИ</a:t>
            </a:r>
            <a:b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ВЛАДИВОСТОКСКИЙ ГОСУДАРСТВЕННЫЙ УНИВЕРСИТЕТ</a:t>
            </a:r>
            <a:b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ИНСТИТУТ ФИЗИЧЕСКОЙ КУЛЬТУРЫ И СПОРТА</a:t>
            </a:r>
            <a:b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spc="25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КАФЕДРА ФИЗКУЛЬТУРНО-ОЗДОРОВИТЕЛЬНОЙ И СПОРТИВНОЙ РАБОТЫ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31362" y="6326626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2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4417BC9-B2CF-47BB-9660-9974BCD0DB50}"/>
              </a:ext>
            </a:extLst>
          </p:cNvPr>
          <p:cNvSpPr txBox="1"/>
          <p:nvPr/>
        </p:nvSpPr>
        <p:spPr>
          <a:xfrm>
            <a:off x="2915816" y="260648"/>
            <a:ext cx="33123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АКТУАЛЬНОСТЬ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A1755CA-A82B-E033-EBDF-EEF1220C5533}"/>
              </a:ext>
            </a:extLst>
          </p:cNvPr>
          <p:cNvSpPr/>
          <p:nvPr/>
        </p:nvSpPr>
        <p:spPr>
          <a:xfrm>
            <a:off x="629562" y="908720"/>
            <a:ext cx="7884876" cy="4805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2438" algn="just">
              <a:lnSpc>
                <a:spcPct val="150000"/>
              </a:lnSpc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2438" algn="just">
              <a:lnSpc>
                <a:spcPct val="150000"/>
              </a:lnSpc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Острое нарушение мозгового кровообращения (ОНМК) является одной из ведущих причин инвалидности и смертности в мире. Около 80% пациентов, перенёсших инсульт становятся инвалидами, а 20% из них нуждаются в постороннем уходе. </a:t>
            </a:r>
          </a:p>
          <a:p>
            <a:pPr indent="452438" algn="just">
              <a:lnSpc>
                <a:spcPct val="150000"/>
              </a:lnSpc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Двигательные нарушения в виде параличей или парезов представляют собой самый частый симптом поражения головного мозга, как в острой, так и в хронической стадии заболевания. </a:t>
            </a:r>
          </a:p>
          <a:p>
            <a:pPr indent="452438" algn="just">
              <a:lnSpc>
                <a:spcPct val="150000"/>
              </a:lnSpc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Наиболее полного восстановления утраченных двигательных функций у пациентов после инсульта удается добиться в течение первого года после возникновения ОНМК. Полноценная реабилитация с использованием современных методик (с биологической обратной связью) приобретает важную задачу не только для здравоохранения, но и для государства в целом.</a:t>
            </a:r>
          </a:p>
          <a:p>
            <a:pPr indent="542925" algn="just">
              <a:lnSpc>
                <a:spcPct val="150000"/>
              </a:lnSpc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D6004542-421F-0689-5818-4F47219E1113}"/>
              </a:ext>
            </a:extLst>
          </p:cNvPr>
          <p:cNvSpPr txBox="1">
            <a:spLocks/>
          </p:cNvSpPr>
          <p:nvPr/>
        </p:nvSpPr>
        <p:spPr>
          <a:xfrm>
            <a:off x="1656381" y="650443"/>
            <a:ext cx="5831237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Цель исследования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59FB5C-39F7-490D-5091-5D7884F4D99F}"/>
              </a:ext>
            </a:extLst>
          </p:cNvPr>
          <p:cNvSpPr txBox="1"/>
          <p:nvPr/>
        </p:nvSpPr>
        <p:spPr>
          <a:xfrm>
            <a:off x="755576" y="1412776"/>
            <a:ext cx="7920880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Оценить эффективность различных методов реабилитации с биологической обратной связью при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восстановлении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двигательной функции пациентов,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перенёсших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инсульт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29ABE2C4-826C-FB6B-B2BA-4A08B4AF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2912" y="6381328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3</a:t>
            </a:fld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D75E081-8FFD-A5A5-5673-3D4BC28F0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475" y="3167604"/>
            <a:ext cx="2448272" cy="28207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46C66D7-2F4C-9BBD-F56A-FDDFB0AC3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3163386"/>
            <a:ext cx="3916217" cy="282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7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2358620" y="309513"/>
            <a:ext cx="4237933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Объект исследования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F3D10A5-B50A-2980-60A8-8B19236F2618}"/>
              </a:ext>
            </a:extLst>
          </p:cNvPr>
          <p:cNvSpPr txBox="1">
            <a:spLocks/>
          </p:cNvSpPr>
          <p:nvPr/>
        </p:nvSpPr>
        <p:spPr>
          <a:xfrm>
            <a:off x="2260496" y="1628192"/>
            <a:ext cx="455962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Предмет исследования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34B620-A994-74C2-825C-B70D1B06B6D3}"/>
              </a:ext>
            </a:extLst>
          </p:cNvPr>
          <p:cNvSpPr txBox="1"/>
          <p:nvPr/>
        </p:nvSpPr>
        <p:spPr>
          <a:xfrm>
            <a:off x="732908" y="855082"/>
            <a:ext cx="7167665" cy="49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2438"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Физическая реабилитация пациентов после инсульта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0A489E9-F408-6BC1-3085-8D99764128EA}"/>
              </a:ext>
            </a:extLst>
          </p:cNvPr>
          <p:cNvSpPr txBox="1"/>
          <p:nvPr/>
        </p:nvSpPr>
        <p:spPr>
          <a:xfrm>
            <a:off x="537308" y="2120198"/>
            <a:ext cx="8069384" cy="958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2438"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 средств физической реабилитации с биологической обратной связью на пациентов, перенёсших инсульт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29ABE2C4-826C-FB6B-B2BA-4A08B4AF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2912" y="6381328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4</a:t>
            </a:fld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8E5E4B5-C5A9-38F2-B03C-1EB3AD6C2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357945"/>
            <a:ext cx="4498432" cy="30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9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816893" y="594080"/>
            <a:ext cx="5510213" cy="4905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ИССЛЕДОВАНИЯ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484785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cs typeface="Arial" pitchFamily="34" charset="0"/>
            </a:endParaRPr>
          </a:p>
          <a:p>
            <a:pPr algn="just"/>
            <a:endParaRPr lang="ru-RU" sz="2400" dirty="0">
              <a:cs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67544" y="1297967"/>
            <a:ext cx="7776865" cy="3266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sz="2000" b="0" i="0" u="non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Проанализировать научно-методическую литературу по проблеме исследования</a:t>
            </a:r>
          </a:p>
          <a:p>
            <a:pPr marL="457200" lvl="0" indent="-4572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Проанализировать динамику состояния пациентов при реабилитации на системе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ArmeoSpring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»</a:t>
            </a:r>
            <a:endParaRPr kumimoji="0" lang="ru-RU" sz="2000" b="0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457200" lvl="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Оценить эффективность занятий с применением системы «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ArmeoSpring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» на двигательную функцию пациентов, перенёсших инсульт</a:t>
            </a:r>
          </a:p>
        </p:txBody>
      </p:sp>
    </p:spTree>
    <p:extLst>
      <p:ext uri="{BB962C8B-B14F-4D97-AF65-F5344CB8AC3E}">
        <p14:creationId xmlns:p14="http://schemas.microsoft.com/office/powerpoint/2010/main" val="31631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1431937" y="476672"/>
            <a:ext cx="628012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Методы исследования: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62CC64C-4D5E-81E8-8DC7-1629C87F311B}"/>
              </a:ext>
            </a:extLst>
          </p:cNvPr>
          <p:cNvSpPr txBox="1"/>
          <p:nvPr/>
        </p:nvSpPr>
        <p:spPr>
          <a:xfrm>
            <a:off x="539552" y="1412776"/>
            <a:ext cx="7992888" cy="24006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Метод теоретического исследования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 эмпирического исследования (шкала инсульта NIHSS, опросник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DASH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Методы математической статистики (программное обеспечения Microsoft Excel Office 2019)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6</a:t>
            </a:fld>
            <a:endParaRPr lang="ru-RU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9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1957851" y="343859"/>
            <a:ext cx="522829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Организация исследования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7</a:t>
            </a:fld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83C8-55ED-F627-3D4B-4D6E6F52C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221895"/>
            <a:ext cx="3009659" cy="34515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42FA4B6-DDDE-715D-AF94-3C8D472BA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051" y="3264393"/>
            <a:ext cx="1347333" cy="3292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0746F45-9E7C-DC08-1DB7-B9BFCC9386A0}"/>
              </a:ext>
            </a:extLst>
          </p:cNvPr>
          <p:cNvSpPr/>
          <p:nvPr/>
        </p:nvSpPr>
        <p:spPr>
          <a:xfrm>
            <a:off x="467544" y="1004100"/>
            <a:ext cx="8136904" cy="2110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2438" algn="just"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проведено в реабилитационном отделении на базе Медицинского комплекса ДВФУ.</a:t>
            </a:r>
          </a:p>
          <a:p>
            <a:pPr indent="452438" algn="just"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Включены 11 пациентов с ишемическим инсультом с преимущественным поражением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верхних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конечностей.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-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 года. </a:t>
            </a:r>
          </a:p>
        </p:txBody>
      </p:sp>
    </p:spTree>
    <p:extLst>
      <p:ext uri="{BB962C8B-B14F-4D97-AF65-F5344CB8AC3E}">
        <p14:creationId xmlns:p14="http://schemas.microsoft.com/office/powerpoint/2010/main" val="10801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1431937" y="260648"/>
            <a:ext cx="628012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Результаты исследования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8</a:t>
            </a:fld>
            <a:endParaRPr lang="ru-RU" sz="160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F23CFBBA-C3E8-0AB6-F017-D3E629DAC3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078094"/>
              </p:ext>
            </p:extLst>
          </p:nvPr>
        </p:nvGraphicFramePr>
        <p:xfrm>
          <a:off x="323528" y="908720"/>
          <a:ext cx="820891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50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9</a:t>
            </a:fld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0C42768-7F70-AB49-4F2D-3ABAA5695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9" t="1701" r="6876" b="1701"/>
          <a:stretch/>
        </p:blipFill>
        <p:spPr>
          <a:xfrm>
            <a:off x="179512" y="1016732"/>
            <a:ext cx="3548644" cy="46445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93F75D4-B4D5-25AD-957B-88FD9264E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9" r="4047"/>
          <a:stretch/>
        </p:blipFill>
        <p:spPr>
          <a:xfrm>
            <a:off x="3781675" y="891540"/>
            <a:ext cx="5182814" cy="4769708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BB8E91E-5277-BB6D-2A41-FBC60EF437D6}"/>
              </a:ext>
            </a:extLst>
          </p:cNvPr>
          <p:cNvSpPr txBox="1">
            <a:spLocks/>
          </p:cNvSpPr>
          <p:nvPr/>
        </p:nvSpPr>
        <p:spPr>
          <a:xfrm>
            <a:off x="323528" y="116632"/>
            <a:ext cx="8496944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Пример игры на комплексе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ArmeoSpring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275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10</a:t>
            </a:fld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DB1AC8E-4562-1158-86F7-F191BCEDB3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0" t="3241" r="2657"/>
          <a:stretch/>
        </p:blipFill>
        <p:spPr>
          <a:xfrm>
            <a:off x="609254" y="908720"/>
            <a:ext cx="7779170" cy="29399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EF1AFA9-7C2D-4D22-808F-AEED00507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92" y="3731186"/>
            <a:ext cx="7444032" cy="30294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7D8F54-0497-DB7D-59E6-F2A3DB6BBF6C}"/>
              </a:ext>
            </a:extLst>
          </p:cNvPr>
          <p:cNvSpPr txBox="1">
            <a:spLocks/>
          </p:cNvSpPr>
          <p:nvPr/>
        </p:nvSpPr>
        <p:spPr>
          <a:xfrm>
            <a:off x="539552" y="116632"/>
            <a:ext cx="7992888" cy="6196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Пример оценки динамики выполнения  реабилитационных задач пациента</a:t>
            </a:r>
          </a:p>
        </p:txBody>
      </p:sp>
    </p:spTree>
    <p:extLst>
      <p:ext uri="{BB962C8B-B14F-4D97-AF65-F5344CB8AC3E}">
        <p14:creationId xmlns:p14="http://schemas.microsoft.com/office/powerpoint/2010/main" val="26771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1431937" y="327571"/>
            <a:ext cx="628012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Результаты исследования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09320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11</a:t>
            </a:fld>
            <a:endParaRPr lang="ru-RU" sz="160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155E9528-4E7E-1DEB-4008-B3E6C17CBE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351046"/>
              </p:ext>
            </p:extLst>
          </p:nvPr>
        </p:nvGraphicFramePr>
        <p:xfrm>
          <a:off x="107504" y="908720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90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40B5995-D461-450F-6A25-B38800F7EBED}"/>
              </a:ext>
            </a:extLst>
          </p:cNvPr>
          <p:cNvSpPr txBox="1">
            <a:spLocks/>
          </p:cNvSpPr>
          <p:nvPr/>
        </p:nvSpPr>
        <p:spPr>
          <a:xfrm>
            <a:off x="2533914" y="260648"/>
            <a:ext cx="4076167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6E294-67C7-A426-EBA0-CD930F0C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2440" y="6445885"/>
            <a:ext cx="51263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12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68148D9-0B61-47DE-6539-C5F0FA0BCE88}"/>
              </a:ext>
            </a:extLst>
          </p:cNvPr>
          <p:cNvSpPr/>
          <p:nvPr/>
        </p:nvSpPr>
        <p:spPr>
          <a:xfrm>
            <a:off x="733714" y="836712"/>
            <a:ext cx="7676569" cy="4599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452438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Установлено, что реабилитационные системы БОС эффективны в улучшении восстановления двигательной функции, особенно у пациентов с ишемическим инсультом</a:t>
            </a:r>
          </a:p>
          <a:p>
            <a:pPr indent="452438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динамики занятий пациентов с нарушением функций верхних конечностей установил, что по мере тренированности увеличивается уровень сложности и время выполнения упражнений, что положительно влияет на диапазон и координацию движений верхних конечностей пациентов</a:t>
            </a:r>
          </a:p>
          <a:p>
            <a:pPr indent="452438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влияние занятий с применением системы реабилитации «ArmeoSpring», выявила, что после занятий в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раза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увеличилось число пациентов, у которых двигательная функция верхних конечностей оценена на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хорошо и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удовлитворительно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1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kp.ru/best/msk/future/images/tild3434-6137-4562-a165-643335623861__1_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575556" y="2605183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Другая 7">
      <a:dk1>
        <a:srgbClr val="DCEDF3"/>
      </a:dk1>
      <a:lt1>
        <a:sysClr val="window" lastClr="FFFFFF"/>
      </a:lt1>
      <a:dk2>
        <a:srgbClr val="EDF6F9"/>
      </a:dk2>
      <a:lt2>
        <a:srgbClr val="EBEBEB"/>
      </a:lt2>
      <a:accent1>
        <a:srgbClr val="DFF4FB"/>
      </a:accent1>
      <a:accent2>
        <a:srgbClr val="DFF4FB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DFF4FB"/>
      </a:hlink>
      <a:folHlink>
        <a:srgbClr val="DCEDF3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6574</TotalTime>
  <Words>410</Words>
  <Application>Microsoft Office PowerPoint</Application>
  <PresentationFormat>Экран (4:3)</PresentationFormat>
  <Paragraphs>58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ИССЛЕДОВАНИЯ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«Особенности развития физических способностей и свойств личности молодёжи средствами брейкинга»</dc:title>
  <dc:creator>FamilyComp</dc:creator>
  <cp:lastModifiedBy>User</cp:lastModifiedBy>
  <cp:revision>343</cp:revision>
  <dcterms:created xsi:type="dcterms:W3CDTF">2021-05-30T13:15:39Z</dcterms:created>
  <dcterms:modified xsi:type="dcterms:W3CDTF">2024-04-10T12:42:35Z</dcterms:modified>
</cp:coreProperties>
</file>