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8" r:id="rId2"/>
    <p:sldId id="260" r:id="rId3"/>
    <p:sldId id="400" r:id="rId4"/>
    <p:sldId id="420" r:id="rId5"/>
    <p:sldId id="402" r:id="rId6"/>
    <p:sldId id="458" r:id="rId7"/>
    <p:sldId id="403" r:id="rId8"/>
    <p:sldId id="424" r:id="rId9"/>
    <p:sldId id="408" r:id="rId10"/>
    <p:sldId id="414" r:id="rId11"/>
    <p:sldId id="427" r:id="rId12"/>
    <p:sldId id="459" r:id="rId13"/>
    <p:sldId id="395" r:id="rId14"/>
    <p:sldId id="417" r:id="rId15"/>
    <p:sldId id="302" r:id="rId16"/>
    <p:sldId id="425" r:id="rId17"/>
    <p:sldId id="429" r:id="rId18"/>
    <p:sldId id="460" r:id="rId19"/>
    <p:sldId id="461" r:id="rId20"/>
    <p:sldId id="462" r:id="rId21"/>
    <p:sldId id="430" r:id="rId22"/>
    <p:sldId id="433" r:id="rId23"/>
    <p:sldId id="463" r:id="rId24"/>
    <p:sldId id="457" r:id="rId25"/>
    <p:sldId id="466" r:id="rId26"/>
    <p:sldId id="467" r:id="rId27"/>
    <p:sldId id="468" r:id="rId28"/>
    <p:sldId id="469" r:id="rId29"/>
    <p:sldId id="479" r:id="rId30"/>
    <p:sldId id="481" r:id="rId31"/>
    <p:sldId id="470" r:id="rId32"/>
    <p:sldId id="471" r:id="rId33"/>
    <p:sldId id="472" r:id="rId34"/>
    <p:sldId id="465" r:id="rId35"/>
    <p:sldId id="474" r:id="rId36"/>
    <p:sldId id="473" r:id="rId37"/>
    <p:sldId id="475" r:id="rId38"/>
    <p:sldId id="476" r:id="rId39"/>
    <p:sldId id="477" r:id="rId40"/>
    <p:sldId id="478" r:id="rId41"/>
    <p:sldId id="482" r:id="rId42"/>
    <p:sldId id="270" r:id="rId43"/>
  </p:sldIdLst>
  <p:sldSz cx="9144000" cy="6858000" type="screen4x3"/>
  <p:notesSz cx="6858000" cy="9144000"/>
  <p:custDataLst>
    <p:tags r:id="rId46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F2BEC"/>
    <a:srgbClr val="1120AA"/>
    <a:srgbClr val="000000"/>
    <a:srgbClr val="FFF05F"/>
    <a:srgbClr val="00A8EC"/>
    <a:srgbClr val="BBE0E3"/>
    <a:srgbClr val="FF0000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83367" autoAdjust="0"/>
  </p:normalViewPr>
  <p:slideViewPr>
    <p:cSldViewPr snapToObjects="1">
      <p:cViewPr varScale="1">
        <p:scale>
          <a:sx n="54" d="100"/>
          <a:sy n="54" d="100"/>
        </p:scale>
        <p:origin x="1123" y="48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EF38410-E797-4843-8C1B-40BA6A0B9C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1841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5C409F9-F31D-4639-8560-B1826FAAAE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8713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dirty="0"/>
              <a:t>2 </a:t>
            </a:r>
            <a:r>
              <a:rPr lang="ru-RU" altLang="ru-RU" sz="1200" dirty="0"/>
              <a:t>Именно от него зависит, насколько эффективно используются на предприятии средства и предметы труда, насколько успешно работает предприятие в целом. Поэтому на каждом предприятии должна разрабатываться и осуществляться кадровая политика, служащая исходной базой для планирования персонала;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3 </a:t>
            </a:r>
            <a:r>
              <a:rPr lang="ru-RU" altLang="ru-RU" sz="1200" dirty="0"/>
              <a:t>Это выражается в разработке и реализации на предприятии значительного числа различных инновационных проектов, в которых задействовано большое количество работников. Эффективность этих проектов во многом зависит от того, насколько скоординированы усилия исполнителей, что может быть обеспечено только на планомерной основе;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sz="1200" dirty="0"/>
              <a:t>4 Соответственно низок удельный вес расходов на оплату труда в себестоимости продукции. Основную долю в себестоимости занимают материальные затраты. Повысить уровень заработной платы можно только на основе рационального планирования труда.</a:t>
            </a:r>
            <a:endParaRPr lang="ru-RU" altLang="ru-RU" dirty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E66CB7-58A5-4156-AC45-AD50B908B370}" type="slidenum">
              <a:rPr lang="ru-RU" altLang="ru-RU" sz="1200" smtClean="0"/>
              <a:pPr/>
              <a:t>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646415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Таким образом, бизнес-планирование - это точное предвидение и поэтапное программирование на перспективу хода производственного процесса. В бизнес-планах предприятий с одной стороны содержится плановое задание на перспективу каждому производственному подразделению, а с другой - поручения для их руководителей об управленческих решениях, способствующих достижению поставленной цели.</a:t>
            </a:r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66C0AD-A610-4FC9-AED6-9A5DC88BC06E}" type="slidenum">
              <a:rPr lang="ru-RU" altLang="ru-RU" sz="1200" smtClean="0"/>
              <a:pPr/>
              <a:t>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559179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dirty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9C883A-BDF0-4933-9CE4-8C191BAEDB81}" type="slidenum">
              <a:rPr lang="ru-RU" altLang="ru-RU" sz="1200" smtClean="0"/>
              <a:pPr/>
              <a:t>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205017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dirty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9C883A-BDF0-4933-9CE4-8C191BAEDB81}" type="slidenum">
              <a:rPr lang="ru-RU" altLang="ru-RU" sz="1200" smtClean="0"/>
              <a:pPr/>
              <a:t>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981678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 Процесс планирования труда является составной частью тактического планирования. Однако, если планирование материально-вещественных факторов производства не представляет собой трудности, то планирование персонала является наиболее сложным. Это обусловлено тем, что каждый член трудового коллектива фирмы имеет свои потенциальные трудовые возможности, черты характера и в этом отношении он неповторим. Следовательно, трудовой коллектив как объект тактического планирования не представляет собой сумму работников фирмы, а характеризуется синергетическим эффектом, оценить который чрезвычайно сложно.</a:t>
            </a:r>
            <a:endParaRPr lang="ru-RU" altLang="ru-RU" dirty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B48B5F-F1C4-44FC-82B9-B4F72EDD2025}" type="slidenum">
              <a:rPr lang="ru-RU" altLang="ru-RU" sz="1200" smtClean="0"/>
              <a:pPr/>
              <a:t>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518989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 плане по труду и численности фирмы рассчитываются показатели производительности труда; определяется трудоёмкость изготовления единицы продукции и планируемого объёма товарного выпуска, численность работающих в разрезе различных категорий персонала, планируемая величина затрат на содержание персонала фирмы и её структурных подразделений, численность высвобождаемых (увольняемых) и принимаемых на работу работников; намечаются мероприятия по совершенствованию организации труда, подготовке, переподготовке и повышению квалификации кадров, формированию и использованию кадрового резерва; готовятся исходные данные для планирования фонда оплаты труда и фонда заработной платы, средней заработной платы работников фирмы и т.д.</a:t>
            </a:r>
            <a:endParaRPr lang="en-US" sz="12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algn="just" eaLnBrk="1" hangingPunct="1">
              <a:spcBef>
                <a:spcPct val="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План по труду и персоналу связан с основными разделами тактического плана: планом производства и реализации продукции; нормами и нормативами; планом инноваций; планом по издержкам; финансовым планом; экономической эффективностью производства; планом по фондам и т.д.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       </a:t>
            </a:r>
            <a:endParaRPr lang="ru-RU" altLang="ru-RU" dirty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D84310B-7BC0-44C6-A30A-A70F857C3C54}" type="slidenum">
              <a:rPr lang="ru-RU" altLang="ru-RU" sz="1200" smtClean="0"/>
              <a:pPr/>
              <a:t>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633602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BADFB3C-58EC-40C9-94F2-A4745B9CA459}" type="slidenum">
              <a:rPr lang="ru-RU" altLang="ru-RU" sz="1200" smtClean="0"/>
              <a:pPr/>
              <a:t>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657320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ru-RU" dirty="0"/>
              <a:t>http://www.eup.ru/Documents/2006-07-18/41942-1.asp</a:t>
            </a:r>
            <a:endParaRPr lang="ru-RU" altLang="ru-RU" dirty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13053B-8511-4870-AC94-96ECB4FEA9CE}" type="slidenum">
              <a:rPr lang="ru-RU" altLang="ru-RU" sz="1200" smtClean="0"/>
              <a:pPr/>
              <a:t>10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412056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ru-RU" dirty="0"/>
              <a:t>Особое внимание должно быть уделено кадрам ведущих профессий. В результате анализа выявляется дефицит (избыток) кадров в целом по фирме и её структурным подразделениям. При этом определяются причины, обусловившие расхождение фактического наличия трудовых ресурсов с плановыми установками.</a:t>
            </a: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A894A5-F430-4658-84DE-BF4217496774}" type="slidenum">
              <a:rPr lang="ru-RU" altLang="ru-RU" sz="1200" smtClean="0"/>
              <a:pPr/>
              <a:t>11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474069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A894A5-F430-4658-84DE-BF4217496774}" type="slidenum">
              <a:rPr lang="ru-RU" altLang="ru-RU" sz="1200" smtClean="0"/>
              <a:pPr/>
              <a:t>12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503951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ru-RU" altLang="ru-RU" dirty="0"/>
              <a:t>Возможности организации оцениваются на предмет соответствия запросов рынка внутренним возможностям организации: анализ производственных мощностей; оценка материально-технической базы, вклада каждого вида продукции в прибыльность работы организации, оценка технического уровня товаров; учет товарного ассортимента и издержек, оценка научно-технического и кадрового потенциала организации.</a:t>
            </a:r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41FB8D6-8EF9-4F86-894B-F54DDCECAEF3}" type="slidenum">
              <a:rPr lang="ru-RU" altLang="ru-RU" sz="1200" smtClean="0"/>
              <a:pPr/>
              <a:t>13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056764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/>
            <a:endParaRPr lang="ru-RU" altLang="ru-RU" dirty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262B8C-10B2-4DDC-8DAC-314BB69BF18F}" type="slidenum">
              <a:rPr lang="ru-RU" altLang="ru-RU" sz="1200" smtClean="0"/>
              <a:pPr/>
              <a:t>14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61410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dirty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B4D9EE-999F-4AE7-9A25-61D21CD71302}" type="slidenum">
              <a:rPr lang="ru-RU" altLang="ru-RU" sz="1200" smtClean="0"/>
              <a:pPr/>
              <a:t>15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539802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dirty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6FA2740-43B7-4D40-8735-D4E7EF358BF0}" type="slidenum">
              <a:rPr lang="ru-RU" altLang="ru-RU" sz="1200" smtClean="0"/>
              <a:pPr/>
              <a:t>16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5450371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1 </a:t>
            </a:r>
            <a:r>
              <a:rPr lang="ru-RU" dirty="0"/>
              <a:t>Анализ проводится по каждому структурному подразделению, категории работников и в целом по фирме. Анализируются показатели базисного и отчетного года и плана на отчетный период.</a:t>
            </a:r>
            <a:endParaRPr lang="ru-RU" altLang="ru-RU" dirty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247CC4-7AFD-48AD-A878-05F8D894FBF6}" type="slidenum">
              <a:rPr lang="ru-RU" altLang="ru-RU" sz="1200" smtClean="0"/>
              <a:pPr/>
              <a:t>17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2949344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dirty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247CC4-7AFD-48AD-A878-05F8D894FBF6}" type="slidenum">
              <a:rPr lang="ru-RU" altLang="ru-RU" sz="1200" smtClean="0"/>
              <a:pPr/>
              <a:t>18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8907341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dirty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247CC4-7AFD-48AD-A878-05F8D894FBF6}" type="slidenum">
              <a:rPr lang="ru-RU" altLang="ru-RU" sz="1200" smtClean="0"/>
              <a:pPr/>
              <a:t>19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9714368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dirty="0"/>
              <a:t>Наиболее удобным в планировании является 2. Ее величина зависит от выработки рабочих,</a:t>
            </a:r>
            <a:r>
              <a:rPr lang="ru-RU" altLang="ru-RU" baseline="0" dirty="0"/>
              <a:t> их удельного веса в общей численности работающих, а также от количества отработанных ими дней и продолжительности рабочего дня. В процессе предпланового анализа необходимо оценить влияние этих факторов на изменение уровня среднегодовой выработки ППП.</a:t>
            </a:r>
          </a:p>
          <a:p>
            <a:r>
              <a:rPr lang="ru-RU" altLang="ru-RU" baseline="0" dirty="0"/>
              <a:t>Итоговым показателем эффективности использования трудовых ресурсов является показатель рентабельности персонала, который определяется как отношение прибыли к среднегодовой численности ППП.</a:t>
            </a:r>
            <a:endParaRPr lang="ru-RU" altLang="ru-RU" dirty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247CC4-7AFD-48AD-A878-05F8D894FBF6}" type="slidenum">
              <a:rPr lang="ru-RU" altLang="ru-RU" sz="1200" smtClean="0"/>
              <a:pPr/>
              <a:t>20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3553725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ru-RU" dirty="0"/>
              <a:t>В планировании повышения производительности труда используются абсолютные показатели, характеризующие уровень производительности труда, и относительные, определяющие динамику её роста. Для оценки уровня производительности труда</a:t>
            </a:r>
            <a:r>
              <a:rPr lang="ru-RU" baseline="0" dirty="0"/>
              <a:t> </a:t>
            </a:r>
            <a:r>
              <a:rPr lang="ru-RU" dirty="0"/>
              <a:t>в плановых расчётах применяются три метода: натуральный; трудовой и стоимостной (рис. 4). При этом наиболее часто применяются два показателя: выработка и трудоёмкость. 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1750200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en-US" dirty="0"/>
              <a:t>1</a:t>
            </a:r>
            <a:r>
              <a:rPr lang="ru-RU" dirty="0"/>
              <a:t>, 2</a:t>
            </a:r>
            <a:r>
              <a:rPr lang="en-US" baseline="0" dirty="0"/>
              <a:t> </a:t>
            </a:r>
            <a:r>
              <a:rPr lang="ru-RU" altLang="ru-RU" dirty="0"/>
              <a:t>обладают высокой точностью</a:t>
            </a:r>
            <a:r>
              <a:rPr lang="ru-RU" altLang="ru-RU" baseline="0" dirty="0"/>
              <a:t> и обоснованностью планируемых показателей, однако имеют большую трудоемкость расчетов, поэтому они применяются на стадии окончательного составления плана и при планировании отдельных инновационных проектов и мероприятий;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baseline="0" dirty="0"/>
              <a:t>3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имеют незначительную трудоемкость реализации и характеризуются относительно невысокой точностью расчетов. Поэтому в предварительных расчетах они вполне эффективны.</a:t>
            </a: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8509284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 Применение данного метода предполагает</a:t>
            </a:r>
            <a:r>
              <a:rPr lang="ru-RU" altLang="ru-RU" baseline="0" dirty="0"/>
              <a:t> наличие на предприятиях научно обоснованных норм времени и сдельных расценок на все виды работ, точный учет затрат труда.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baseline="0" dirty="0"/>
              <a:t>3 </a:t>
            </a:r>
            <a:r>
              <a:rPr lang="ru-RU" altLang="ru-RU" dirty="0"/>
              <a:t>позволяют приблизительно оценить уровень производительности</a:t>
            </a:r>
            <a:r>
              <a:rPr lang="ru-RU" altLang="ru-RU" baseline="0" dirty="0"/>
              <a:t> труда в планируемом периоде. Они основаны на связи производительности труда с другими параметрами, характеризующими состояние производства в фирме (например, величиной потерь рабочего времени). Для установления характера и количественного выражений применяются экономико-математические модели, например, корреляционно-регрессионный анализ.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1490700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проводится с целью выявления резервов ее снижения.</a:t>
            </a:r>
            <a:endParaRPr lang="ru-RU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ru-RU" altLang="ru-RU" dirty="0"/>
              <a:t>Организация и обслуживание рабочих мест включает: их</a:t>
            </a:r>
            <a:r>
              <a:rPr lang="ru-RU" altLang="ru-RU" baseline="0" dirty="0"/>
              <a:t> обеспечение энергией, сырьем, материалами, полуфабрикатами, инструментами, приспособлениями; наладку, переналадку и ремонт оборудования; контроль качества продукции; санитарно-гигиенические условия работающих и др.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8722000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предполагает анализ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эффективности построения трудовых процессов по функциональным, профессиональным и квалификационным признакам. Необходимо выявить возможность совмещения профессий, функций и специальностей, многостаночного обслуживания.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6820904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815941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4 показатели: коэффициент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текучести кадров, средняя заработная плата, удельный вес выплат из фонда потребления в средней заработной плате работника, количество прогулов, величина потерь рабочего времени;</a:t>
            </a:r>
          </a:p>
          <a:p>
            <a:r>
              <a:rPr lang="ru-RU" alt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5 показатели:  средний разряд рабочих, удельный вес персонала с высшим и средним образованием в численности ППП, доля затрат на переподготовку кадром и повышение квалификации в издержках предприятия.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2929656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7 характеризуется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производственной обстановкой: санитарно-гигиеническими, психофизиологическими и социально-психологическими факторами.</a:t>
            </a:r>
          </a:p>
          <a:p>
            <a:r>
              <a:rPr lang="ru-RU" alt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1) отражает точность соблюдения режимов, последовательности и способов ведения технологических процессов изготовления продукции;</a:t>
            </a:r>
          </a:p>
          <a:p>
            <a:r>
              <a:rPr lang="ru-RU" altLang="ru-RU" dirty="0"/>
              <a:t>2) предусматривает точное выполнение всех мероприятий тактического и оперативно-календарного</a:t>
            </a:r>
            <a:r>
              <a:rPr lang="ru-RU" altLang="ru-RU" baseline="0" dirty="0"/>
              <a:t> планов, соблюдение правил охраны труда и техники безопасности;</a:t>
            </a:r>
            <a:endParaRPr lang="ru-RU" altLang="ru-RU" dirty="0"/>
          </a:p>
          <a:p>
            <a:r>
              <a:rPr lang="ru-RU" altLang="ru-RU" dirty="0"/>
              <a:t>3) предполагает строгое соблюдение</a:t>
            </a:r>
            <a:r>
              <a:rPr lang="ru-RU" altLang="ru-RU" baseline="0" dirty="0"/>
              <a:t> правил внутреннего </a:t>
            </a:r>
            <a:r>
              <a:rPr lang="ru-RU" altLang="ru-RU" baseline="0"/>
              <a:t>трудового распорядка.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5614494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 сумма затрат живого труда всех категорий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ППП фирмы;</a:t>
            </a:r>
          </a:p>
          <a:p>
            <a:r>
              <a:rPr lang="ru-RU" alt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включает затраты труда всех основных и вспомогательных рабочих;</a:t>
            </a:r>
          </a:p>
          <a:p>
            <a:r>
              <a:rPr lang="ru-RU" alt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3 определяется как сумма затрат труда основных рабочих-сдельщиков и затрат труда основных рабочих-повременщиков;</a:t>
            </a:r>
          </a:p>
          <a:p>
            <a:r>
              <a:rPr lang="ru-RU" altLang="ru-RU" dirty="0"/>
              <a:t>4 сумма затрат вспомогательных рабочих основных цехов и всех рабочих вспомогательных</a:t>
            </a:r>
            <a:r>
              <a:rPr lang="ru-RU" altLang="ru-RU" baseline="0" dirty="0"/>
              <a:t> цехов и служб, занятых обслуживанием производства;</a:t>
            </a:r>
          </a:p>
          <a:p>
            <a:r>
              <a:rPr lang="ru-RU" altLang="ru-RU" dirty="0"/>
              <a:t>5 сумма затрат труда в сфере управления производством, осуществляемых всеми категориями ППП.</a:t>
            </a:r>
          </a:p>
          <a:p>
            <a:endParaRPr lang="ru-RU" altLang="ru-RU" dirty="0"/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 платежная Т,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как правило, больше расчетной, на ее основе рассчитываются действующие сдельные расценки;</a:t>
            </a:r>
          </a:p>
          <a:p>
            <a:r>
              <a:rPr lang="ru-RU" alt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3 отличается от платежной тем, что в нее входят различные неучтенные простои и потери рабочего времени, что отражается в коэффициенте выполнения норм выработки.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29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945035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6478937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Все рассмотренные плановые расчеты выполняются, как правило, в последовательности, соответствующей ходу технологического процесса изготовления изделия, в разрезе цехов, корпусов, производств, а затем по фирме в целом.</a:t>
            </a:r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6114406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0879515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3133279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 не учитывает различные неявки (невыходы) на работу рабочих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в плановом периоде и служит базой для расчета номинального фонда.</a:t>
            </a:r>
            <a:endParaRPr lang="ru-RU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34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6578002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 </a:t>
            </a:r>
          </a:p>
          <a:p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0416566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36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0569820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является укрупненным и применяется на стадии предплановой работы. Он относительно прост, имеет незначительную трудоемкость плановых расчетов, требует небольшого объема информации, однако точность расчетов при этом невысока.</a:t>
            </a:r>
          </a:p>
          <a:p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Использование данного метода оправдано на предприятиях с однородным производством, например, в легкой и пищевой промышленности, в добывающих отраслях промышленности и др.</a:t>
            </a:r>
            <a:endParaRPr lang="ru-RU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37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4459440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Общая численность ППП может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быть определена сразу на основе полной трудоемкости производственной программы либо путем суммирования численности, рассчитанной по каждой категории персонала.</a:t>
            </a:r>
            <a:endParaRPr lang="ru-RU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ru-RU" altLang="ru-RU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76197084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just" eaLnBrk="1" hangingPunct="1">
              <a:spcBef>
                <a:spcPct val="10000"/>
              </a:spcBef>
            </a:pPr>
            <a:r>
              <a:rPr lang="ru-RU" altLang="ru-RU" sz="1200" dirty="0"/>
              <a:t>Дополнительная потребность в кадрах или избыток рабочей силы обычно рассчитывается отдельно по каждой категории работников с учетом профессии, квалификации (разряда) и т.д. Дополнительная</a:t>
            </a:r>
            <a:r>
              <a:rPr lang="ru-RU" altLang="ru-RU" sz="1200" baseline="0" dirty="0"/>
              <a:t> потребность в служащих и прочих работниках рассчитывается с учетом имеющихся вакансий и возможной убыли в планируемом периоде.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1200" baseline="0" dirty="0"/>
              <a:t>Аналогично рассчитывается излишек рабочей силы. Расчеты ведутся по каждому структурному подразделению и в целом по фирме.</a:t>
            </a:r>
            <a:endParaRPr lang="ru-RU" altLang="ru-RU" sz="1200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39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6821373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just" eaLnBrk="1" hangingPunct="1">
              <a:spcBef>
                <a:spcPct val="10000"/>
              </a:spcBef>
            </a:pPr>
            <a:endParaRPr lang="ru-RU" altLang="ru-RU" sz="1200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40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1077798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just" eaLnBrk="1" hangingPunct="1">
              <a:spcBef>
                <a:spcPct val="10000"/>
              </a:spcBef>
            </a:pPr>
            <a:r>
              <a:rPr lang="ru-RU" altLang="ru-RU" sz="1200" dirty="0"/>
              <a:t>1 т.е. соответствовать численности, определенной путем деления объема производства</a:t>
            </a:r>
            <a:r>
              <a:rPr lang="ru-RU" altLang="ru-RU" sz="1200" baseline="0" dirty="0"/>
              <a:t> на выработку одного работающего в базисном году в тех же единицах и вычитания из полученного результата сокращения численности, рассчитанной по основным технико-экономическим факторам.</a:t>
            </a:r>
            <a:endParaRPr lang="ru-RU" altLang="ru-RU" sz="1200" dirty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6CB51E-7459-4936-901B-72CE6372BDF2}" type="slidenum">
              <a:rPr lang="ru-RU" altLang="ru-RU" sz="1200" smtClean="0"/>
              <a:pPr/>
              <a:t>41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375039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1648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65864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38135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0841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9049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391070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783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4644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27055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0240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08877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1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5"/>
          <p:cNvSpPr>
            <a:spLocks noChangeShapeType="1"/>
          </p:cNvSpPr>
          <p:nvPr/>
        </p:nvSpPr>
        <p:spPr bwMode="auto">
          <a:xfrm>
            <a:off x="323850" y="303371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Line 6"/>
          <p:cNvSpPr>
            <a:spLocks noChangeShapeType="1"/>
          </p:cNvSpPr>
          <p:nvPr/>
        </p:nvSpPr>
        <p:spPr bwMode="auto">
          <a:xfrm>
            <a:off x="431800" y="5300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323850" y="3159125"/>
            <a:ext cx="8496300" cy="1323439"/>
          </a:xfrm>
          <a:prstGeom prst="rect">
            <a:avLst/>
          </a:prstGeom>
          <a:solidFill>
            <a:srgbClr val="BBE0E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333399"/>
                </a:solidFill>
              </a:rPr>
              <a:t>Планирование потребности в персонале</a:t>
            </a:r>
          </a:p>
        </p:txBody>
      </p:sp>
      <p:sp>
        <p:nvSpPr>
          <p:cNvPr id="4101" name="Text Box 8"/>
          <p:cNvSpPr txBox="1">
            <a:spLocks noChangeArrowheads="1"/>
          </p:cNvSpPr>
          <p:nvPr/>
        </p:nvSpPr>
        <p:spPr bwMode="auto">
          <a:xfrm>
            <a:off x="323850" y="549275"/>
            <a:ext cx="8496300" cy="208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Кафедра менеджмента, ауд. 1532, т. 240</a:t>
            </a:r>
            <a:r>
              <a:rPr lang="en-US" altLang="ru-RU" sz="2400"/>
              <a:t>-</a:t>
            </a:r>
            <a:r>
              <a:rPr lang="ru-RU" altLang="ru-RU" sz="2400"/>
              <a:t>41-36</a:t>
            </a:r>
          </a:p>
          <a:p>
            <a:pPr eaLnBrk="1" hangingPunct="1"/>
            <a:endParaRPr lang="ru-RU" altLang="ru-RU" sz="2400"/>
          </a:p>
          <a:p>
            <a:pPr eaLnBrk="1" hangingPunct="1"/>
            <a:r>
              <a:rPr lang="ru-RU" altLang="ru-RU" sz="2400"/>
              <a:t>К.э.н., доцент Недолужко О.В.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>
                <a:solidFill>
                  <a:srgbClr val="333399"/>
                </a:solidFill>
              </a:rPr>
              <a:t>План лекции</a:t>
            </a:r>
          </a:p>
          <a:p>
            <a:pPr eaLnBrk="1" hangingPunct="1">
              <a:spcBef>
                <a:spcPct val="10000"/>
              </a:spcBef>
            </a:pPr>
            <a:endParaRPr lang="ru-RU" altLang="ru-RU" sz="2400" b="1">
              <a:solidFill>
                <a:srgbClr val="0F2BEC"/>
              </a:solidFill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49DE037-0337-4D5C-93DA-E01ABDFD07E2}" type="slidenum">
              <a:rPr lang="ru-RU" altLang="ru-RU" sz="1800"/>
              <a:pPr eaLnBrk="1" hangingPunct="1"/>
              <a:t>2</a:t>
            </a:fld>
            <a:endParaRPr lang="ru-RU" altLang="ru-RU" sz="1800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191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747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63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Содержание и задачи планирования потребности в персонале.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Анализ выполнения плана по труду.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Планирование производительности труда.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Планирование трудоемкости производственной программы.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Расчет баланса рабочего времени.</a:t>
            </a:r>
          </a:p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ru-RU" altLang="ru-RU" sz="2400" dirty="0"/>
              <a:t>Расчет потребности в персонале.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200" dirty="0"/>
          </a:p>
          <a:p>
            <a:pPr algn="ctr" eaLnBrk="1" hangingPunct="1"/>
            <a:r>
              <a:rPr lang="ru-RU" altLang="ru-RU" sz="2200" dirty="0"/>
              <a:t>Содержание и задачи планирования потребности в персонале</a:t>
            </a:r>
            <a:endParaRPr lang="ru-RU" altLang="ru-RU" sz="22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3A7842C-AC95-41BA-973E-97F36BB866FD}" type="slidenum">
              <a:rPr lang="ru-RU" altLang="ru-RU" sz="1800"/>
              <a:pPr eaLnBrk="1" hangingPunct="1"/>
              <a:t>3</a:t>
            </a:fld>
            <a:endParaRPr lang="ru-RU" altLang="ru-RU" sz="18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200" dirty="0"/>
              <a:t>Значение и роль плана по труду и персоналу фирмы определяются следующим моментами:</a:t>
            </a:r>
          </a:p>
          <a:p>
            <a:pPr algn="just" eaLnBrk="1" hangingPunct="1"/>
            <a:r>
              <a:rPr lang="ru-RU" altLang="ru-RU" sz="2200" dirty="0"/>
              <a:t>1 затраты на содержание персонала составляют значительную часть издержек предприятия, определяют цену реализации продукции и её конкурентоспособность;</a:t>
            </a:r>
          </a:p>
          <a:p>
            <a:pPr algn="just" eaLnBrk="1" hangingPunct="1"/>
            <a:r>
              <a:rPr lang="ru-RU" altLang="ru-RU" sz="2200" dirty="0"/>
              <a:t>2 персонал фирмы является важнейшим фактором производства; </a:t>
            </a:r>
          </a:p>
          <a:p>
            <a:pPr algn="just" eaLnBrk="1" hangingPunct="1"/>
            <a:r>
              <a:rPr lang="ru-RU" altLang="ru-RU" sz="2200" dirty="0"/>
              <a:t>3·в настоящее время возрастает коллективный и инвестиционный характер труда;</a:t>
            </a:r>
          </a:p>
          <a:p>
            <a:pPr algn="just" eaLnBrk="1" hangingPunct="1"/>
            <a:r>
              <a:rPr lang="ru-RU" altLang="ru-RU" sz="2200" dirty="0"/>
              <a:t> 4 неоправданно низкий уровень оплаты труда.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200" dirty="0"/>
              <a:t>Содержание и задачи планирования потребности в персонале</a:t>
            </a:r>
            <a:endParaRPr lang="ru-RU" altLang="ru-RU" sz="22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996DFB6-AE78-4141-A7F1-B826293A5E94}" type="slidenum">
              <a:rPr lang="ru-RU" altLang="ru-RU" sz="1800"/>
              <a:pPr eaLnBrk="1" hangingPunct="1"/>
              <a:t>4</a:t>
            </a:fld>
            <a:endParaRPr lang="ru-RU" altLang="ru-RU" sz="180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pPr indent="0" algn="ctr"/>
            <a:r>
              <a:rPr lang="ru-RU" altLang="ru-RU" dirty="0"/>
              <a:t>Рисунок 1 – Структура плана по труду и персоналу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58859" t="34250" r="10823" b="26900"/>
          <a:stretch/>
        </p:blipFill>
        <p:spPr>
          <a:xfrm>
            <a:off x="1187624" y="873125"/>
            <a:ext cx="6552728" cy="47230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000" dirty="0"/>
          </a:p>
          <a:p>
            <a:pPr algn="ctr" eaLnBrk="1" hangingPunct="1"/>
            <a:r>
              <a:rPr lang="ru-RU" altLang="ru-RU" sz="2200" dirty="0"/>
              <a:t>Содержание и задачи планирования потребности в персонале</a:t>
            </a:r>
            <a:endParaRPr lang="ru-RU" altLang="ru-RU" sz="22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A397A7C-DECD-4976-BD26-F375363C9CB2}" type="slidenum">
              <a:rPr lang="ru-RU" altLang="ru-RU" sz="1800"/>
              <a:pPr eaLnBrk="1" hangingPunct="1"/>
              <a:t>5</a:t>
            </a:fld>
            <a:endParaRPr lang="ru-RU" altLang="ru-RU" sz="1800"/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200" dirty="0"/>
              <a:t>Целью разработки плана по труду и персоналу является определение рациональной (экономически обоснованной) потребности фирмы в персонале и обеспечение эффективного его использования в планируемом периоде времени.</a:t>
            </a:r>
          </a:p>
          <a:p>
            <a:r>
              <a:rPr lang="ru-RU" altLang="ru-RU" sz="2200" dirty="0"/>
              <a:t> К числу основных задач, которые решаются в процессе планирования труда, относятся следующие:</a:t>
            </a:r>
          </a:p>
          <a:p>
            <a:r>
              <a:rPr lang="ru-RU" altLang="ru-RU" sz="2200" dirty="0"/>
              <a:t>  1 создание здорового и работоспособного трудового коллектива, способного выполнить намеченные тактическим планом цели;</a:t>
            </a:r>
          </a:p>
          <a:p>
            <a:r>
              <a:rPr lang="ru-RU" altLang="ru-RU" sz="2200" dirty="0"/>
              <a:t>   2 формирование оптимальной половозрастной и квалификационной структуры трудового коллектива фирмы;</a:t>
            </a:r>
          </a:p>
          <a:p>
            <a:r>
              <a:rPr lang="ru-RU" altLang="ru-RU" sz="2200" dirty="0"/>
              <a:t>   3 подготовка, переподготовка и повышение квалификации персонала фирмы;</a:t>
            </a:r>
          </a:p>
          <a:p>
            <a:r>
              <a:rPr lang="ru-RU" altLang="ru-RU" sz="2200" dirty="0"/>
              <a:t>   4 совершенствование организации труда;</a:t>
            </a:r>
          </a:p>
          <a:p>
            <a:r>
              <a:rPr lang="ru-RU" altLang="ru-RU" sz="2200" dirty="0"/>
              <a:t>   5 стимулирование;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200" dirty="0"/>
              <a:t>Содержание и задачи планирования потребности в персонале</a:t>
            </a:r>
            <a:endParaRPr lang="ru-RU" altLang="ru-RU" sz="22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A397A7C-DECD-4976-BD26-F375363C9CB2}" type="slidenum">
              <a:rPr lang="ru-RU" altLang="ru-RU" sz="1800"/>
              <a:pPr eaLnBrk="1" hangingPunct="1"/>
              <a:t>6</a:t>
            </a:fld>
            <a:endParaRPr lang="ru-RU" altLang="ru-RU" sz="1800"/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200" dirty="0"/>
              <a:t>К числу основных задач, которые решаются в процессе планирования труда, относятся следующие (продолжение):</a:t>
            </a:r>
          </a:p>
          <a:p>
            <a:r>
              <a:rPr lang="ru-RU" altLang="ru-RU" sz="2200" dirty="0"/>
              <a:t>6·создание благоприятных условий труда и отдыха для персонала;</a:t>
            </a:r>
          </a:p>
          <a:p>
            <a:r>
              <a:rPr lang="ru-RU" altLang="ru-RU" sz="2200" dirty="0"/>
              <a:t> 7 повышение производительности и качества труда;</a:t>
            </a:r>
          </a:p>
          <a:p>
            <a:r>
              <a:rPr lang="ru-RU" altLang="ru-RU" sz="2200" dirty="0"/>
              <a:t> 8 обеспечение оптимального соотношения между численностью персонала, заработной платой и производительностью труда в планируемом периоде;</a:t>
            </a:r>
          </a:p>
          <a:p>
            <a:r>
              <a:rPr lang="ru-RU" altLang="ru-RU" sz="2200" dirty="0"/>
              <a:t> 9 ротация персонала (приём, увольнение, перевод на другую работу);</a:t>
            </a:r>
          </a:p>
          <a:p>
            <a:r>
              <a:rPr lang="ru-RU" altLang="ru-RU" sz="2200" dirty="0"/>
              <a:t> 10 оптимизация средств на содержание персонала и т.д.</a:t>
            </a:r>
          </a:p>
        </p:txBody>
      </p:sp>
    </p:spTree>
    <p:extLst>
      <p:ext uri="{BB962C8B-B14F-4D97-AF65-F5344CB8AC3E}">
        <p14:creationId xmlns:p14="http://schemas.microsoft.com/office/powerpoint/2010/main" val="4208857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200" dirty="0"/>
              <a:t>Содержание и задачи планирования потребности в персонале</a:t>
            </a:r>
            <a:endParaRPr lang="ru-RU" altLang="ru-RU" sz="22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C40849F-ACFA-48AD-9964-960B1F61D4EA}" type="slidenum">
              <a:rPr lang="ru-RU" altLang="ru-RU" sz="1800"/>
              <a:pPr eaLnBrk="1" hangingPunct="1"/>
              <a:t>7</a:t>
            </a:fld>
            <a:endParaRPr lang="ru-RU" altLang="ru-RU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dirty="0"/>
              <a:t> В соответствии со структурой тактического плана планирование персонала охватывает планирование труда и планирование оплаты труда. Для этого в плане по труду и персоналу выделяются три раздела:</a:t>
            </a:r>
          </a:p>
          <a:p>
            <a:r>
              <a:rPr lang="ru-RU" altLang="ru-RU" dirty="0"/>
              <a:t>       - план по труду;</a:t>
            </a:r>
          </a:p>
          <a:p>
            <a:r>
              <a:rPr lang="ru-RU" altLang="ru-RU" dirty="0"/>
              <a:t>       - план по численности персонала;</a:t>
            </a:r>
          </a:p>
          <a:p>
            <a:r>
              <a:rPr lang="ru-RU" altLang="ru-RU" dirty="0"/>
              <a:t>	- план по заработной плате.</a:t>
            </a:r>
            <a:endParaRPr lang="ru-RU" altLang="ru-RU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200" dirty="0"/>
          </a:p>
          <a:p>
            <a:pPr algn="ctr" eaLnBrk="1" hangingPunct="1"/>
            <a:r>
              <a:rPr lang="ru-RU" altLang="ru-RU" sz="2200" dirty="0"/>
              <a:t>Содержание и задачи планирования потребности в персонале</a:t>
            </a:r>
            <a:endParaRPr lang="ru-RU" altLang="ru-RU" sz="22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60DC1C2-E796-4BEB-939D-6C196BEAD9E8}" type="slidenum">
              <a:rPr lang="ru-RU" altLang="ru-RU" sz="1800"/>
              <a:pPr eaLnBrk="1" hangingPunct="1"/>
              <a:t>8</a:t>
            </a:fld>
            <a:endParaRPr lang="ru-RU" altLang="ru-RU" sz="1800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u="sng" dirty="0"/>
          </a:p>
          <a:p>
            <a:endParaRPr lang="ru-RU" altLang="ru-RU" u="sng" dirty="0"/>
          </a:p>
          <a:p>
            <a:endParaRPr lang="ru-RU" altLang="ru-RU" u="sng" dirty="0"/>
          </a:p>
          <a:p>
            <a:endParaRPr lang="ru-RU" altLang="ru-RU" u="sng" dirty="0"/>
          </a:p>
          <a:p>
            <a:endParaRPr lang="ru-RU" altLang="ru-RU" u="sng" dirty="0"/>
          </a:p>
          <a:p>
            <a:endParaRPr lang="ru-RU" altLang="ru-RU" u="sng" dirty="0"/>
          </a:p>
          <a:p>
            <a:endParaRPr lang="ru-RU" altLang="ru-RU" u="sng" dirty="0"/>
          </a:p>
          <a:p>
            <a:endParaRPr lang="ru-RU" altLang="ru-RU" u="sng" dirty="0"/>
          </a:p>
          <a:p>
            <a:endParaRPr lang="ru-RU" altLang="ru-RU" u="sng" dirty="0"/>
          </a:p>
          <a:p>
            <a:endParaRPr lang="ru-RU" altLang="ru-RU" u="sng" dirty="0"/>
          </a:p>
          <a:p>
            <a:endParaRPr lang="ru-RU" altLang="ru-RU" u="sng" dirty="0"/>
          </a:p>
          <a:p>
            <a:endParaRPr lang="ru-RU" altLang="ru-RU" u="sng" dirty="0"/>
          </a:p>
          <a:p>
            <a:endParaRPr lang="ru-RU" altLang="ru-RU" u="sng" dirty="0"/>
          </a:p>
          <a:p>
            <a:endParaRPr lang="ru-RU" altLang="ru-RU" u="sng" dirty="0"/>
          </a:p>
          <a:p>
            <a:endParaRPr lang="ru-RU" altLang="ru-RU" u="sng" dirty="0"/>
          </a:p>
          <a:p>
            <a:pPr algn="ctr"/>
            <a:endParaRPr lang="ru-RU" altLang="ru-RU" dirty="0"/>
          </a:p>
          <a:p>
            <a:pPr algn="ctr"/>
            <a:r>
              <a:rPr lang="ru-RU" altLang="ru-RU" dirty="0"/>
              <a:t>Рисунок 2 – Содержание и информационные связи плана по труду и персоналу с другими разделами тактического плана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58466" t="11501" r="14563" b="14300"/>
          <a:stretch/>
        </p:blipFill>
        <p:spPr>
          <a:xfrm rot="5400000">
            <a:off x="2231754" y="-246376"/>
            <a:ext cx="4680490" cy="72428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200" dirty="0"/>
              <a:t>Содержание и задачи планирования потребности в персонале</a:t>
            </a:r>
            <a:endParaRPr lang="ru-RU" altLang="ru-RU" sz="22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03B0BA6-5ED3-4019-9DB3-F97137098F29}" type="slidenum">
              <a:rPr lang="ru-RU" altLang="ru-RU" sz="1800"/>
              <a:pPr eaLnBrk="1" hangingPunct="1"/>
              <a:t>9</a:t>
            </a:fld>
            <a:endParaRPr lang="ru-RU" altLang="ru-RU" sz="1800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dirty="0"/>
              <a:t>Технологический процесс планирования труда и численности представляет собой последовательность взаимосвязанных процедур, которые имеют определённый набор исходных данных, алгоритм расчёта показателей и законченный результат.</a:t>
            </a:r>
          </a:p>
          <a:p>
            <a:pPr algn="just" eaLnBrk="1" hangingPunct="1"/>
            <a:r>
              <a:rPr lang="ru-RU" altLang="ru-RU" dirty="0"/>
              <a:t>В процессе планирования выполняются следующие плановые расчеты:</a:t>
            </a:r>
          </a:p>
          <a:p>
            <a:pPr algn="just" eaLnBrk="1" hangingPunct="1"/>
            <a:r>
              <a:rPr lang="ru-RU" altLang="ru-RU" dirty="0"/>
              <a:t> 1·анализируется выполнение плана по труду и численности за предшествующий период;</a:t>
            </a:r>
          </a:p>
          <a:p>
            <a:pPr algn="just" eaLnBrk="1" hangingPunct="1"/>
            <a:r>
              <a:rPr lang="ru-RU" altLang="ru-RU" dirty="0"/>
              <a:t>  2 рассчитываются плановые показатели производительности труда;</a:t>
            </a:r>
          </a:p>
          <a:p>
            <a:pPr algn="just" eaLnBrk="1" hangingPunct="1"/>
            <a:r>
              <a:rPr lang="ru-RU" altLang="ru-RU" dirty="0"/>
              <a:t> 3 определяется нормативная трудоёмкость изготовления единицы продукции, работ и товарного выпуска;</a:t>
            </a:r>
          </a:p>
          <a:p>
            <a:pPr algn="just" eaLnBrk="1" hangingPunct="1"/>
            <a:r>
              <a:rPr lang="ru-RU" altLang="ru-RU" dirty="0"/>
              <a:t>  4 рассчитывается плановый баланс рабочего времени одного работающего;</a:t>
            </a:r>
          </a:p>
          <a:p>
            <a:pPr algn="just" eaLnBrk="1" hangingPunct="1"/>
            <a:r>
              <a:rPr lang="ru-RU" altLang="ru-RU" dirty="0"/>
              <a:t>  5 рассчитывается потребность в персонале, его плановая структура и движение;</a:t>
            </a:r>
          </a:p>
          <a:p>
            <a:pPr algn="just" eaLnBrk="1" hangingPunct="1"/>
            <a:r>
              <a:rPr lang="ru-RU" altLang="ru-RU" dirty="0"/>
              <a:t>  6 планируется развитие персонала.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200" dirty="0"/>
              <a:t>Содержание и задачи планирования потребности в персонале</a:t>
            </a:r>
          </a:p>
          <a:p>
            <a:pPr algn="ctr" eaLnBrk="1" hangingPunct="1"/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A6D425B-8F5B-4008-9819-442153D579F7}" type="slidenum">
              <a:rPr lang="ru-RU" altLang="ru-RU" sz="1800"/>
              <a:pPr eaLnBrk="1" hangingPunct="1"/>
              <a:t>10</a:t>
            </a:fld>
            <a:endParaRPr lang="ru-RU" altLang="ru-RU" sz="1800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endParaRPr lang="ru-RU" altLang="ru-RU" sz="2200" dirty="0"/>
          </a:p>
          <a:p>
            <a:pPr algn="just" eaLnBrk="1" hangingPunct="1"/>
            <a:endParaRPr lang="ru-RU" altLang="ru-RU" sz="2200" dirty="0"/>
          </a:p>
          <a:p>
            <a:pPr algn="just" eaLnBrk="1" hangingPunct="1"/>
            <a:endParaRPr lang="ru-RU" altLang="ru-RU" sz="2200" dirty="0"/>
          </a:p>
          <a:p>
            <a:pPr algn="just" eaLnBrk="1" hangingPunct="1"/>
            <a:endParaRPr lang="ru-RU" altLang="ru-RU" sz="2200" dirty="0"/>
          </a:p>
          <a:p>
            <a:pPr algn="just" eaLnBrk="1" hangingPunct="1"/>
            <a:endParaRPr lang="ru-RU" altLang="ru-RU" sz="2200" dirty="0"/>
          </a:p>
          <a:p>
            <a:pPr algn="just" eaLnBrk="1" hangingPunct="1"/>
            <a:endParaRPr lang="ru-RU" altLang="ru-RU" sz="2200" dirty="0"/>
          </a:p>
          <a:p>
            <a:pPr algn="just" eaLnBrk="1" hangingPunct="1"/>
            <a:endParaRPr lang="ru-RU" altLang="ru-RU" sz="2200" dirty="0"/>
          </a:p>
          <a:p>
            <a:pPr algn="just" eaLnBrk="1" hangingPunct="1"/>
            <a:endParaRPr lang="ru-RU" altLang="ru-RU" sz="2200" dirty="0"/>
          </a:p>
          <a:p>
            <a:pPr algn="just" eaLnBrk="1" hangingPunct="1"/>
            <a:endParaRPr lang="ru-RU" altLang="ru-RU" sz="2200" dirty="0"/>
          </a:p>
          <a:p>
            <a:pPr algn="just" eaLnBrk="1" hangingPunct="1"/>
            <a:endParaRPr lang="ru-RU" altLang="ru-RU" sz="2200" dirty="0"/>
          </a:p>
          <a:p>
            <a:pPr algn="just" eaLnBrk="1" hangingPunct="1"/>
            <a:endParaRPr lang="ru-RU" altLang="ru-RU" sz="2200" dirty="0"/>
          </a:p>
          <a:p>
            <a:pPr algn="just" eaLnBrk="1" hangingPunct="1"/>
            <a:endParaRPr lang="ru-RU" altLang="ru-RU" sz="2200" dirty="0"/>
          </a:p>
          <a:p>
            <a:pPr algn="just" eaLnBrk="1" hangingPunct="1"/>
            <a:endParaRPr lang="ru-RU" altLang="ru-RU" sz="2200" dirty="0"/>
          </a:p>
          <a:p>
            <a:pPr algn="just" eaLnBrk="1" hangingPunct="1"/>
            <a:endParaRPr lang="ru-RU" altLang="ru-RU" sz="2200" dirty="0"/>
          </a:p>
          <a:p>
            <a:pPr indent="0" algn="ctr" eaLnBrk="1" hangingPunct="1"/>
            <a:r>
              <a:rPr lang="ru-RU" altLang="ru-RU" sz="2200" dirty="0"/>
              <a:t>Рисунок 3 – Схема этапов планирования потребности в персонале</a:t>
            </a:r>
          </a:p>
          <a:p>
            <a:pPr algn="just" eaLnBrk="1" hangingPunct="1"/>
            <a:endParaRPr lang="ru-RU" altLang="ru-RU" sz="2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6375" t="32500" r="43898" b="17101"/>
          <a:stretch/>
        </p:blipFill>
        <p:spPr>
          <a:xfrm>
            <a:off x="1907704" y="873125"/>
            <a:ext cx="4932548" cy="47038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Анализ выполнения плана по труду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372D982-97DE-4DFB-8CFC-DF9186036966}" type="slidenum">
              <a:rPr lang="ru-RU" altLang="ru-RU" sz="1800"/>
              <a:pPr eaLnBrk="1" hangingPunct="1"/>
              <a:t>11</a:t>
            </a:fld>
            <a:endParaRPr lang="ru-RU" altLang="ru-RU" sz="1800"/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60425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200" dirty="0"/>
              <a:t>Основными задачами анализа</a:t>
            </a:r>
            <a:r>
              <a:rPr lang="en-US" altLang="ru-RU" sz="2200" dirty="0"/>
              <a:t> </a:t>
            </a:r>
            <a:r>
              <a:rPr lang="ru-RU" altLang="ru-RU" sz="2200" dirty="0"/>
              <a:t>плана по труду и заработной плате являются:</a:t>
            </a:r>
          </a:p>
          <a:p>
            <a:pPr algn="just" eaLnBrk="1" hangingPunct="1"/>
            <a:r>
              <a:rPr lang="ru-RU" altLang="ru-RU" sz="2200" i="1" dirty="0"/>
              <a:t> 1 </a:t>
            </a:r>
            <a:r>
              <a:rPr lang="ru-RU" altLang="ru-RU" sz="2200" dirty="0"/>
              <a:t>оценка обеспеченности предприятия трудовыми ресурсами;  </a:t>
            </a:r>
          </a:p>
          <a:p>
            <a:pPr algn="just" eaLnBrk="1" hangingPunct="1"/>
            <a:r>
              <a:rPr lang="ru-RU" altLang="ru-RU" sz="2200" dirty="0"/>
              <a:t> 2·оценка эффективности использования трудовых ресурсов;</a:t>
            </a:r>
          </a:p>
          <a:p>
            <a:pPr algn="just" eaLnBrk="1" hangingPunct="1"/>
            <a:r>
              <a:rPr lang="ru-RU" altLang="ru-RU" sz="2200" dirty="0"/>
              <a:t> 3·выявление резервов экономии трудовых ресурсов и разработка мероприятий по их использованию.</a:t>
            </a:r>
          </a:p>
          <a:p>
            <a:pPr algn="just" eaLnBrk="1" hangingPunct="1"/>
            <a:r>
              <a:rPr lang="ru-RU" sz="2200" dirty="0"/>
              <a:t> Обеспеченность фирмы трудовыми ресурсами определяется сравнением фактического количества работников в базисном периоде по категориям и профессиям с плановой потребностью.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Анализ выполнения плана по труду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372D982-97DE-4DFB-8CFC-DF9186036966}" type="slidenum">
              <a:rPr lang="ru-RU" altLang="ru-RU" sz="1800"/>
              <a:pPr eaLnBrk="1" hangingPunct="1"/>
              <a:t>12</a:t>
            </a:fld>
            <a:endParaRPr lang="ru-RU" altLang="ru-RU" sz="1800"/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60425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dirty="0"/>
              <a:t>По каждому структурному подразделению и в целом по фирме анализируются следующие показатели:</a:t>
            </a:r>
          </a:p>
          <a:p>
            <a:pPr algn="just" eaLnBrk="1" hangingPunct="1"/>
            <a:r>
              <a:rPr lang="ru-RU" dirty="0"/>
              <a:t>- общая численность работников;</a:t>
            </a:r>
          </a:p>
          <a:p>
            <a:pPr algn="just" eaLnBrk="1" hangingPunct="1"/>
            <a:r>
              <a:rPr lang="ru-RU" dirty="0"/>
              <a:t>- численность промышленно – производственного персонала (ППП) и его удельный вес в общей численности;</a:t>
            </a:r>
          </a:p>
          <a:p>
            <a:pPr algn="just" eaLnBrk="1" hangingPunct="1"/>
            <a:r>
              <a:rPr lang="ru-RU" dirty="0"/>
              <a:t>- численность рабочих и их удельный вес в численности ППП;</a:t>
            </a:r>
          </a:p>
          <a:p>
            <a:pPr algn="just" eaLnBrk="1" hangingPunct="1"/>
            <a:r>
              <a:rPr lang="ru-RU" dirty="0"/>
              <a:t>- дополнительная потребность в персонале (всего, в том числе ППП);</a:t>
            </a:r>
          </a:p>
          <a:p>
            <a:pPr algn="just" eaLnBrk="1" hangingPunct="1"/>
            <a:r>
              <a:rPr lang="ru-RU" dirty="0"/>
              <a:t>- дополнительная потребность в кадрах рабочих и специалистов;</a:t>
            </a:r>
          </a:p>
          <a:p>
            <a:pPr algn="just" eaLnBrk="1" hangingPunct="1"/>
            <a:r>
              <a:rPr lang="ru-RU" dirty="0"/>
              <a:t>- обеспечение дополнительной потребности в кадрах рабочих за счёт выпускников профессионально – технических учебных заведений, службы занятости населения и прочих внешних источников;</a:t>
            </a:r>
          </a:p>
          <a:p>
            <a:pPr algn="just" eaLnBrk="1" hangingPunct="1"/>
            <a:r>
              <a:rPr lang="ru-RU" dirty="0"/>
              <a:t>- высвобождение рабочих и служащих;</a:t>
            </a:r>
          </a:p>
          <a:p>
            <a:pPr algn="just" eaLnBrk="1" hangingPunct="1"/>
            <a:r>
              <a:rPr lang="ru-RU" dirty="0"/>
              <a:t>- использование высвобождаемой численности персонала и т.п.</a:t>
            </a:r>
            <a:endParaRPr lang="ru-RU" altLang="ru-RU" sz="2200" dirty="0"/>
          </a:p>
          <a:p>
            <a:pPr algn="just" eaLnBrk="1" hangingPunct="1"/>
            <a:endParaRPr lang="ru-RU" altLang="ru-RU" sz="2200" dirty="0"/>
          </a:p>
        </p:txBody>
      </p:sp>
    </p:spTree>
    <p:extLst>
      <p:ext uri="{BB962C8B-B14F-4D97-AF65-F5344CB8AC3E}">
        <p14:creationId xmlns:p14="http://schemas.microsoft.com/office/powerpoint/2010/main" val="3179419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Анализ выполнения плана по труду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F702747-11CD-4568-BAE3-367EFEC2DB41}" type="slidenum">
              <a:rPr lang="ru-RU" altLang="ru-RU" sz="1800"/>
              <a:pPr eaLnBrk="1" hangingPunct="1"/>
              <a:t>13</a:t>
            </a:fld>
            <a:endParaRPr lang="ru-RU" altLang="ru-RU" sz="1800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endParaRPr lang="en-US" altLang="ru-RU" sz="2200" dirty="0"/>
          </a:p>
          <a:p>
            <a:pPr algn="just" eaLnBrk="1" hangingPunct="1"/>
            <a:r>
              <a:rPr lang="ru-RU" altLang="ru-RU" sz="2200" dirty="0"/>
              <a:t>1. Индекс среднесписочной численности работающих:</a:t>
            </a:r>
          </a:p>
          <a:p>
            <a:pPr algn="just" eaLnBrk="1" hangingPunct="1"/>
            <a:endParaRPr lang="ru-RU" altLang="ru-RU" sz="500" dirty="0"/>
          </a:p>
          <a:p>
            <a:pPr algn="ctr" eaLnBrk="1" hangingPunct="1"/>
            <a:r>
              <a:rPr lang="ru-RU" altLang="ru-RU" sz="2200" dirty="0" err="1"/>
              <a:t>Iчсс</a:t>
            </a:r>
            <a:r>
              <a:rPr lang="ru-RU" altLang="ru-RU" sz="2200" dirty="0"/>
              <a:t> = Чсс1/Чсс0</a:t>
            </a:r>
          </a:p>
          <a:p>
            <a:pPr algn="just" eaLnBrk="1" hangingPunct="1"/>
            <a:endParaRPr lang="ru-RU" altLang="ru-RU" sz="500" dirty="0"/>
          </a:p>
          <a:p>
            <a:pPr algn="just" eaLnBrk="1" hangingPunct="1"/>
            <a:r>
              <a:rPr lang="ru-RU" altLang="ru-RU" sz="2200" dirty="0"/>
              <a:t>где Чсс1 - среднесписочная численность работающих на предприятии в расчёте на один календарный день в отчётном году;</a:t>
            </a:r>
          </a:p>
          <a:p>
            <a:pPr algn="just" eaLnBrk="1" hangingPunct="1"/>
            <a:r>
              <a:rPr lang="ru-RU" altLang="ru-RU" sz="2200" dirty="0"/>
              <a:t>Чсс0 - среднесписочная численность работающих на предприятии в расчёте на один календарный день в базисном году.</a:t>
            </a:r>
          </a:p>
          <a:p>
            <a:pPr algn="just" eaLnBrk="1" hangingPunct="1"/>
            <a:endParaRPr lang="ru-RU" altLang="ru-RU" sz="500" dirty="0"/>
          </a:p>
          <a:p>
            <a:pPr algn="just" eaLnBrk="1" hangingPunct="1"/>
            <a:r>
              <a:rPr lang="ru-RU" altLang="ru-RU" sz="2200" dirty="0"/>
              <a:t>2. Индекс удельного веса персонала данной категории:</a:t>
            </a:r>
          </a:p>
          <a:p>
            <a:pPr algn="just" eaLnBrk="1" hangingPunct="1"/>
            <a:endParaRPr lang="ru-RU" altLang="ru-RU" sz="500" dirty="0"/>
          </a:p>
          <a:p>
            <a:pPr algn="ctr" eaLnBrk="1" hangingPunct="1"/>
            <a:r>
              <a:rPr lang="ru-RU" altLang="ru-RU" sz="2200" dirty="0" err="1"/>
              <a:t>Iувi</a:t>
            </a:r>
            <a:r>
              <a:rPr lang="ru-RU" altLang="ru-RU" sz="2200" dirty="0"/>
              <a:t>=Уув1/Уув0</a:t>
            </a:r>
          </a:p>
          <a:p>
            <a:pPr algn="just" eaLnBrk="1" hangingPunct="1"/>
            <a:endParaRPr lang="ru-RU" altLang="ru-RU" sz="500" dirty="0"/>
          </a:p>
          <a:p>
            <a:pPr algn="just" eaLnBrk="1" hangingPunct="1"/>
            <a:r>
              <a:rPr lang="ru-RU" altLang="ru-RU" sz="2200" dirty="0"/>
              <a:t>где Уув1 - удельный вес i-й категории работников в общей численности персонала в отчётном году;</a:t>
            </a:r>
          </a:p>
          <a:p>
            <a:pPr algn="just" eaLnBrk="1" hangingPunct="1"/>
            <a:r>
              <a:rPr lang="ru-RU" altLang="ru-RU" sz="2200" dirty="0"/>
              <a:t>Уув0 - удельный вес i-й категории работников в общей численности персонала в базисном году.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Line 2"/>
          <p:cNvSpPr>
            <a:spLocks noChangeShapeType="1"/>
          </p:cNvSpPr>
          <p:nvPr/>
        </p:nvSpPr>
        <p:spPr bwMode="auto">
          <a:xfrm>
            <a:off x="323850" y="7286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2400" dirty="0"/>
              <a:t>Анализ выполнения плана по труду</a:t>
            </a:r>
            <a:endParaRPr lang="ru-RU" altLang="ru-RU" sz="24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50C15F0-FF79-4362-8017-39BDB77977DE}" type="slidenum">
              <a:rPr lang="ru-RU" altLang="ru-RU" sz="1800"/>
              <a:pPr eaLnBrk="1" hangingPunct="1"/>
              <a:t>14</a:t>
            </a:fld>
            <a:endParaRPr lang="ru-RU" altLang="ru-RU" sz="1800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323850" y="873125"/>
            <a:ext cx="8496300" cy="543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449263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dirty="0"/>
              <a:t>3. Индекс численности рабочей силы - определяется с учётом изменения численности работников (обычно по отдельным категориям) на начало и на конец анализируемого периода:</a:t>
            </a:r>
          </a:p>
          <a:p>
            <a:endParaRPr lang="ru-RU" dirty="0"/>
          </a:p>
          <a:p>
            <a:pPr algn="ctr"/>
            <a:r>
              <a:rPr lang="ru-RU" dirty="0" err="1"/>
              <a:t>Iчрс</a:t>
            </a:r>
            <a:r>
              <a:rPr lang="ru-RU" dirty="0"/>
              <a:t>=(Ч0 + </a:t>
            </a:r>
            <a:r>
              <a:rPr lang="ru-RU" dirty="0" err="1"/>
              <a:t>Чпр</a:t>
            </a:r>
            <a:r>
              <a:rPr lang="ru-RU" dirty="0"/>
              <a:t> - </a:t>
            </a:r>
            <a:r>
              <a:rPr lang="ru-RU" dirty="0" err="1"/>
              <a:t>Чув</a:t>
            </a:r>
            <a:r>
              <a:rPr lang="ru-RU" dirty="0"/>
              <a:t>)/Ч0</a:t>
            </a:r>
          </a:p>
          <a:p>
            <a:pPr algn="ctr"/>
            <a:endParaRPr lang="ru-RU" dirty="0"/>
          </a:p>
          <a:p>
            <a:r>
              <a:rPr lang="ru-RU" dirty="0"/>
              <a:t>где Ч0 - численность работников на начало анализируемого периода, чел.;</a:t>
            </a:r>
          </a:p>
          <a:p>
            <a:r>
              <a:rPr lang="ru-RU" dirty="0" err="1"/>
              <a:t>Чпр</a:t>
            </a:r>
            <a:r>
              <a:rPr lang="ru-RU" dirty="0"/>
              <a:t> - число вновь принятых за данный период, чел.;</a:t>
            </a:r>
          </a:p>
          <a:p>
            <a:r>
              <a:rPr lang="ru-RU" dirty="0" err="1"/>
              <a:t>Чув</a:t>
            </a:r>
            <a:r>
              <a:rPr lang="ru-RU" dirty="0"/>
              <a:t> - число уволенных за данный период, чел.</a:t>
            </a:r>
          </a:p>
          <a:p>
            <a:pPr algn="just" eaLnBrk="1" hangingPunct="1"/>
            <a:endParaRPr lang="ru-RU" altLang="ru-RU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/>
              <a:t>Анализ выполнения плана по труду</a:t>
            </a:r>
            <a:endParaRPr lang="ru-RU" altLang="ru-RU" sz="28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D92236E-8D2D-4D23-819A-F9066F698A7C}" type="slidenum">
              <a:rPr lang="ru-RU" altLang="ru-RU" sz="1800"/>
              <a:pPr eaLnBrk="1" hangingPunct="1"/>
              <a:t>15</a:t>
            </a:fld>
            <a:endParaRPr lang="ru-RU" altLang="ru-RU" sz="1800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323850" y="1304764"/>
            <a:ext cx="8496300" cy="5003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4 коэффициент соответствия персонала профилю работы: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где </a:t>
            </a:r>
            <a:r>
              <a:rPr lang="ru-RU" altLang="ru-RU" dirty="0" err="1"/>
              <a:t>Чпi</a:t>
            </a:r>
            <a:r>
              <a:rPr lang="ru-RU" altLang="ru-RU" dirty="0"/>
              <a:t> - плановое  (потребное)  количество  работников  i  -  й  профессии  (специальности) по фирме (подразделению), чел.;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 err="1"/>
              <a:t>Чф</a:t>
            </a:r>
            <a:r>
              <a:rPr lang="ru-RU" altLang="ru-RU" dirty="0"/>
              <a:t> i - списочное (наличное)  количество  работников  данной  профессии  (специальности),   чел.;  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n - количество имеющихся или необходимых  i – х профессий.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7885" t="56499" r="65577" b="27425"/>
          <a:stretch/>
        </p:blipFill>
        <p:spPr>
          <a:xfrm>
            <a:off x="3311860" y="1772816"/>
            <a:ext cx="2832824" cy="154817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323850" y="-13193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/>
              <a:t>Анализ выполнения плана по труду</a:t>
            </a:r>
            <a:endParaRPr lang="ru-RU" altLang="ru-RU" sz="28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4692D21-1427-4BB0-BAD0-EAB28B08C04E}" type="slidenum">
              <a:rPr lang="ru-RU" altLang="ru-RU" sz="1800"/>
              <a:pPr eaLnBrk="1" hangingPunct="1"/>
              <a:t>16</a:t>
            </a:fld>
            <a:endParaRPr lang="ru-RU" altLang="ru-RU" sz="1800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5 относительный излишек (недостаток) рабочей силы: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где </a:t>
            </a:r>
            <a:r>
              <a:rPr lang="ru-RU" altLang="ru-RU" dirty="0" err="1"/>
              <a:t>Чф</a:t>
            </a:r>
            <a:r>
              <a:rPr lang="ru-RU" altLang="ru-RU" dirty="0"/>
              <a:t> - фактическая численность работающих;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 err="1"/>
              <a:t>Чп</a:t>
            </a:r>
            <a:r>
              <a:rPr lang="ru-RU" altLang="ru-RU" dirty="0"/>
              <a:t> – плановая среднесписочная численность;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 err="1"/>
              <a:t>Івп</a:t>
            </a:r>
            <a:r>
              <a:rPr lang="ru-RU" altLang="ru-RU" dirty="0"/>
              <a:t> - уровень  выполнения  плана по объему товарной (валовой) продукции.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59808" t="60261" r="25192" b="35292"/>
          <a:stretch/>
        </p:blipFill>
        <p:spPr>
          <a:xfrm>
            <a:off x="2663788" y="1484784"/>
            <a:ext cx="3888418" cy="64807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80070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/>
              <a:t>Анализ выполнения плана по труду</a:t>
            </a:r>
            <a:endParaRPr lang="ru-RU" altLang="ru-RU" sz="28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13DA57E-0F6B-4A00-903B-2094EE35FD0F}" type="slidenum">
              <a:rPr lang="ru-RU" altLang="ru-RU" sz="1800"/>
              <a:pPr eaLnBrk="1" hangingPunct="1"/>
              <a:t>17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800708"/>
            <a:ext cx="8496300" cy="5290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Эффективность использования  трудовых  ресурсов  можно  оценить  по следующим направлениям: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 использование  рабочего  времени - предполагает  оценку  количества отработанных дней и часов одним работником ППП  за  предплановый  период , а также использование фонда рабочего времени.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Показатели: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1) Индекс    количества    отработанного     времени: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где Прд1, Прд0  - фактическая средняя продолжительность рабочего  дня  в  отчетном и базисном периодах , ч;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Прп1,   Прп0   -   фактическая  средняя  продолжительность рабочего периода в отчетном и базисном периодах;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Чсс1,Чсс0  -   среднесписочная  численность  работающих  в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отчетном и  базисном периодах, чел.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61154" t="38371" r="19423" b="53762"/>
          <a:stretch/>
        </p:blipFill>
        <p:spPr>
          <a:xfrm>
            <a:off x="2591780" y="3465004"/>
            <a:ext cx="3478301" cy="79208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/>
              <a:t>Анализ выполнения плана по труду</a:t>
            </a:r>
            <a:endParaRPr lang="ru-RU" altLang="ru-RU" sz="28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13DA57E-0F6B-4A00-903B-2094EE35FD0F}" type="slidenum">
              <a:rPr lang="ru-RU" altLang="ru-RU" sz="1800"/>
              <a:pPr eaLnBrk="1" hangingPunct="1"/>
              <a:t>18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Показатели: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2) Влияние на изменение общего  количества  отработанного  времени продолжительности   рабочего   дня: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а) индекс продолжительности рабочего дня (</a:t>
            </a:r>
            <a:r>
              <a:rPr lang="ru-RU" altLang="ru-RU" dirty="0" err="1"/>
              <a:t>Iрд</a:t>
            </a:r>
            <a:r>
              <a:rPr lang="ru-RU" altLang="ru-RU" dirty="0"/>
              <a:t>):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б) в абсолютном  выражении: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9039" t="38028" r="65384" b="52052"/>
          <a:stretch/>
        </p:blipFill>
        <p:spPr>
          <a:xfrm>
            <a:off x="3066428" y="2479838"/>
            <a:ext cx="2651104" cy="9491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2308" t="52394" r="58846" b="40081"/>
          <a:stretch/>
        </p:blipFill>
        <p:spPr>
          <a:xfrm>
            <a:off x="2267744" y="4149080"/>
            <a:ext cx="4664140" cy="68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65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/>
              <a:t>Анализ выполнения плана по труду</a:t>
            </a:r>
            <a:endParaRPr lang="ru-RU" altLang="ru-RU" sz="2800" dirty="0">
              <a:solidFill>
                <a:srgbClr val="333399"/>
              </a:solidFill>
              <a:latin typeface="Arial Narrow" panose="020B0606020202030204" pitchFamily="34" charset="0"/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13DA57E-0F6B-4A00-903B-2094EE35FD0F}" type="slidenum">
              <a:rPr lang="ru-RU" altLang="ru-RU" sz="1800"/>
              <a:pPr eaLnBrk="1" hangingPunct="1"/>
              <a:t>19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Показатели: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3) Влияние изменения рабочего периода: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а) индекс продолжительности рабочего периода (</a:t>
            </a:r>
            <a:r>
              <a:rPr lang="ru-RU" altLang="ru-RU" dirty="0" err="1"/>
              <a:t>Iрп</a:t>
            </a:r>
            <a:r>
              <a:rPr lang="ru-RU" altLang="ru-RU" dirty="0"/>
              <a:t>):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б) в абсолютном  выражении: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8269" t="37002" r="65385" b="53762"/>
          <a:stretch/>
        </p:blipFill>
        <p:spPr>
          <a:xfrm>
            <a:off x="2807804" y="2204864"/>
            <a:ext cx="2685438" cy="8530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2308" t="51026" r="59038" b="40765"/>
          <a:stretch/>
        </p:blipFill>
        <p:spPr>
          <a:xfrm>
            <a:off x="1799692" y="3907071"/>
            <a:ext cx="4179241" cy="67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98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производительности труда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13DA57E-0F6B-4A00-903B-2094EE35FD0F}" type="slidenum">
              <a:rPr lang="ru-RU" altLang="ru-RU" sz="1800"/>
              <a:pPr eaLnBrk="1" hangingPunct="1"/>
              <a:t>20</a:t>
            </a:fld>
            <a:endParaRPr lang="ru-RU" altLang="ru-RU" sz="180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Важным объектом анализа является производительность труда. Для ее оценки чаще всего используются следующие показатели: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 среднегодовая, среднечасовая и среднедневная выработка продукции одним рабочим;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 среднегодовая выработка продукции на одного работающего;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3 трудоемкость продукции.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Влияние на среднегодовую выработку работника изменения доли рабочих в численности ППП можно определить по формуле: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где </a:t>
            </a:r>
            <a:r>
              <a:rPr lang="ru-RU" altLang="ru-RU" dirty="0">
                <a:sym typeface="Symbol" panose="05050102010706020507" pitchFamily="18" charset="2"/>
              </a:rPr>
              <a:t></a:t>
            </a:r>
            <a:r>
              <a:rPr lang="ru-RU" altLang="ru-RU" dirty="0" err="1">
                <a:sym typeface="Symbol" panose="05050102010706020507" pitchFamily="18" charset="2"/>
              </a:rPr>
              <a:t>Ув</a:t>
            </a:r>
            <a:r>
              <a:rPr lang="ru-RU" altLang="ru-RU" dirty="0">
                <a:sym typeface="Symbol" panose="05050102010706020507" pitchFamily="18" charset="2"/>
              </a:rPr>
              <a:t> – отклонение фактической численности рабочих в общей численности ППП от запланированной в %;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 err="1">
                <a:sym typeface="Symbol" panose="05050102010706020507" pitchFamily="18" charset="2"/>
              </a:rPr>
              <a:t>Вгрп</a:t>
            </a:r>
            <a:r>
              <a:rPr lang="ru-RU" altLang="ru-RU" dirty="0">
                <a:sym typeface="Symbol" panose="05050102010706020507" pitchFamily="18" charset="2"/>
              </a:rPr>
              <a:t> – среднегодовая выработка одним рабочим в плановом периоде.</a:t>
            </a: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8654" t="31872" r="69038" b="62998"/>
          <a:stretch/>
        </p:blipFill>
        <p:spPr>
          <a:xfrm>
            <a:off x="2843808" y="3789040"/>
            <a:ext cx="2918715" cy="68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47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производительности труда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21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12782" y="908050"/>
            <a:ext cx="8496300" cy="5039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0" algn="ctr" eaLnBrk="1" hangingPunct="1">
              <a:spcBef>
                <a:spcPct val="10000"/>
              </a:spcBef>
            </a:pPr>
            <a:r>
              <a:rPr lang="ru-RU" altLang="ru-RU" dirty="0"/>
              <a:t>Рисунок 4 – Система показателей измерения производительности труда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3542" t="31529" r="52885" b="26399"/>
          <a:stretch/>
        </p:blipFill>
        <p:spPr>
          <a:xfrm>
            <a:off x="971600" y="1639716"/>
            <a:ext cx="7209258" cy="391352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производительности труда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22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016732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В практике внутрифирменного планирования применяются сле­дующие методы планирования производительности труда: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 корректировка базисной производительности труда с учетом ее изменения в планируемом году за счет технико-экономических фак­торов;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Варианты 1: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1) </a:t>
            </a:r>
            <a:r>
              <a:rPr lang="ru-RU" dirty="0"/>
              <a:t> расчет планируемого сокращения (увеличения) численности по каждому технико-экономическому фактору, общего изменения численности в целом по фирме, а затем определение планируемого прироста производительности труда;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2) </a:t>
            </a:r>
            <a:r>
              <a:rPr lang="ru-RU" dirty="0"/>
              <a:t>расчет возможного изменения производительности труда в процентах по каждому технико-экономическому фактору, общего изменения в целом по фирме с последующим определением планируемой экономии (перерасхода) численности трудовых ресурсов.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04062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90805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производительности труда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23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1016732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В практике внутрифирменного планирования применяются сле­дующие методы планирования производительности труда (продолжение):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2 прямой счет на основе трудоемкости производственной про­граммы.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Между показателями производительности труда и трудоемкости продукции существует следующая взаимосвязь: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/>
              <a:t>где </a:t>
            </a:r>
            <a:r>
              <a:rPr lang="ru-RU" altLang="ru-RU" dirty="0">
                <a:sym typeface="Symbol" panose="05050102010706020507" pitchFamily="18" charset="2"/>
              </a:rPr>
              <a:t>П – прирост производительности труда к базисному уровню, %;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>
                <a:sym typeface="Symbol" panose="05050102010706020507" pitchFamily="18" charset="2"/>
              </a:rPr>
              <a:t>Т – снижение трудоемкости продукции по сравнению с базисным уровнем, %.</a:t>
            </a:r>
          </a:p>
          <a:p>
            <a:pPr algn="just" eaLnBrk="1" hangingPunct="1">
              <a:spcBef>
                <a:spcPct val="10000"/>
              </a:spcBef>
            </a:pPr>
            <a:r>
              <a:rPr lang="ru-RU" altLang="ru-RU" dirty="0">
                <a:sym typeface="Symbol" panose="05050102010706020507" pitchFamily="18" charset="2"/>
              </a:rPr>
              <a:t>3 укрупненные методы.</a:t>
            </a:r>
            <a:endParaRPr lang="ru-RU" altLang="ru-RU" dirty="0"/>
          </a:p>
          <a:p>
            <a:pPr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64423" t="47606" r="16923" b="43159"/>
          <a:stretch/>
        </p:blipFill>
        <p:spPr>
          <a:xfrm>
            <a:off x="2987824" y="3305907"/>
            <a:ext cx="3158523" cy="87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624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400" dirty="0">
                <a:solidFill>
                  <a:srgbClr val="333399"/>
                </a:solidFill>
              </a:rPr>
              <a:t>Планирование трудоемкости производственной программы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24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Расчет плановой трудоемкости изготовления продукции (единицы, товарного выпуска) осуществляется в 3 этапа: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en-US" altLang="ru-RU" dirty="0"/>
              <a:t>I</a:t>
            </a:r>
            <a:r>
              <a:rPr lang="ru-RU" altLang="ru-RU" dirty="0"/>
              <a:t> анализ ее уровня и структуры в базисном и отчетном периодах.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Направления: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1 Изучение организации и обслуживания рабочих мест во всех структурных подразделениях фирмы.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Для оценки уровня обслуживания используется коэффициент обслуживания рабочих мест: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где </a:t>
            </a:r>
            <a:r>
              <a:rPr lang="ru-RU" altLang="ru-RU" dirty="0" err="1"/>
              <a:t>Рму</a:t>
            </a:r>
            <a:r>
              <a:rPr lang="ru-RU" altLang="ru-RU" dirty="0"/>
              <a:t> – количество рабочих мест основных рабочих с удовлетворительным обслуживанием;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РМ0 – общее количество рабочих мест основных рабочих.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67308" t="53079" r="24807" b="39054"/>
          <a:stretch/>
        </p:blipFill>
        <p:spPr>
          <a:xfrm>
            <a:off x="3815916" y="3583033"/>
            <a:ext cx="1188132" cy="66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9860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lvl="0" algn="ctr" eaLnBrk="1" hangingPunct="1"/>
            <a:r>
              <a:rPr lang="ru-RU" altLang="ru-RU" sz="2400" dirty="0">
                <a:solidFill>
                  <a:srgbClr val="333399"/>
                </a:solidFill>
              </a:rPr>
              <a:t>Планирование трудоемкости производственной программы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25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Направления (продолжение):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2 Разделение и кооперация труда.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Критерий эффективности – сокращение общих затрат труда.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Коэффициент разделения труда: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где </a:t>
            </a:r>
            <a:r>
              <a:rPr lang="ru-RU" altLang="ru-RU" dirty="0" err="1"/>
              <a:t>Тн</a:t>
            </a:r>
            <a:r>
              <a:rPr lang="en-US" altLang="ru-RU" dirty="0" err="1"/>
              <a:t>i</a:t>
            </a:r>
            <a:r>
              <a:rPr lang="en-US" altLang="ru-RU" dirty="0"/>
              <a:t> – </a:t>
            </a:r>
            <a:r>
              <a:rPr lang="ru-RU" altLang="ru-RU" dirty="0"/>
              <a:t>продолжительность выполнения </a:t>
            </a:r>
            <a:r>
              <a:rPr lang="en-US" altLang="ru-RU" dirty="0" err="1"/>
              <a:t>i</a:t>
            </a:r>
            <a:r>
              <a:rPr lang="ru-RU" altLang="ru-RU" dirty="0"/>
              <a:t>-м рабочим непредусмотренной заданием работы в течение смены;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Тс – продолжительность рабочей смены, мин;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Ч – численность рабочих участка, поточной линии.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1154" t="55815" r="67692" b="32213"/>
          <a:stretch/>
        </p:blipFill>
        <p:spPr>
          <a:xfrm>
            <a:off x="3095836" y="2312876"/>
            <a:ext cx="1989620" cy="120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257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lvl="0" algn="ctr" eaLnBrk="1" hangingPunct="1"/>
            <a:r>
              <a:rPr lang="ru-RU" altLang="ru-RU" sz="2400" dirty="0">
                <a:solidFill>
                  <a:srgbClr val="333399"/>
                </a:solidFill>
              </a:rPr>
              <a:t>Планирование трудоемкости производственной программы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26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Направления (продолжение):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3 эффективность приемов и методов труда – предусматривает анализ эффективности разделения производственного процесса на операции, приемы, движения, микродвижения, что является объектом нормирования труда.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Объем внедрения технически обоснованных норм: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где </a:t>
            </a:r>
            <a:r>
              <a:rPr lang="en-US" altLang="ru-RU" dirty="0"/>
              <a:t>t</a:t>
            </a:r>
            <a:r>
              <a:rPr lang="ru-RU" altLang="ru-RU" dirty="0"/>
              <a:t>н</a:t>
            </a:r>
            <a:r>
              <a:rPr lang="en-US" altLang="ru-RU" dirty="0" err="1"/>
              <a:t>i</a:t>
            </a:r>
            <a:r>
              <a:rPr lang="en-US" altLang="ru-RU" dirty="0"/>
              <a:t> – </a:t>
            </a:r>
            <a:r>
              <a:rPr lang="ru-RU" altLang="ru-RU" dirty="0"/>
              <a:t>технически обоснованная норма времени на изготовление единицы </a:t>
            </a:r>
            <a:r>
              <a:rPr lang="en-US" altLang="ru-RU" dirty="0" err="1"/>
              <a:t>i</a:t>
            </a:r>
            <a:r>
              <a:rPr lang="ru-RU" altLang="ru-RU" dirty="0"/>
              <a:t>-ого виды продукции (работ) з данный период, ч;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ОП</a:t>
            </a:r>
            <a:r>
              <a:rPr lang="en-US" altLang="ru-RU" dirty="0" err="1"/>
              <a:t>i</a:t>
            </a:r>
            <a:r>
              <a:rPr lang="ru-RU" altLang="ru-RU" dirty="0"/>
              <a:t> – количество </a:t>
            </a:r>
            <a:r>
              <a:rPr lang="en-US" altLang="ru-RU" dirty="0" err="1"/>
              <a:t>i</a:t>
            </a:r>
            <a:r>
              <a:rPr lang="ru-RU" altLang="ru-RU" dirty="0"/>
              <a:t>-го вида продукции, произведенной за данный период, в соответствующих единицах;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 err="1"/>
              <a:t>Тн</a:t>
            </a:r>
            <a:r>
              <a:rPr lang="ru-RU" altLang="ru-RU" dirty="0"/>
              <a:t> – общая нормативная трудоемкость продукции, произведенной за данный период времени, исчисляемая по всем видам норм, ч.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65000" t="46579" r="19038" b="44870"/>
          <a:stretch/>
        </p:blipFill>
        <p:spPr>
          <a:xfrm>
            <a:off x="3239852" y="2813538"/>
            <a:ext cx="2521463" cy="75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687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lvl="0" algn="ctr" eaLnBrk="1" hangingPunct="1"/>
            <a:r>
              <a:rPr lang="ru-RU" altLang="ru-RU" sz="2400" dirty="0">
                <a:solidFill>
                  <a:srgbClr val="333399"/>
                </a:solidFill>
              </a:rPr>
              <a:t>Планирование трудоемкости производственной программы</a:t>
            </a:r>
          </a:p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27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Направления (продолжение):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4 мотивация труда – важно выявить, как стимулируется перевыполнение норм выработки и обслуживания, внедрение технически обоснованных норм, влияние перевыполнения норм на качество продукции, работ;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5 квалификация кадров;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Коэффициент использования квалификации: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где </a:t>
            </a:r>
            <a:r>
              <a:rPr lang="ru-RU" altLang="ru-RU" dirty="0" err="1"/>
              <a:t>Рр</a:t>
            </a:r>
            <a:r>
              <a:rPr lang="ru-RU" altLang="ru-RU" dirty="0"/>
              <a:t> – средний разряд рабочих по подразделениям фирмы;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 err="1"/>
              <a:t>Рс</a:t>
            </a:r>
            <a:r>
              <a:rPr lang="ru-RU" altLang="ru-RU" dirty="0"/>
              <a:t> – средний разряд выполняемых ими работ.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0961" t="55473" r="72116" b="35976"/>
          <a:stretch/>
        </p:blipFill>
        <p:spPr>
          <a:xfrm>
            <a:off x="3059832" y="3104964"/>
            <a:ext cx="1287126" cy="89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279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lvl="0" algn="ctr" eaLnBrk="1" hangingPunct="1"/>
            <a:r>
              <a:rPr lang="ru-RU" altLang="ru-RU" sz="2400" dirty="0">
                <a:solidFill>
                  <a:srgbClr val="333399"/>
                </a:solidFill>
              </a:rPr>
              <a:t>Планирование трудоемкости производственной программы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28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Направления (продолжение):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6 условия труда;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Количественная характеристика условий труда: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где </a:t>
            </a:r>
            <a:r>
              <a:rPr lang="en-US" altLang="ru-RU" dirty="0"/>
              <a:t>a</a:t>
            </a:r>
            <a:r>
              <a:rPr lang="ru-RU" altLang="ru-RU" dirty="0"/>
              <a:t>1,</a:t>
            </a:r>
            <a:r>
              <a:rPr lang="en-US" altLang="ru-RU" dirty="0"/>
              <a:t>a</a:t>
            </a:r>
            <a:r>
              <a:rPr lang="ru-RU" altLang="ru-RU" dirty="0"/>
              <a:t>2,…,</a:t>
            </a:r>
            <a:r>
              <a:rPr lang="en-US" altLang="ru-RU" dirty="0"/>
              <a:t>an</a:t>
            </a:r>
            <a:r>
              <a:rPr lang="ru-RU" altLang="ru-RU" dirty="0"/>
              <a:t> – индекс соответствия фактических условий труда нормативным по данному фактору (освещенность, температура, загазованность и т.д.);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en-US" altLang="ru-RU" dirty="0"/>
              <a:t>n – </a:t>
            </a:r>
            <a:r>
              <a:rPr lang="ru-RU" altLang="ru-RU" dirty="0"/>
              <a:t>количество факторов.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7 дисциплина труда: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1) технологическая;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2) производственная;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3) трудовая.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64423" t="30161" r="19423" b="64024"/>
          <a:stretch/>
        </p:blipFill>
        <p:spPr>
          <a:xfrm>
            <a:off x="2843808" y="1952836"/>
            <a:ext cx="2780703" cy="56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1702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lvl="0" algn="ctr" eaLnBrk="1" hangingPunct="1"/>
            <a:r>
              <a:rPr lang="ru-RU" altLang="ru-RU" sz="2400" dirty="0">
                <a:solidFill>
                  <a:srgbClr val="333399"/>
                </a:solidFill>
              </a:rPr>
              <a:t>Планирование трудоемкости производственной программы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29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На этапе анализа устанавливается структура трудоемкости продукции, работ – соотношение ее отдельных видов.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Виды трудоемкости: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1 полная;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2 производственная;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3 технологическая;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4 обслуживания;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5 управления.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В плановых расчетах различают трудоемкость изготовления одного изделия (работы, услуги) и трудоемкость товарного выпуска.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В зависимости от базы, на которой рассчитывается показатель, различают виды трудоемкости: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1 нормативная – бывает расчетная и платежная. 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2 плановую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3 фактическую трудоемкость.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285992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lvl="0" algn="ctr" eaLnBrk="1" hangingPunct="1"/>
            <a:r>
              <a:rPr lang="ru-RU" altLang="ru-RU" sz="2400" dirty="0">
                <a:solidFill>
                  <a:srgbClr val="333399"/>
                </a:solidFill>
              </a:rPr>
              <a:t>Планирование трудоемкости производственной программы</a:t>
            </a:r>
          </a:p>
          <a:p>
            <a:pPr algn="ctr" eaLnBrk="1" hangingPunct="1"/>
            <a:endParaRPr lang="ru-RU" altLang="ru-RU" sz="2800" dirty="0">
              <a:solidFill>
                <a:srgbClr val="333399"/>
              </a:solidFill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30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ctr" eaLnBrk="1" hangingPunct="1">
              <a:spcBef>
                <a:spcPct val="10000"/>
              </a:spcBef>
            </a:pPr>
            <a:r>
              <a:rPr lang="ru-RU" altLang="ru-RU" dirty="0"/>
              <a:t>Рисунок – Структура полной трудоемкости продукции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6320" t="20653" r="53333" b="12945"/>
          <a:stretch/>
        </p:blipFill>
        <p:spPr>
          <a:xfrm>
            <a:off x="2123728" y="872716"/>
            <a:ext cx="5076564" cy="469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249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lvl="0" algn="ctr" eaLnBrk="1" hangingPunct="1"/>
            <a:r>
              <a:rPr lang="ru-RU" altLang="ru-RU" sz="2400" dirty="0">
                <a:solidFill>
                  <a:srgbClr val="333399"/>
                </a:solidFill>
              </a:rPr>
              <a:t>Планирование трудоемкости производственной программы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31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en-US" altLang="ru-RU" dirty="0"/>
              <a:t>III</a:t>
            </a:r>
            <a:r>
              <a:rPr lang="ru-RU" altLang="ru-RU" dirty="0"/>
              <a:t> этап планирования трудоемкости – определение плановой трудоемкости одного изделия и товарного выпуска.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Последовательность: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1 расчет плановой технологической трудоемкости изделия по формуле: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где </a:t>
            </a:r>
            <a:r>
              <a:rPr lang="ru-RU" altLang="ru-RU" dirty="0" err="1"/>
              <a:t>Ттб</a:t>
            </a:r>
            <a:r>
              <a:rPr lang="ru-RU" altLang="ru-RU" dirty="0"/>
              <a:t> – базовая технологическая трудоемкость изготовления изделия;</a:t>
            </a:r>
            <a:endParaRPr lang="en-US" altLang="ru-RU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>
                <a:sym typeface="Symbol" panose="05050102010706020507" pitchFamily="18" charset="2"/>
              </a:rPr>
              <a:t></a:t>
            </a:r>
            <a:r>
              <a:rPr lang="ru-RU" altLang="ru-RU" dirty="0" err="1">
                <a:sym typeface="Symbol" panose="05050102010706020507" pitchFamily="18" charset="2"/>
              </a:rPr>
              <a:t>Тт</a:t>
            </a:r>
            <a:r>
              <a:rPr lang="ru-RU" altLang="ru-RU" dirty="0">
                <a:sym typeface="Symbol" panose="05050102010706020507" pitchFamily="18" charset="2"/>
              </a:rPr>
              <a:t> – общее снижение технологической трудоемкости.</a:t>
            </a: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2 расчет плановой трудоемкости обслуживания </a:t>
            </a:r>
            <a:r>
              <a:rPr lang="ru-RU" altLang="ru-RU" dirty="0" err="1"/>
              <a:t>Тобп</a:t>
            </a:r>
            <a:r>
              <a:rPr lang="ru-RU" altLang="ru-RU" dirty="0"/>
              <a:t>, производственной трудоемкости </a:t>
            </a:r>
            <a:r>
              <a:rPr lang="ru-RU" altLang="ru-RU" dirty="0" err="1"/>
              <a:t>Тпрп</a:t>
            </a:r>
            <a:r>
              <a:rPr lang="ru-RU" altLang="ru-RU" dirty="0"/>
              <a:t> как суммы </a:t>
            </a:r>
            <a:r>
              <a:rPr lang="ru-RU" altLang="ru-RU" dirty="0" err="1"/>
              <a:t>Ттб</a:t>
            </a:r>
            <a:r>
              <a:rPr lang="ru-RU" altLang="ru-RU" dirty="0"/>
              <a:t> и </a:t>
            </a:r>
            <a:r>
              <a:rPr lang="ru-RU" altLang="ru-RU" dirty="0" err="1"/>
              <a:t>Тпрп</a:t>
            </a:r>
            <a:r>
              <a:rPr lang="ru-RU" altLang="ru-RU" dirty="0"/>
              <a:t>, трудоемкости управления Туп и полной трудоемкости как суммы </a:t>
            </a:r>
            <a:r>
              <a:rPr lang="ru-RU" altLang="ru-RU" dirty="0" err="1"/>
              <a:t>Тпрп</a:t>
            </a:r>
            <a:r>
              <a:rPr lang="ru-RU" altLang="ru-RU" dirty="0"/>
              <a:t> и Туп.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34250" t="57350" r="57087" b="38779"/>
          <a:stretch/>
        </p:blipFill>
        <p:spPr>
          <a:xfrm>
            <a:off x="3419872" y="2456892"/>
            <a:ext cx="1872208" cy="47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6901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lvl="0" algn="ctr" eaLnBrk="1" hangingPunct="1"/>
            <a:r>
              <a:rPr lang="ru-RU" altLang="ru-RU" sz="2400" dirty="0">
                <a:solidFill>
                  <a:srgbClr val="333399"/>
                </a:solidFill>
              </a:rPr>
              <a:t>Планирование трудоемкости производственной программы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32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Последовательность (продолжение):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3 определение плановой трудоемкости товарного выпуска  (плановая технологическая трудоемкость производственной программы и плановая полная трудоемкость производственной программы):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где </a:t>
            </a:r>
            <a:r>
              <a:rPr lang="ru-RU" altLang="ru-RU" dirty="0" err="1"/>
              <a:t>Ттп</a:t>
            </a:r>
            <a:r>
              <a:rPr lang="en-US" altLang="ru-RU" dirty="0" err="1"/>
              <a:t>i</a:t>
            </a:r>
            <a:r>
              <a:rPr lang="en-US" altLang="ru-RU" dirty="0"/>
              <a:t>, </a:t>
            </a:r>
            <a:r>
              <a:rPr lang="ru-RU" altLang="ru-RU" dirty="0" err="1"/>
              <a:t>Тпп</a:t>
            </a:r>
            <a:r>
              <a:rPr lang="en-US" altLang="ru-RU" dirty="0" err="1"/>
              <a:t>i</a:t>
            </a:r>
            <a:r>
              <a:rPr lang="ru-RU" altLang="ru-RU" dirty="0"/>
              <a:t> – соответственно плановая технологическая и полная трудоемкость изготовления </a:t>
            </a:r>
            <a:r>
              <a:rPr lang="en-US" altLang="ru-RU" dirty="0" err="1"/>
              <a:t>i</a:t>
            </a:r>
            <a:r>
              <a:rPr lang="ru-RU" altLang="ru-RU" dirty="0"/>
              <a:t>-ого изделия (работы, услуги);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Оп</a:t>
            </a:r>
            <a:r>
              <a:rPr lang="en-US" altLang="ru-RU" dirty="0" err="1"/>
              <a:t>i</a:t>
            </a:r>
            <a:r>
              <a:rPr lang="en-US" altLang="ru-RU" dirty="0"/>
              <a:t> – </a:t>
            </a:r>
            <a:r>
              <a:rPr lang="ru-RU" altLang="ru-RU" dirty="0"/>
              <a:t>количество </a:t>
            </a:r>
            <a:r>
              <a:rPr lang="en-US" altLang="ru-RU" dirty="0" err="1"/>
              <a:t>i</a:t>
            </a:r>
            <a:r>
              <a:rPr lang="ru-RU" altLang="ru-RU" dirty="0"/>
              <a:t>-ого вида продукции, запланированное к выпуску в соответствующих единицах;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en-US" altLang="ru-RU" dirty="0"/>
              <a:t>n – </a:t>
            </a:r>
            <a:r>
              <a:rPr lang="ru-RU" altLang="ru-RU" dirty="0"/>
              <a:t>количество запланированных видов продукции (работ, услуг).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71853" t="71350" r="17910" b="17100"/>
          <a:stretch/>
        </p:blipFill>
        <p:spPr>
          <a:xfrm>
            <a:off x="3311860" y="2492896"/>
            <a:ext cx="1872208" cy="118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137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lvl="0" algn="ctr" eaLnBrk="1" hangingPunct="1"/>
            <a:r>
              <a:rPr lang="ru-RU" altLang="ru-RU" sz="2400" dirty="0">
                <a:solidFill>
                  <a:srgbClr val="333399"/>
                </a:solidFill>
              </a:rPr>
              <a:t>Планирование трудоемкости производственной программы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33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Последовательность (продолжение):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4 определение итоговых показателей трудоемкости продукции в целом по фирме.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Относительная величина снижения трудоемкости: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где </a:t>
            </a:r>
            <a:r>
              <a:rPr lang="ru-RU" altLang="ru-RU" dirty="0">
                <a:sym typeface="Symbol" panose="05050102010706020507" pitchFamily="18" charset="2"/>
              </a:rPr>
              <a:t></a:t>
            </a:r>
            <a:r>
              <a:rPr lang="ru-RU" altLang="ru-RU" dirty="0"/>
              <a:t>Т</a:t>
            </a:r>
            <a:r>
              <a:rPr lang="en-US" altLang="ru-RU" dirty="0" err="1"/>
              <a:t>ij</a:t>
            </a:r>
            <a:r>
              <a:rPr lang="ru-RU" altLang="ru-RU" dirty="0"/>
              <a:t> – снижение </a:t>
            </a:r>
            <a:r>
              <a:rPr lang="en-US" altLang="ru-RU" dirty="0" err="1"/>
              <a:t>i</a:t>
            </a:r>
            <a:r>
              <a:rPr lang="ru-RU" altLang="ru-RU" dirty="0"/>
              <a:t>-ого вида трудоемкости </a:t>
            </a:r>
            <a:r>
              <a:rPr lang="en-US" altLang="ru-RU" dirty="0"/>
              <a:t>j</a:t>
            </a:r>
            <a:r>
              <a:rPr lang="ru-RU" altLang="ru-RU" dirty="0"/>
              <a:t>-ого изделия в плановом периоде;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Тб</a:t>
            </a:r>
            <a:r>
              <a:rPr lang="en-US" altLang="ru-RU" dirty="0" err="1"/>
              <a:t>ij</a:t>
            </a:r>
            <a:r>
              <a:rPr lang="en-US" altLang="ru-RU" dirty="0"/>
              <a:t> – </a:t>
            </a:r>
            <a:r>
              <a:rPr lang="ru-RU" altLang="ru-RU" dirty="0"/>
              <a:t>базовая трудоемкость </a:t>
            </a:r>
            <a:r>
              <a:rPr lang="en-US" altLang="ru-RU" dirty="0" err="1"/>
              <a:t>i</a:t>
            </a:r>
            <a:r>
              <a:rPr lang="ru-RU" altLang="ru-RU" dirty="0"/>
              <a:t>-ого вида </a:t>
            </a:r>
            <a:r>
              <a:rPr lang="en-US" altLang="ru-RU" dirty="0"/>
              <a:t>j-</a:t>
            </a:r>
            <a:r>
              <a:rPr lang="ru-RU" altLang="ru-RU" dirty="0"/>
              <a:t>ого изделия.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Индекс изменения трудоемкости: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где </a:t>
            </a:r>
            <a:r>
              <a:rPr lang="ru-RU" altLang="ru-RU" dirty="0" err="1"/>
              <a:t>Опп</a:t>
            </a:r>
            <a:r>
              <a:rPr lang="en-US" altLang="ru-RU" dirty="0" err="1"/>
              <a:t>i</a:t>
            </a:r>
            <a:r>
              <a:rPr lang="ru-RU" altLang="ru-RU" dirty="0"/>
              <a:t> – запланированный объем товарной продукции в натуральном выражении;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 err="1"/>
              <a:t>Тп</a:t>
            </a:r>
            <a:r>
              <a:rPr lang="en-US" altLang="ru-RU" dirty="0" err="1"/>
              <a:t>i</a:t>
            </a:r>
            <a:r>
              <a:rPr lang="ru-RU" altLang="ru-RU" dirty="0"/>
              <a:t> – плановая полная трудоемкость изготовления единицы </a:t>
            </a:r>
            <a:r>
              <a:rPr lang="en-US" altLang="ru-RU" dirty="0" err="1"/>
              <a:t>i</a:t>
            </a:r>
            <a:r>
              <a:rPr lang="en-US" altLang="ru-RU" dirty="0"/>
              <a:t>-</a:t>
            </a:r>
            <a:r>
              <a:rPr lang="ru-RU" altLang="ru-RU" dirty="0"/>
              <a:t>й продукции;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dirty="0"/>
              <a:t>Тб</a:t>
            </a:r>
            <a:r>
              <a:rPr lang="en-US" altLang="ru-RU" dirty="0" err="1"/>
              <a:t>i</a:t>
            </a:r>
            <a:r>
              <a:rPr lang="ru-RU" altLang="ru-RU" dirty="0"/>
              <a:t> – базисная полная трудоемкость.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71459" t="40900" r="17910" b="52100"/>
          <a:stretch/>
        </p:blipFill>
        <p:spPr>
          <a:xfrm>
            <a:off x="3601540" y="2204864"/>
            <a:ext cx="1726543" cy="6394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34053" t="18500" r="56497" b="74500"/>
          <a:stretch/>
        </p:blipFill>
        <p:spPr>
          <a:xfrm>
            <a:off x="3635896" y="4113076"/>
            <a:ext cx="1728192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9691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баланса рабочего времени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34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Планирование потребности в персонале основано на балансе рабочего времени одного среднесписочного рабочего (работающего) на плановый год.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В планировании принято различать следующие фонды рабочего времени: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1· плановый календарный фонд рабочего времени (</a:t>
            </a:r>
            <a:r>
              <a:rPr lang="ru-RU" altLang="ru-RU" sz="1900" dirty="0" err="1"/>
              <a:t>Фк</a:t>
            </a:r>
            <a:r>
              <a:rPr lang="ru-RU" altLang="ru-RU" sz="1900" dirty="0"/>
              <a:t>);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 2 плановый номинальный (максимально возможный) фонд рабочего времени (</a:t>
            </a:r>
            <a:r>
              <a:rPr lang="ru-RU" altLang="ru-RU" sz="1900" dirty="0" err="1"/>
              <a:t>Фн</a:t>
            </a:r>
            <a:r>
              <a:rPr lang="ru-RU" altLang="ru-RU" sz="1900" dirty="0"/>
              <a:t>);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 3 плановый полезный (эффективный) фонд рабочего времени (</a:t>
            </a:r>
            <a:r>
              <a:rPr lang="ru-RU" altLang="ru-RU" sz="1900" dirty="0" err="1"/>
              <a:t>Фп</a:t>
            </a:r>
            <a:r>
              <a:rPr lang="ru-RU" altLang="ru-RU" sz="1900" dirty="0"/>
              <a:t>).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1) Общий календарный фонд рабочего времени:</a:t>
            </a:r>
          </a:p>
          <a:p>
            <a:pPr indent="457200" algn="ctr" eaLnBrk="1" hangingPunct="1">
              <a:spcBef>
                <a:spcPct val="10000"/>
              </a:spcBef>
            </a:pPr>
            <a:r>
              <a:rPr lang="ru-RU" altLang="ru-RU" sz="1900" dirty="0" err="1"/>
              <a:t>Фк</a:t>
            </a:r>
            <a:r>
              <a:rPr lang="ru-RU" altLang="ru-RU" sz="1900" dirty="0"/>
              <a:t> = </a:t>
            </a:r>
            <a:r>
              <a:rPr lang="ru-RU" altLang="ru-RU" sz="1900" dirty="0" err="1"/>
              <a:t>Дк</a:t>
            </a:r>
            <a:r>
              <a:rPr lang="ru-RU" altLang="ru-RU" sz="1900" dirty="0"/>
              <a:t> х </a:t>
            </a:r>
            <a:r>
              <a:rPr lang="ru-RU" altLang="ru-RU" sz="1900" dirty="0" err="1"/>
              <a:t>Чсср</a:t>
            </a:r>
            <a:r>
              <a:rPr lang="ru-RU" altLang="ru-RU" sz="1900" dirty="0"/>
              <a:t> </a:t>
            </a:r>
          </a:p>
          <a:p>
            <a:pPr indent="457200" algn="ctr" eaLnBrk="1" hangingPunct="1">
              <a:spcBef>
                <a:spcPct val="10000"/>
              </a:spcBef>
            </a:pPr>
            <a:r>
              <a:rPr lang="ru-RU" altLang="ru-RU" sz="1900" dirty="0"/>
              <a:t>или</a:t>
            </a:r>
          </a:p>
          <a:p>
            <a:pPr indent="457200" algn="ctr" eaLnBrk="1" hangingPunct="1">
              <a:spcBef>
                <a:spcPct val="10000"/>
              </a:spcBef>
            </a:pPr>
            <a:r>
              <a:rPr lang="ru-RU" altLang="ru-RU" sz="1900" dirty="0" err="1"/>
              <a:t>Фк</a:t>
            </a:r>
            <a:r>
              <a:rPr lang="ru-RU" altLang="ru-RU" sz="1900" dirty="0"/>
              <a:t> = </a:t>
            </a:r>
            <a:r>
              <a:rPr lang="ru-RU" altLang="ru-RU" sz="1900" dirty="0" err="1"/>
              <a:t>Дк</a:t>
            </a:r>
            <a:r>
              <a:rPr lang="ru-RU" altLang="ru-RU" sz="1900" dirty="0"/>
              <a:t> х </a:t>
            </a:r>
            <a:r>
              <a:rPr lang="ru-RU" altLang="ru-RU" sz="1900" dirty="0" err="1"/>
              <a:t>Чсср</a:t>
            </a:r>
            <a:r>
              <a:rPr lang="ru-RU" altLang="ru-RU" sz="1900" dirty="0"/>
              <a:t> х </a:t>
            </a:r>
            <a:r>
              <a:rPr lang="ru-RU" altLang="ru-RU" sz="1900" dirty="0" err="1"/>
              <a:t>Пд</a:t>
            </a:r>
            <a:r>
              <a:rPr lang="ru-RU" altLang="ru-RU" sz="1900" dirty="0"/>
              <a:t>,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где </a:t>
            </a:r>
            <a:r>
              <a:rPr lang="ru-RU" altLang="ru-RU" sz="1900" dirty="0" err="1"/>
              <a:t>Дк</a:t>
            </a:r>
            <a:r>
              <a:rPr lang="ru-RU" altLang="ru-RU" sz="1900" dirty="0"/>
              <a:t> – число календарных дней в плановом периоде;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 err="1"/>
              <a:t>Чсср</a:t>
            </a:r>
            <a:r>
              <a:rPr lang="ru-RU" altLang="ru-RU" sz="1900" dirty="0"/>
              <a:t> – плановая среднесписочная численность рабочих в данном периоде; </a:t>
            </a:r>
            <a:r>
              <a:rPr lang="ru-RU" altLang="ru-RU" sz="1900" dirty="0" err="1"/>
              <a:t>Пд</a:t>
            </a:r>
            <a:r>
              <a:rPr lang="ru-RU" altLang="ru-RU" sz="1900" dirty="0"/>
              <a:t> – средняя установленная продолжительность одного рабочего дня в плановом периоде.</a:t>
            </a:r>
          </a:p>
        </p:txBody>
      </p:sp>
    </p:spTree>
    <p:extLst>
      <p:ext uri="{BB962C8B-B14F-4D97-AF65-F5344CB8AC3E}">
        <p14:creationId xmlns:p14="http://schemas.microsoft.com/office/powerpoint/2010/main" val="89269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баланса рабочего времени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35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2) Номинальный фонд рабочего времени:</a:t>
            </a:r>
          </a:p>
          <a:p>
            <a:pPr indent="457200" algn="ctr" eaLnBrk="1" hangingPunct="1">
              <a:spcBef>
                <a:spcPct val="10000"/>
              </a:spcBef>
            </a:pPr>
            <a:r>
              <a:rPr lang="ru-RU" altLang="ru-RU" sz="1900" dirty="0" err="1"/>
              <a:t>Фн</a:t>
            </a:r>
            <a:r>
              <a:rPr lang="ru-RU" altLang="ru-RU" sz="1900" dirty="0"/>
              <a:t> = </a:t>
            </a:r>
            <a:r>
              <a:rPr lang="ru-RU" altLang="ru-RU" sz="1900" dirty="0" err="1"/>
              <a:t>Фк</a:t>
            </a:r>
            <a:r>
              <a:rPr lang="ru-RU" altLang="ru-RU" sz="1900" dirty="0"/>
              <a:t> – (</a:t>
            </a:r>
            <a:r>
              <a:rPr lang="ru-RU" altLang="ru-RU" sz="1900" dirty="0" err="1"/>
              <a:t>Дп</a:t>
            </a:r>
            <a:r>
              <a:rPr lang="ru-RU" altLang="ru-RU" sz="1900" dirty="0"/>
              <a:t> + </a:t>
            </a:r>
            <a:r>
              <a:rPr lang="ru-RU" altLang="ru-RU" sz="1900" dirty="0" err="1"/>
              <a:t>Дв</a:t>
            </a:r>
            <a:r>
              <a:rPr lang="ru-RU" altLang="ru-RU" sz="1900" dirty="0"/>
              <a:t> + До),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где </a:t>
            </a:r>
            <a:r>
              <a:rPr lang="ru-RU" altLang="ru-RU" sz="1900" dirty="0" err="1"/>
              <a:t>Дп</a:t>
            </a:r>
            <a:r>
              <a:rPr lang="ru-RU" altLang="ru-RU" sz="1900" dirty="0"/>
              <a:t>, </a:t>
            </a:r>
            <a:r>
              <a:rPr lang="ru-RU" altLang="ru-RU" sz="1900" dirty="0" err="1"/>
              <a:t>Дв</a:t>
            </a:r>
            <a:r>
              <a:rPr lang="ru-RU" altLang="ru-RU" sz="1900" dirty="0"/>
              <a:t>, До – соответственно количество праздничных, выходных и дней очередных отпусков в плановом периоде;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 err="1"/>
              <a:t>Фт</a:t>
            </a:r>
            <a:r>
              <a:rPr lang="ru-RU" altLang="ru-RU" sz="1900" dirty="0"/>
              <a:t> – табельный фонд рабочего времени рабочих в плановом периоде.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3) Табельный фонд рабочего времени: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 err="1"/>
              <a:t>Фт</a:t>
            </a:r>
            <a:r>
              <a:rPr lang="ru-RU" altLang="ru-RU" sz="1900" dirty="0"/>
              <a:t> = </a:t>
            </a:r>
            <a:r>
              <a:rPr lang="ru-RU" altLang="ru-RU" sz="1900" dirty="0" err="1"/>
              <a:t>Фк</a:t>
            </a:r>
            <a:r>
              <a:rPr lang="ru-RU" altLang="ru-RU" sz="1900" dirty="0"/>
              <a:t> – (</a:t>
            </a:r>
            <a:r>
              <a:rPr lang="ru-RU" altLang="ru-RU" sz="1900" dirty="0" err="1"/>
              <a:t>Дп</a:t>
            </a:r>
            <a:r>
              <a:rPr lang="ru-RU" altLang="ru-RU" sz="1900" dirty="0"/>
              <a:t> + </a:t>
            </a:r>
            <a:r>
              <a:rPr lang="ru-RU" altLang="ru-RU" sz="1900" dirty="0" err="1"/>
              <a:t>Дв</a:t>
            </a:r>
            <a:r>
              <a:rPr lang="ru-RU" altLang="ru-RU" sz="1900" dirty="0"/>
              <a:t>) х </a:t>
            </a:r>
            <a:r>
              <a:rPr lang="ru-RU" altLang="ru-RU" sz="1900" dirty="0" err="1"/>
              <a:t>Чсср</a:t>
            </a:r>
            <a:r>
              <a:rPr lang="ru-RU" altLang="ru-RU" sz="1900" dirty="0"/>
              <a:t> (чел*</a:t>
            </a:r>
            <a:r>
              <a:rPr lang="ru-RU" altLang="ru-RU" sz="1900" dirty="0" err="1"/>
              <a:t>дн</a:t>
            </a:r>
            <a:r>
              <a:rPr lang="ru-RU" altLang="ru-RU" sz="1900" dirty="0"/>
              <a:t>) или </a:t>
            </a:r>
            <a:r>
              <a:rPr lang="ru-RU" altLang="ru-RU" sz="1900" dirty="0" err="1"/>
              <a:t>Фт</a:t>
            </a:r>
            <a:r>
              <a:rPr lang="ru-RU" altLang="ru-RU" sz="1900" dirty="0"/>
              <a:t> = </a:t>
            </a:r>
            <a:r>
              <a:rPr lang="ru-RU" altLang="ru-RU" sz="1900" dirty="0" err="1"/>
              <a:t>Фк</a:t>
            </a:r>
            <a:r>
              <a:rPr lang="ru-RU" altLang="ru-RU" sz="1900" dirty="0"/>
              <a:t> – (</a:t>
            </a:r>
            <a:r>
              <a:rPr lang="ru-RU" altLang="ru-RU" sz="1900" dirty="0" err="1"/>
              <a:t>Дп</a:t>
            </a:r>
            <a:r>
              <a:rPr lang="ru-RU" altLang="ru-RU" sz="1900" dirty="0"/>
              <a:t> + </a:t>
            </a:r>
            <a:r>
              <a:rPr lang="ru-RU" altLang="ru-RU" sz="1900" dirty="0" err="1"/>
              <a:t>Дв</a:t>
            </a:r>
            <a:r>
              <a:rPr lang="ru-RU" altLang="ru-RU" sz="1900" dirty="0"/>
              <a:t>) х </a:t>
            </a:r>
            <a:r>
              <a:rPr lang="ru-RU" altLang="ru-RU" sz="1900" dirty="0" err="1"/>
              <a:t>Чсср</a:t>
            </a:r>
            <a:r>
              <a:rPr lang="ru-RU" altLang="ru-RU" sz="1900" dirty="0"/>
              <a:t> х </a:t>
            </a:r>
            <a:r>
              <a:rPr lang="ru-RU" altLang="ru-RU" sz="1900" dirty="0" err="1"/>
              <a:t>Пд</a:t>
            </a:r>
            <a:r>
              <a:rPr lang="ru-RU" altLang="ru-RU" sz="1900" dirty="0"/>
              <a:t> (чел*ч).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4) Полезный фонд рабочего времени: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 err="1"/>
              <a:t>Фп</a:t>
            </a:r>
            <a:r>
              <a:rPr lang="ru-RU" altLang="ru-RU" sz="1900" dirty="0"/>
              <a:t> = </a:t>
            </a:r>
            <a:r>
              <a:rPr lang="ru-RU" altLang="ru-RU" sz="1900" dirty="0" err="1"/>
              <a:t>Фн</a:t>
            </a:r>
            <a:r>
              <a:rPr lang="ru-RU" altLang="ru-RU" sz="1900" dirty="0"/>
              <a:t> – </a:t>
            </a:r>
            <a:r>
              <a:rPr lang="ru-RU" altLang="ru-RU" sz="1900" dirty="0" err="1"/>
              <a:t>Дн</a:t>
            </a:r>
            <a:r>
              <a:rPr lang="ru-RU" altLang="ru-RU" sz="1900" dirty="0"/>
              <a:t> х </a:t>
            </a:r>
            <a:r>
              <a:rPr lang="ru-RU" altLang="ru-RU" sz="1900" dirty="0" err="1"/>
              <a:t>Чсср</a:t>
            </a:r>
            <a:r>
              <a:rPr lang="ru-RU" altLang="ru-RU" sz="1900" dirty="0"/>
              <a:t> (чел*</a:t>
            </a:r>
            <a:r>
              <a:rPr lang="ru-RU" altLang="ru-RU" sz="1900" dirty="0" err="1"/>
              <a:t>дн</a:t>
            </a:r>
            <a:r>
              <a:rPr lang="ru-RU" altLang="ru-RU" sz="1900" dirty="0"/>
              <a:t>) или </a:t>
            </a:r>
            <a:r>
              <a:rPr lang="ru-RU" altLang="ru-RU" sz="1900" dirty="0" err="1"/>
              <a:t>Фп</a:t>
            </a:r>
            <a:r>
              <a:rPr lang="ru-RU" altLang="ru-RU" sz="1900" dirty="0"/>
              <a:t> = </a:t>
            </a:r>
            <a:r>
              <a:rPr lang="ru-RU" altLang="ru-RU" sz="1900" dirty="0" err="1"/>
              <a:t>Фн</a:t>
            </a:r>
            <a:r>
              <a:rPr lang="ru-RU" altLang="ru-RU" sz="1900" dirty="0"/>
              <a:t> – </a:t>
            </a:r>
            <a:r>
              <a:rPr lang="ru-RU" altLang="ru-RU" sz="1900" dirty="0" err="1"/>
              <a:t>Дн</a:t>
            </a:r>
            <a:r>
              <a:rPr lang="ru-RU" altLang="ru-RU" sz="1900" dirty="0"/>
              <a:t> х </a:t>
            </a:r>
            <a:r>
              <a:rPr lang="ru-RU" altLang="ru-RU" sz="1900" dirty="0" err="1"/>
              <a:t>Чсср</a:t>
            </a:r>
            <a:r>
              <a:rPr lang="ru-RU" altLang="ru-RU" sz="1900" dirty="0"/>
              <a:t> х </a:t>
            </a:r>
            <a:r>
              <a:rPr lang="ru-RU" altLang="ru-RU" sz="1900" dirty="0" err="1"/>
              <a:t>Пд</a:t>
            </a:r>
            <a:r>
              <a:rPr lang="ru-RU" altLang="ru-RU" sz="1900" dirty="0"/>
              <a:t> (чел*ч),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где </a:t>
            </a:r>
            <a:r>
              <a:rPr lang="ru-RU" altLang="ru-RU" sz="1900" dirty="0" err="1"/>
              <a:t>Дн</a:t>
            </a:r>
            <a:r>
              <a:rPr lang="ru-RU" altLang="ru-RU" sz="1900" dirty="0"/>
              <a:t> – количество дней планируемых невыходов.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1900" dirty="0"/>
          </a:p>
        </p:txBody>
      </p:sp>
    </p:spTree>
    <p:extLst>
      <p:ext uri="{BB962C8B-B14F-4D97-AF65-F5344CB8AC3E}">
        <p14:creationId xmlns:p14="http://schemas.microsoft.com/office/powerpoint/2010/main" val="17080789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Планирование баланса рабочего времени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36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5) Средняя плановая продолжительность рабочего дня рассчитывается как среднеарифметическая величина, взвешенная с учетом установленной продолжительности рабочего дня по численности отдельных групп рабочих: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19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19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1900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где </a:t>
            </a:r>
            <a:r>
              <a:rPr lang="ru-RU" altLang="ru-RU" sz="1900" dirty="0" err="1"/>
              <a:t>Пд</a:t>
            </a:r>
            <a:r>
              <a:rPr lang="en-US" altLang="ru-RU" sz="1900" dirty="0" err="1"/>
              <a:t>i</a:t>
            </a:r>
            <a:r>
              <a:rPr lang="en-US" altLang="ru-RU" sz="1900" dirty="0"/>
              <a:t> – </a:t>
            </a:r>
            <a:r>
              <a:rPr lang="ru-RU" altLang="ru-RU" sz="1900" dirty="0"/>
              <a:t>средняя плановая продолжительность рабочего дня </a:t>
            </a:r>
            <a:r>
              <a:rPr lang="en-US" altLang="ru-RU" sz="1900" dirty="0" err="1"/>
              <a:t>i</a:t>
            </a:r>
            <a:r>
              <a:rPr lang="en-US" altLang="ru-RU" sz="1900" dirty="0"/>
              <a:t>-</a:t>
            </a:r>
            <a:r>
              <a:rPr lang="ru-RU" altLang="ru-RU" sz="1900" dirty="0"/>
              <a:t>й категории рабочих;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 err="1"/>
              <a:t>Чсс</a:t>
            </a:r>
            <a:r>
              <a:rPr lang="en-US" altLang="ru-RU" sz="1900" dirty="0" err="1"/>
              <a:t>i</a:t>
            </a:r>
            <a:r>
              <a:rPr lang="ru-RU" altLang="ru-RU" sz="1900" dirty="0"/>
              <a:t> – среднесписочная численность </a:t>
            </a:r>
            <a:r>
              <a:rPr lang="en-US" altLang="ru-RU" sz="1900" dirty="0" err="1"/>
              <a:t>i</a:t>
            </a:r>
            <a:r>
              <a:rPr lang="ru-RU" altLang="ru-RU" sz="1900" dirty="0"/>
              <a:t>-й категории рабочих.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19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71459" t="61900" r="19485" b="30750"/>
          <a:stretch/>
        </p:blipFill>
        <p:spPr>
          <a:xfrm>
            <a:off x="3455876" y="2132856"/>
            <a:ext cx="1800200" cy="82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867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Расчет потребности в персонале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37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Расчет потребности в персонале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Основой для расчета плановой численности ППП является запланированный объем производства, рост производительности труда, трудоемкость изготовления одного изделия и товарного (валового) выпуска, а также полезный фонд рабочего времени.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В зависимости от состава исходных данных выделяют следующие методы планирования численности: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1 метод корректировки базовой численности;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Плановая базовая численность определяется по формуле: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19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1900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где </a:t>
            </a:r>
            <a:r>
              <a:rPr lang="ru-RU" altLang="ru-RU" sz="1900" dirty="0" err="1"/>
              <a:t>Чп</a:t>
            </a:r>
            <a:r>
              <a:rPr lang="ru-RU" altLang="ru-RU" sz="1900" dirty="0"/>
              <a:t> – базовая численность ППП;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 err="1"/>
              <a:t>Чб</a:t>
            </a:r>
            <a:r>
              <a:rPr lang="ru-RU" altLang="ru-RU" sz="1900" dirty="0"/>
              <a:t> – базовая численность ППП (отчетная, ожидаемая);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Коп – рост объема производства в плановом периоде в % к базисному уровню;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 err="1"/>
              <a:t>Эч</a:t>
            </a:r>
            <a:r>
              <a:rPr lang="ru-RU" altLang="ru-RU" sz="1900" dirty="0"/>
              <a:t> – планируемая экономия (увеличение) численности работников в плановом периоде по факторам.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2478" t="48600" r="57088" b="45100"/>
          <a:stretch/>
        </p:blipFill>
        <p:spPr>
          <a:xfrm>
            <a:off x="3059832" y="3609020"/>
            <a:ext cx="1980220" cy="67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683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Расчет потребности в персонале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38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В зависимости от состава исходных данных выделяют следующие методы планирования численности (продолжение):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2 метод, основанный на трудоемкости производственной программы;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Расчет может производиться на основе плановой либо базисной трудоемкости по формулам: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19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19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19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1900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/>
              <a:t>где </a:t>
            </a:r>
            <a:r>
              <a:rPr lang="ru-RU" altLang="ru-RU" sz="1900" dirty="0" err="1"/>
              <a:t>Тпп</a:t>
            </a:r>
            <a:r>
              <a:rPr lang="ru-RU" altLang="ru-RU" sz="1900" dirty="0"/>
              <a:t> и Т </a:t>
            </a:r>
            <a:r>
              <a:rPr lang="ru-RU" altLang="ru-RU" sz="1900" dirty="0" err="1"/>
              <a:t>пб</a:t>
            </a:r>
            <a:r>
              <a:rPr lang="ru-RU" altLang="ru-RU" sz="1900" dirty="0"/>
              <a:t> – расчетная полная трудоемкость производственной программы планируемого года, определяемая на основе полной трудоемкости планового и базисного года соответственно;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 err="1"/>
              <a:t>Фпп</a:t>
            </a:r>
            <a:r>
              <a:rPr lang="ru-RU" altLang="ru-RU" sz="1900" dirty="0"/>
              <a:t>, </a:t>
            </a:r>
            <a:r>
              <a:rPr lang="ru-RU" altLang="ru-RU" sz="1900" dirty="0" err="1"/>
              <a:t>Фпб</a:t>
            </a:r>
            <a:r>
              <a:rPr lang="ru-RU" altLang="ru-RU" sz="1900" dirty="0"/>
              <a:t> – полезный фонд рабочего времени одного рабочего соответственно в плановом и базисном году;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 err="1"/>
              <a:t>Квнп</a:t>
            </a:r>
            <a:r>
              <a:rPr lang="ru-RU" altLang="ru-RU" sz="1900" dirty="0"/>
              <a:t>, К </a:t>
            </a:r>
            <a:r>
              <a:rPr lang="ru-RU" altLang="ru-RU" sz="1900" dirty="0" err="1"/>
              <a:t>внб</a:t>
            </a:r>
            <a:r>
              <a:rPr lang="ru-RU" altLang="ru-RU" sz="1900" dirty="0"/>
              <a:t> – среднегодовой коэффициент выполнения ном выработки в плановом и базисном году;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1900" dirty="0" err="1"/>
              <a:t>Эч</a:t>
            </a:r>
            <a:r>
              <a:rPr lang="ru-RU" altLang="ru-RU" sz="1900" dirty="0"/>
              <a:t> – планируемое изменение численности за счет основных технико-экономических факторов.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8846" t="59008" r="67116" b="24346"/>
          <a:stretch/>
        </p:blipFill>
        <p:spPr>
          <a:xfrm>
            <a:off x="3131059" y="2420888"/>
            <a:ext cx="1872989" cy="124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940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Расчет потребности в персонале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39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Заканчивается расчет потребности в персонале определением дополнительной потребности в кадрах и оценочными расчетами.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Дополнительная потребность в кадрах определяется по формуле: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где </a:t>
            </a:r>
            <a:r>
              <a:rPr lang="ru-RU" altLang="ru-RU" sz="2200" dirty="0" err="1"/>
              <a:t>Чрп</a:t>
            </a:r>
            <a:r>
              <a:rPr lang="ru-RU" altLang="ru-RU" sz="2200" dirty="0"/>
              <a:t> – среднегодовая численность рабочих в плановом году (квартале) в соответствии с планом по труду;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 err="1"/>
              <a:t>Чрф</a:t>
            </a:r>
            <a:r>
              <a:rPr lang="ru-RU" altLang="ru-RU" sz="2200" dirty="0"/>
              <a:t> – фактическая (ожидаемая) численность рабочих за предшествующий плановому год;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У – средний процент убыли рабочих в связи с уходом на пенсию, в армию, на учебу и т.д. 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5385" t="32555" r="63846" b="59236"/>
          <a:stretch/>
        </p:blipFill>
        <p:spPr>
          <a:xfrm>
            <a:off x="2627784" y="2492896"/>
            <a:ext cx="3621632" cy="80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1256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Расчет потребности в персонале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40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Одновременно с расчетом дополнительной потребности в кадрах определяются источники ее обеспечения: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1 внутренние – предполагают заполнение вакансий за счет выдвижения и ротации персонала, а также трудоустройство работника, должность которого по той или иной причине сокращается в плановом периоде;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2 внешние – предполагают заполнение вакансий за счет кадров, работающих в других организациях, безработных, выпускников учебных заведений и т.д.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На основе дополнительной потребности в персонале и высвобождения персонала составляется план подготовки, переподготовки и повышения квалификации персонала.</a:t>
            </a:r>
          </a:p>
        </p:txBody>
      </p:sp>
    </p:spTree>
    <p:extLst>
      <p:ext uri="{BB962C8B-B14F-4D97-AF65-F5344CB8AC3E}">
        <p14:creationId xmlns:p14="http://schemas.microsoft.com/office/powerpoint/2010/main" val="34353455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323850" y="764704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Расчет потребности в персонале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2D967-F5B3-4745-B92A-3E7D8C74DDAC}" type="slidenum">
              <a:rPr lang="ru-RU" altLang="ru-RU" sz="1800"/>
              <a:pPr eaLnBrk="1" hangingPunct="1"/>
              <a:t>41</a:t>
            </a:fld>
            <a:endParaRPr lang="ru-RU" altLang="ru-RU" sz="180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3850" y="872716"/>
            <a:ext cx="84963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indent="53657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5886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8115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03438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25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829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401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973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54525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В заключение плановых расчетов по труду и персоналу делаются следующие оценочные расчеты: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1 общая численность ППП должна соответствовать принятым обязательствам по росту производительности труда;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2 рассчитывается доля прироста объема производства за счет повышения производительности труда:</a:t>
            </a:r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/>
              <a:t>где </a:t>
            </a:r>
            <a:r>
              <a:rPr lang="ru-RU" altLang="ru-RU" sz="2200" dirty="0">
                <a:sym typeface="Symbol" panose="05050102010706020507" pitchFamily="18" charset="2"/>
              </a:rPr>
              <a:t></a:t>
            </a:r>
            <a:r>
              <a:rPr lang="ru-RU" altLang="ru-RU" sz="2200" dirty="0" err="1">
                <a:sym typeface="Symbol" panose="05050102010706020507" pitchFamily="18" charset="2"/>
              </a:rPr>
              <a:t>ОПпт</a:t>
            </a:r>
            <a:r>
              <a:rPr lang="ru-RU" altLang="ru-RU" sz="2200" dirty="0">
                <a:sym typeface="Symbol" panose="05050102010706020507" pitchFamily="18" charset="2"/>
              </a:rPr>
              <a:t> – доля прироста объема продукции за счет повышения производительности труда, %;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>
                <a:sym typeface="Symbol" panose="05050102010706020507" pitchFamily="18" charset="2"/>
              </a:rPr>
              <a:t></a:t>
            </a:r>
            <a:r>
              <a:rPr lang="ru-RU" altLang="ru-RU" sz="2200" dirty="0" err="1">
                <a:sym typeface="Symbol" panose="05050102010706020507" pitchFamily="18" charset="2"/>
              </a:rPr>
              <a:t>Чп</a:t>
            </a:r>
            <a:r>
              <a:rPr lang="ru-RU" altLang="ru-RU" sz="2200" dirty="0">
                <a:sym typeface="Symbol" panose="05050102010706020507" pitchFamily="18" charset="2"/>
              </a:rPr>
              <a:t> – плановый прирост численности ППП, %;</a:t>
            </a:r>
          </a:p>
          <a:p>
            <a:pPr indent="457200" algn="just" eaLnBrk="1" hangingPunct="1">
              <a:spcBef>
                <a:spcPct val="10000"/>
              </a:spcBef>
            </a:pPr>
            <a:r>
              <a:rPr lang="ru-RU" altLang="ru-RU" sz="2200" dirty="0">
                <a:sym typeface="Symbol" panose="05050102010706020507" pitchFamily="18" charset="2"/>
              </a:rPr>
              <a:t></a:t>
            </a:r>
            <a:r>
              <a:rPr lang="ru-RU" altLang="ru-RU" sz="2200" dirty="0" err="1">
                <a:sym typeface="Symbol" panose="05050102010706020507" pitchFamily="18" charset="2"/>
              </a:rPr>
              <a:t>ОПп</a:t>
            </a:r>
            <a:r>
              <a:rPr lang="ru-RU" altLang="ru-RU" sz="2200" dirty="0">
                <a:sym typeface="Symbol" panose="05050102010706020507" pitchFamily="18" charset="2"/>
              </a:rPr>
              <a:t> – плановый прирост </a:t>
            </a:r>
            <a:r>
              <a:rPr lang="ru-RU" altLang="ru-RU" sz="2200">
                <a:sym typeface="Symbol" panose="05050102010706020507" pitchFamily="18" charset="2"/>
              </a:rPr>
              <a:t>объема продукции, %.</a:t>
            </a:r>
            <a:endParaRPr lang="ru-RU" altLang="ru-RU" sz="2200" dirty="0"/>
          </a:p>
          <a:p>
            <a:pPr indent="457200" algn="just" eaLnBrk="1" hangingPunct="1">
              <a:spcBef>
                <a:spcPct val="10000"/>
              </a:spcBef>
            </a:pPr>
            <a:endParaRPr lang="ru-RU" altLang="ru-RU" sz="2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65500" t="63933" r="20000" b="26877"/>
          <a:stretch/>
        </p:blipFill>
        <p:spPr>
          <a:xfrm>
            <a:off x="3491880" y="2996952"/>
            <a:ext cx="2222952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598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Line 2"/>
          <p:cNvSpPr>
            <a:spLocks noChangeShapeType="1"/>
          </p:cNvSpPr>
          <p:nvPr/>
        </p:nvSpPr>
        <p:spPr bwMode="auto">
          <a:xfrm>
            <a:off x="323850" y="83661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87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dirty="0">
              <a:solidFill>
                <a:srgbClr val="333399"/>
              </a:solidFill>
            </a:endParaRPr>
          </a:p>
          <a:p>
            <a:pPr algn="ctr" eaLnBrk="1" hangingPunct="1"/>
            <a:r>
              <a:rPr lang="ru-RU" altLang="ru-RU" sz="2800" dirty="0">
                <a:solidFill>
                  <a:srgbClr val="333399"/>
                </a:solidFill>
              </a:rPr>
              <a:t>Контрольные вопросы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308099D-01C7-4891-91B2-545BA26A346F}" type="slidenum">
              <a:rPr lang="ru-RU" altLang="ru-RU" sz="1800"/>
              <a:pPr eaLnBrk="1" hangingPunct="1"/>
              <a:t>42</a:t>
            </a:fld>
            <a:endParaRPr lang="ru-RU" altLang="ru-RU" sz="1800"/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323850" y="1052736"/>
            <a:ext cx="8496300" cy="489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191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74713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63725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450000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2200" dirty="0"/>
              <a:t>1. В чем состоит цель разработки плана по труду и заработной плате? Какие задачи решает этот план?</a:t>
            </a:r>
          </a:p>
          <a:p>
            <a:pPr marL="0" indent="450000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2200" dirty="0"/>
              <a:t>2. Какие показатели используются в целях анализа выполнения плана по труду?</a:t>
            </a:r>
          </a:p>
          <a:p>
            <a:pPr marL="0" indent="450000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2200" dirty="0"/>
              <a:t>3. С помощью каких показателей оценивается эффективность использования трудовых ресурсов?</a:t>
            </a:r>
          </a:p>
          <a:p>
            <a:pPr marL="0" indent="450000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2200" dirty="0"/>
              <a:t>4. Каким образом осуществляется планирование производительности труда?</a:t>
            </a:r>
          </a:p>
          <a:p>
            <a:pPr marL="0" indent="450000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2200" dirty="0"/>
              <a:t>5. Назовите и охарактеризуйте этапы расчета плановой трудоемкости изготовления продукции.</a:t>
            </a:r>
          </a:p>
          <a:p>
            <a:pPr marL="0" indent="450000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2200" dirty="0"/>
              <a:t>6. Как осуществляется планирование баланса рабочего времени?</a:t>
            </a:r>
          </a:p>
          <a:p>
            <a:pPr marL="0" indent="450000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2200" dirty="0"/>
              <a:t>7. Какие методы планирования </a:t>
            </a:r>
            <a:r>
              <a:rPr lang="ru-RU" altLang="ru-RU" sz="2200"/>
              <a:t>численности персонала </a:t>
            </a:r>
            <a:r>
              <a:rPr lang="ru-RU" altLang="ru-RU" sz="2200" dirty="0"/>
              <a:t>вы знаете?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28&quot;&gt;&lt;property id=&quot;20148&quot; value=&quot;5&quot;/&gt;&lt;property id=&quot;20300&quot; value=&quot;Slide 2&quot;/&gt;&lt;property id=&quot;20303&quot; value=&quot;-1&quot;/&gt;&lt;property id=&quot;20307&quot; value=&quot;260&quot;/&gt;&lt;property id=&quot;20309&quot; value=&quot;-1&quot;/&gt;&lt;/object&gt;&lt;object type=&quot;3&quot; unique_id=&quot;10429&quot;&gt;&lt;property id=&quot;20148&quot; value=&quot;5&quot;/&gt;&lt;property id=&quot;20300&quot; value=&quot;Slide 4&quot;/&gt;&lt;property id=&quot;20303&quot; value=&quot;-1&quot;/&gt;&lt;property id=&quot;20307&quot; value=&quot;261&quot;/&gt;&lt;property id=&quot;20309&quot; value=&quot;-1&quot;/&gt;&lt;/object&gt;&lt;object type=&quot;3&quot; unique_id=&quot;10430&quot;&gt;&lt;property id=&quot;20148&quot; value=&quot;5&quot;/&gt;&lt;property id=&quot;20300&quot; value=&quot;Slide 5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6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7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8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9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10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11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3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4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5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6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8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9&quot;/&gt;&lt;property id=&quot;20307&quot; value=&quot;271&quot;/&gt;&lt;property id=&quot;20309&quot; value=&quot;-1&quot;/&gt;&lt;/object&gt;&lt;object type=&quot;3&quot; unique_id=&quot;10979&quot;&gt;&lt;property id=&quot;20148&quot; value=&quot;5&quot;/&gt;&lt;property id=&quot;20300&quot; value=&quot;Slide 3&quot;/&gt;&lt;property id=&quot;20307&quot; value=&quot;272&quot;/&gt;&lt;property id=&quot;20309&quot; value=&quot;-1&quot;/&gt;&lt;/object&gt;&lt;object type=&quot;3&quot; unique_id=&quot;11756&quot;&gt;&lt;property id=&quot;20148&quot; value=&quot;5&quot;/&gt;&lt;property id=&quot;20300&quot; value=&quot;Slide 12&quot;/&gt;&lt;property id=&quot;20307&quot; value=&quot;273&quot;/&gt;&lt;/object&gt;&lt;object type=&quot;3&quot; unique_id=&quot;11778&quot;&gt;&lt;property id=&quot;20148&quot; value=&quot;5&quot;/&gt;&lt;property id=&quot;20300&quot; value=&quot;Slide 17&quot;/&gt;&lt;property id=&quot;20307&quot; value=&quot;274&quot;/&gt;&lt;/object&gt;&lt;/object&gt;&lt;/object&gt;&lt;/database&gt;"/>
  <p:tag name="ISPRING_RESOURCE_PATHS_HASH_PRESENTER" val="7bb79b8762e124dcd7582f09c55d9cedc4d395e"/>
  <p:tag name="ISPRING_RESOURCE_PATHS_HASH_2" val="d265f24299f187820ed9fe68c3042d1db88be3c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74638" marR="0" indent="182563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74638" marR="0" indent="182563" algn="just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34486</TotalTime>
  <Words>4220</Words>
  <Application>Microsoft Office PowerPoint</Application>
  <PresentationFormat>Экран (4:3)</PresentationFormat>
  <Paragraphs>596</Paragraphs>
  <Slides>42</Slides>
  <Notes>39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6" baseType="lpstr">
      <vt:lpstr>Arial</vt:lpstr>
      <vt:lpstr>Arial Narrow</vt:lpstr>
      <vt:lpstr>Symbol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OPITUP VVSU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Template</dc:title>
  <dc:creator>S.V.Ryzhkov</dc:creator>
  <cp:lastModifiedBy>Недолужко Ольга</cp:lastModifiedBy>
  <cp:revision>443</cp:revision>
  <dcterms:created xsi:type="dcterms:W3CDTF">2007-04-22T06:20:01Z</dcterms:created>
  <dcterms:modified xsi:type="dcterms:W3CDTF">2017-02-11T02:40:24Z</dcterms:modified>
</cp:coreProperties>
</file>