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69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E7C"/>
    <a:srgbClr val="B0DAD9"/>
    <a:srgbClr val="DDE7E7"/>
    <a:srgbClr val="CEE8E7"/>
    <a:srgbClr val="A1D3D2"/>
    <a:srgbClr val="357F6C"/>
    <a:srgbClr val="A4B3E4"/>
    <a:srgbClr val="98A9E0"/>
    <a:srgbClr val="C4BDAC"/>
    <a:srgbClr val="CBBE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71C9C5-8ED4-4ED8-B3B1-F1497572847C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2EB40C5-6627-4A7D-8CF7-F62FB52A28F5}">
      <dgm:prSet/>
      <dgm:spPr/>
      <dgm:t>
        <a:bodyPr/>
        <a:lstStyle/>
        <a:p>
          <a:pPr rtl="0"/>
          <a:r>
            <a:rPr lang="ru-RU" dirty="0" smtClean="0"/>
            <a:t>о позиции России по основным международным проблемам, </a:t>
          </a:r>
          <a:endParaRPr lang="ru-RU" dirty="0"/>
        </a:p>
      </dgm:t>
    </dgm:pt>
    <dgm:pt modelId="{10B44629-BFB0-4F10-8071-33C0CC54CB31}" type="parTrans" cxnId="{338FCED2-0F8E-4BAD-A061-56C1716E539B}">
      <dgm:prSet/>
      <dgm:spPr/>
      <dgm:t>
        <a:bodyPr/>
        <a:lstStyle/>
        <a:p>
          <a:endParaRPr lang="ru-RU"/>
        </a:p>
      </dgm:t>
    </dgm:pt>
    <dgm:pt modelId="{FB53C630-728E-44E2-8796-5064E7688C6B}" type="sibTrans" cxnId="{338FCED2-0F8E-4BAD-A061-56C1716E539B}">
      <dgm:prSet/>
      <dgm:spPr/>
      <dgm:t>
        <a:bodyPr/>
        <a:lstStyle/>
        <a:p>
          <a:endParaRPr lang="ru-RU"/>
        </a:p>
      </dgm:t>
    </dgm:pt>
    <dgm:pt modelId="{F01F3544-00D9-4C76-A5A5-90AC16E86F22}">
      <dgm:prSet/>
      <dgm:spPr/>
      <dgm:t>
        <a:bodyPr/>
        <a:lstStyle/>
        <a:p>
          <a:pPr rtl="0"/>
          <a:r>
            <a:rPr lang="ru-RU" smtClean="0"/>
            <a:t>о ее взглядах на современную международную обстановку, </a:t>
          </a:r>
          <a:endParaRPr lang="ru-RU"/>
        </a:p>
      </dgm:t>
    </dgm:pt>
    <dgm:pt modelId="{4DB65026-EBA4-4124-8DBF-66BB5E95115C}" type="parTrans" cxnId="{AE10F80A-C547-4687-9DC6-FB9AE4DE4019}">
      <dgm:prSet/>
      <dgm:spPr/>
      <dgm:t>
        <a:bodyPr/>
        <a:lstStyle/>
        <a:p>
          <a:endParaRPr lang="ru-RU"/>
        </a:p>
      </dgm:t>
    </dgm:pt>
    <dgm:pt modelId="{3B3879E2-F620-4293-BE44-49461B276352}" type="sibTrans" cxnId="{AE10F80A-C547-4687-9DC6-FB9AE4DE4019}">
      <dgm:prSet/>
      <dgm:spPr/>
      <dgm:t>
        <a:bodyPr/>
        <a:lstStyle/>
        <a:p>
          <a:endParaRPr lang="ru-RU"/>
        </a:p>
      </dgm:t>
    </dgm:pt>
    <dgm:pt modelId="{A7D885F3-0737-45D2-9D9B-05CFA68888D2}">
      <dgm:prSet/>
      <dgm:spPr/>
      <dgm:t>
        <a:bodyPr/>
        <a:lstStyle/>
        <a:p>
          <a:pPr rtl="0"/>
          <a:r>
            <a:rPr lang="ru-RU" smtClean="0"/>
            <a:t>о внешнеполитических инициативах российского руководства.</a:t>
          </a:r>
          <a:endParaRPr lang="ru-RU"/>
        </a:p>
      </dgm:t>
    </dgm:pt>
    <dgm:pt modelId="{3D699BA5-ED34-4D1C-AC72-62A646ED3BDB}" type="parTrans" cxnId="{CC3695A2-C206-4A7C-A984-D798DEBC5EDA}">
      <dgm:prSet/>
      <dgm:spPr/>
      <dgm:t>
        <a:bodyPr/>
        <a:lstStyle/>
        <a:p>
          <a:endParaRPr lang="ru-RU"/>
        </a:p>
      </dgm:t>
    </dgm:pt>
    <dgm:pt modelId="{939B5B66-69CB-415E-952C-3B24564EA7E9}" type="sibTrans" cxnId="{CC3695A2-C206-4A7C-A984-D798DEBC5EDA}">
      <dgm:prSet/>
      <dgm:spPr/>
      <dgm:t>
        <a:bodyPr/>
        <a:lstStyle/>
        <a:p>
          <a:endParaRPr lang="ru-RU"/>
        </a:p>
      </dgm:t>
    </dgm:pt>
    <dgm:pt modelId="{DFE26B21-9117-4F64-B330-C7D593454906}" type="pres">
      <dgm:prSet presAssocID="{4371C9C5-8ED4-4ED8-B3B1-F1497572847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181D10-9A57-4199-889A-237C5663B10A}" type="pres">
      <dgm:prSet presAssocID="{4371C9C5-8ED4-4ED8-B3B1-F1497572847C}" presName="dummyMaxCanvas" presStyleCnt="0">
        <dgm:presLayoutVars/>
      </dgm:prSet>
      <dgm:spPr/>
    </dgm:pt>
    <dgm:pt modelId="{BDE19EA9-7220-461C-B026-3A057CB274E6}" type="pres">
      <dgm:prSet presAssocID="{4371C9C5-8ED4-4ED8-B3B1-F1497572847C}" presName="ThreeNodes_1" presStyleLbl="node1" presStyleIdx="0" presStyleCnt="3" custLinFactNeighborX="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464503-E19C-4C47-BD03-ED72A0463065}" type="pres">
      <dgm:prSet presAssocID="{4371C9C5-8ED4-4ED8-B3B1-F1497572847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67D2C-657D-413A-B166-B3B9CF5E3BFF}" type="pres">
      <dgm:prSet presAssocID="{4371C9C5-8ED4-4ED8-B3B1-F1497572847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97B283-1A6A-4E94-BFCA-6EAF2FE8A696}" type="pres">
      <dgm:prSet presAssocID="{4371C9C5-8ED4-4ED8-B3B1-F1497572847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3864D-BDEE-4C3A-B82F-A35BC9587656}" type="pres">
      <dgm:prSet presAssocID="{4371C9C5-8ED4-4ED8-B3B1-F1497572847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D48AC-FF9E-4710-95FB-9FAF5654A05F}" type="pres">
      <dgm:prSet presAssocID="{4371C9C5-8ED4-4ED8-B3B1-F1497572847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81D258-CA38-451A-BAB0-CCFB55159AC6}" type="pres">
      <dgm:prSet presAssocID="{4371C9C5-8ED4-4ED8-B3B1-F1497572847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70BAF2-1130-48D4-B877-1F2987706400}" type="pres">
      <dgm:prSet presAssocID="{4371C9C5-8ED4-4ED8-B3B1-F1497572847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8FCED2-0F8E-4BAD-A061-56C1716E539B}" srcId="{4371C9C5-8ED4-4ED8-B3B1-F1497572847C}" destId="{82EB40C5-6627-4A7D-8CF7-F62FB52A28F5}" srcOrd="0" destOrd="0" parTransId="{10B44629-BFB0-4F10-8071-33C0CC54CB31}" sibTransId="{FB53C630-728E-44E2-8796-5064E7688C6B}"/>
    <dgm:cxn modelId="{E8EC8AFB-0984-4CB5-B676-8F256F8C81CD}" type="presOf" srcId="{FB53C630-728E-44E2-8796-5064E7688C6B}" destId="{7697B283-1A6A-4E94-BFCA-6EAF2FE8A696}" srcOrd="0" destOrd="0" presId="urn:microsoft.com/office/officeart/2005/8/layout/vProcess5"/>
    <dgm:cxn modelId="{D12521B4-E4AA-40F4-9DB9-18F5D2956D31}" type="presOf" srcId="{F01F3544-00D9-4C76-A5A5-90AC16E86F22}" destId="{2981D258-CA38-451A-BAB0-CCFB55159AC6}" srcOrd="1" destOrd="0" presId="urn:microsoft.com/office/officeart/2005/8/layout/vProcess5"/>
    <dgm:cxn modelId="{B07A9CD3-86DD-4B30-A1F3-896CF572BDF2}" type="presOf" srcId="{82EB40C5-6627-4A7D-8CF7-F62FB52A28F5}" destId="{101D48AC-FF9E-4710-95FB-9FAF5654A05F}" srcOrd="1" destOrd="0" presId="urn:microsoft.com/office/officeart/2005/8/layout/vProcess5"/>
    <dgm:cxn modelId="{4BFDD0E8-D50A-43D2-85A6-80643188CDF6}" type="presOf" srcId="{4371C9C5-8ED4-4ED8-B3B1-F1497572847C}" destId="{DFE26B21-9117-4F64-B330-C7D593454906}" srcOrd="0" destOrd="0" presId="urn:microsoft.com/office/officeart/2005/8/layout/vProcess5"/>
    <dgm:cxn modelId="{469FF913-F6A5-4DAA-A10D-36F921C71B86}" type="presOf" srcId="{A7D885F3-0737-45D2-9D9B-05CFA68888D2}" destId="{E270BAF2-1130-48D4-B877-1F2987706400}" srcOrd="1" destOrd="0" presId="urn:microsoft.com/office/officeart/2005/8/layout/vProcess5"/>
    <dgm:cxn modelId="{60B3A4C0-0306-4E91-82B9-6DEB4147CC32}" type="presOf" srcId="{3B3879E2-F620-4293-BE44-49461B276352}" destId="{9B73864D-BDEE-4C3A-B82F-A35BC9587656}" srcOrd="0" destOrd="0" presId="urn:microsoft.com/office/officeart/2005/8/layout/vProcess5"/>
    <dgm:cxn modelId="{0739F1A8-18EB-40F3-A502-BEE6DA23B7A0}" type="presOf" srcId="{F01F3544-00D9-4C76-A5A5-90AC16E86F22}" destId="{75464503-E19C-4C47-BD03-ED72A0463065}" srcOrd="0" destOrd="0" presId="urn:microsoft.com/office/officeart/2005/8/layout/vProcess5"/>
    <dgm:cxn modelId="{AE10F80A-C547-4687-9DC6-FB9AE4DE4019}" srcId="{4371C9C5-8ED4-4ED8-B3B1-F1497572847C}" destId="{F01F3544-00D9-4C76-A5A5-90AC16E86F22}" srcOrd="1" destOrd="0" parTransId="{4DB65026-EBA4-4124-8DBF-66BB5E95115C}" sibTransId="{3B3879E2-F620-4293-BE44-49461B276352}"/>
    <dgm:cxn modelId="{D1D120CC-291C-4625-A17B-E6B3762412BE}" type="presOf" srcId="{82EB40C5-6627-4A7D-8CF7-F62FB52A28F5}" destId="{BDE19EA9-7220-461C-B026-3A057CB274E6}" srcOrd="0" destOrd="0" presId="urn:microsoft.com/office/officeart/2005/8/layout/vProcess5"/>
    <dgm:cxn modelId="{CC3695A2-C206-4A7C-A984-D798DEBC5EDA}" srcId="{4371C9C5-8ED4-4ED8-B3B1-F1497572847C}" destId="{A7D885F3-0737-45D2-9D9B-05CFA68888D2}" srcOrd="2" destOrd="0" parTransId="{3D699BA5-ED34-4D1C-AC72-62A646ED3BDB}" sibTransId="{939B5B66-69CB-415E-952C-3B24564EA7E9}"/>
    <dgm:cxn modelId="{406918DF-6FD1-4D58-8481-1339D1BE98B4}" type="presOf" srcId="{A7D885F3-0737-45D2-9D9B-05CFA68888D2}" destId="{78667D2C-657D-413A-B166-B3B9CF5E3BFF}" srcOrd="0" destOrd="0" presId="urn:microsoft.com/office/officeart/2005/8/layout/vProcess5"/>
    <dgm:cxn modelId="{2FACE615-107C-4C58-9CF5-1544484CF4B1}" type="presParOf" srcId="{DFE26B21-9117-4F64-B330-C7D593454906}" destId="{24181D10-9A57-4199-889A-237C5663B10A}" srcOrd="0" destOrd="0" presId="urn:microsoft.com/office/officeart/2005/8/layout/vProcess5"/>
    <dgm:cxn modelId="{DFF4CAAB-FA94-435E-AA17-C91082CEA762}" type="presParOf" srcId="{DFE26B21-9117-4F64-B330-C7D593454906}" destId="{BDE19EA9-7220-461C-B026-3A057CB274E6}" srcOrd="1" destOrd="0" presId="urn:microsoft.com/office/officeart/2005/8/layout/vProcess5"/>
    <dgm:cxn modelId="{50162AF6-51B1-46BD-9492-99E6A1AA95C3}" type="presParOf" srcId="{DFE26B21-9117-4F64-B330-C7D593454906}" destId="{75464503-E19C-4C47-BD03-ED72A0463065}" srcOrd="2" destOrd="0" presId="urn:microsoft.com/office/officeart/2005/8/layout/vProcess5"/>
    <dgm:cxn modelId="{CC74CB1D-3A72-4CD8-9354-FC0F4133F426}" type="presParOf" srcId="{DFE26B21-9117-4F64-B330-C7D593454906}" destId="{78667D2C-657D-413A-B166-B3B9CF5E3BFF}" srcOrd="3" destOrd="0" presId="urn:microsoft.com/office/officeart/2005/8/layout/vProcess5"/>
    <dgm:cxn modelId="{2012EBCB-FD2E-4104-8289-9E0BECAF74FC}" type="presParOf" srcId="{DFE26B21-9117-4F64-B330-C7D593454906}" destId="{7697B283-1A6A-4E94-BFCA-6EAF2FE8A696}" srcOrd="4" destOrd="0" presId="urn:microsoft.com/office/officeart/2005/8/layout/vProcess5"/>
    <dgm:cxn modelId="{0B258A5A-42D3-41E2-A30C-94EBBE7227C9}" type="presParOf" srcId="{DFE26B21-9117-4F64-B330-C7D593454906}" destId="{9B73864D-BDEE-4C3A-B82F-A35BC9587656}" srcOrd="5" destOrd="0" presId="urn:microsoft.com/office/officeart/2005/8/layout/vProcess5"/>
    <dgm:cxn modelId="{61A6FFB0-7C09-47C6-A5EC-4C03E6F383AE}" type="presParOf" srcId="{DFE26B21-9117-4F64-B330-C7D593454906}" destId="{101D48AC-FF9E-4710-95FB-9FAF5654A05F}" srcOrd="6" destOrd="0" presId="urn:microsoft.com/office/officeart/2005/8/layout/vProcess5"/>
    <dgm:cxn modelId="{8E6FFFF2-DB98-43D3-8B30-49948683C10A}" type="presParOf" srcId="{DFE26B21-9117-4F64-B330-C7D593454906}" destId="{2981D258-CA38-451A-BAB0-CCFB55159AC6}" srcOrd="7" destOrd="0" presId="urn:microsoft.com/office/officeart/2005/8/layout/vProcess5"/>
    <dgm:cxn modelId="{D8762E02-227D-4E7A-A0C5-F8C52C9F1BF3}" type="presParOf" srcId="{DFE26B21-9117-4F64-B330-C7D593454906}" destId="{E270BAF2-1130-48D4-B877-1F298770640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3380DF-AC03-42ED-82E3-134B9DD123C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7C7ED70-A679-486F-8D98-219C3028D440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формирования за рубежом позитивного восприятия России</a:t>
          </a:r>
          <a:r>
            <a:rPr lang="ru-RU" dirty="0" smtClean="0"/>
            <a:t>, </a:t>
          </a:r>
          <a:endParaRPr lang="ru-RU" dirty="0"/>
        </a:p>
      </dgm:t>
    </dgm:pt>
    <dgm:pt modelId="{C59147D8-DBB4-4D5B-9661-410100C3748C}" type="parTrans" cxnId="{F19CA9FB-FB79-401B-B7CA-50BE296E2900}">
      <dgm:prSet/>
      <dgm:spPr/>
      <dgm:t>
        <a:bodyPr/>
        <a:lstStyle/>
        <a:p>
          <a:endParaRPr lang="ru-RU"/>
        </a:p>
      </dgm:t>
    </dgm:pt>
    <dgm:pt modelId="{8BCFA3AE-BC68-4639-8999-768227E1BA50}" type="sibTrans" cxnId="{F19CA9FB-FB79-401B-B7CA-50BE296E2900}">
      <dgm:prSet/>
      <dgm:spPr/>
      <dgm:t>
        <a:bodyPr/>
        <a:lstStyle/>
        <a:p>
          <a:endParaRPr lang="ru-RU"/>
        </a:p>
      </dgm:t>
    </dgm:pt>
    <dgm:pt modelId="{91716238-E12A-4625-8DA3-F885589D9F9A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культивирования симпатий и дружественного отношения к нашей стране, 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D2B556A-1A02-4212-AC6F-2F0B67307098}" type="parTrans" cxnId="{EB9C0FD2-12B8-415D-A688-5CAEC1AF29BF}">
      <dgm:prSet/>
      <dgm:spPr/>
      <dgm:t>
        <a:bodyPr/>
        <a:lstStyle/>
        <a:p>
          <a:endParaRPr lang="ru-RU"/>
        </a:p>
      </dgm:t>
    </dgm:pt>
    <dgm:pt modelId="{153DF211-8628-4B14-8B11-C725F9EF426F}" type="sibTrans" cxnId="{EB9C0FD2-12B8-415D-A688-5CAEC1AF29BF}">
      <dgm:prSet/>
      <dgm:spPr/>
      <dgm:t>
        <a:bodyPr/>
        <a:lstStyle/>
        <a:p>
          <a:endParaRPr lang="ru-RU"/>
        </a:p>
      </dgm:t>
    </dgm:pt>
    <dgm:pt modelId="{5F13DF59-1120-4203-ADE8-0C795DF41486}">
      <dgm:prSet/>
      <dgm:spPr/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противодействия необъективной, искаженной информации, попыткам опорочить имидж России за рубежом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A25EEA2-485B-48F0-8118-937BA9D65271}" type="parTrans" cxnId="{FCC3F294-74B6-42E2-AFAB-36DC00FB8B77}">
      <dgm:prSet/>
      <dgm:spPr/>
      <dgm:t>
        <a:bodyPr/>
        <a:lstStyle/>
        <a:p>
          <a:endParaRPr lang="ru-RU"/>
        </a:p>
      </dgm:t>
    </dgm:pt>
    <dgm:pt modelId="{9D18F6FF-BF85-4448-8FC2-C220A9FD2682}" type="sibTrans" cxnId="{FCC3F294-74B6-42E2-AFAB-36DC00FB8B77}">
      <dgm:prSet/>
      <dgm:spPr/>
      <dgm:t>
        <a:bodyPr/>
        <a:lstStyle/>
        <a:p>
          <a:endParaRPr lang="ru-RU"/>
        </a:p>
      </dgm:t>
    </dgm:pt>
    <dgm:pt modelId="{1E3625B9-B50F-4706-A531-5842AD95D808}" type="pres">
      <dgm:prSet presAssocID="{AF3380DF-AC03-42ED-82E3-134B9DD123CD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EB49939-4042-4F6E-BD06-730F5A6C3F37}" type="pres">
      <dgm:prSet presAssocID="{AF3380DF-AC03-42ED-82E3-134B9DD123CD}" presName="pyramid" presStyleLbl="node1" presStyleIdx="0" presStyleCnt="1" custLinFactNeighborX="1847" custLinFactNeighborY="1596"/>
      <dgm:spPr>
        <a:solidFill>
          <a:srgbClr val="00B0F0"/>
        </a:solidFill>
      </dgm:spPr>
    </dgm:pt>
    <dgm:pt modelId="{CF02BBF4-251E-4FAC-BAB7-C9A2F55D1BCD}" type="pres">
      <dgm:prSet presAssocID="{AF3380DF-AC03-42ED-82E3-134B9DD123CD}" presName="theList" presStyleCnt="0"/>
      <dgm:spPr/>
    </dgm:pt>
    <dgm:pt modelId="{BED3837E-075D-4A3D-833E-E6F00E3B07DB}" type="pres">
      <dgm:prSet presAssocID="{17C7ED70-A679-486F-8D98-219C3028D440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CEE59-ABFD-4569-8789-79AA96BD12A6}" type="pres">
      <dgm:prSet presAssocID="{17C7ED70-A679-486F-8D98-219C3028D440}" presName="aSpace" presStyleCnt="0"/>
      <dgm:spPr/>
    </dgm:pt>
    <dgm:pt modelId="{6CBD8BCB-84BD-4EF6-BB40-D56937D9D5DA}" type="pres">
      <dgm:prSet presAssocID="{91716238-E12A-4625-8DA3-F885589D9F9A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2914B-DD92-4995-9A6F-329CEF1F3B34}" type="pres">
      <dgm:prSet presAssocID="{91716238-E12A-4625-8DA3-F885589D9F9A}" presName="aSpace" presStyleCnt="0"/>
      <dgm:spPr/>
    </dgm:pt>
    <dgm:pt modelId="{6E474CC6-A301-483B-B0F2-3D9F6D3CB0C2}" type="pres">
      <dgm:prSet presAssocID="{5F13DF59-1120-4203-ADE8-0C795DF4148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E791B-E030-49DF-8621-BC2187CFD064}" type="pres">
      <dgm:prSet presAssocID="{5F13DF59-1120-4203-ADE8-0C795DF41486}" presName="aSpace" presStyleCnt="0"/>
      <dgm:spPr/>
    </dgm:pt>
  </dgm:ptLst>
  <dgm:cxnLst>
    <dgm:cxn modelId="{DF3DC6DC-67A7-4CB0-8421-F2D0FB54C241}" type="presOf" srcId="{AF3380DF-AC03-42ED-82E3-134B9DD123CD}" destId="{1E3625B9-B50F-4706-A531-5842AD95D808}" srcOrd="0" destOrd="0" presId="urn:microsoft.com/office/officeart/2005/8/layout/pyramid2"/>
    <dgm:cxn modelId="{FCC3F294-74B6-42E2-AFAB-36DC00FB8B77}" srcId="{AF3380DF-AC03-42ED-82E3-134B9DD123CD}" destId="{5F13DF59-1120-4203-ADE8-0C795DF41486}" srcOrd="2" destOrd="0" parTransId="{AA25EEA2-485B-48F0-8118-937BA9D65271}" sibTransId="{9D18F6FF-BF85-4448-8FC2-C220A9FD2682}"/>
    <dgm:cxn modelId="{508C4849-7D49-4B64-834C-08FF1D728834}" type="presOf" srcId="{91716238-E12A-4625-8DA3-F885589D9F9A}" destId="{6CBD8BCB-84BD-4EF6-BB40-D56937D9D5DA}" srcOrd="0" destOrd="0" presId="urn:microsoft.com/office/officeart/2005/8/layout/pyramid2"/>
    <dgm:cxn modelId="{1B096E7B-F86D-4EEC-B23E-65FEC305C302}" type="presOf" srcId="{17C7ED70-A679-486F-8D98-219C3028D440}" destId="{BED3837E-075D-4A3D-833E-E6F00E3B07DB}" srcOrd="0" destOrd="0" presId="urn:microsoft.com/office/officeart/2005/8/layout/pyramid2"/>
    <dgm:cxn modelId="{F19CA9FB-FB79-401B-B7CA-50BE296E2900}" srcId="{AF3380DF-AC03-42ED-82E3-134B9DD123CD}" destId="{17C7ED70-A679-486F-8D98-219C3028D440}" srcOrd="0" destOrd="0" parTransId="{C59147D8-DBB4-4D5B-9661-410100C3748C}" sibTransId="{8BCFA3AE-BC68-4639-8999-768227E1BA50}"/>
    <dgm:cxn modelId="{AF3E88A3-EB01-495C-97D1-EA114E3A9DCC}" type="presOf" srcId="{5F13DF59-1120-4203-ADE8-0C795DF41486}" destId="{6E474CC6-A301-483B-B0F2-3D9F6D3CB0C2}" srcOrd="0" destOrd="0" presId="urn:microsoft.com/office/officeart/2005/8/layout/pyramid2"/>
    <dgm:cxn modelId="{EB9C0FD2-12B8-415D-A688-5CAEC1AF29BF}" srcId="{AF3380DF-AC03-42ED-82E3-134B9DD123CD}" destId="{91716238-E12A-4625-8DA3-F885589D9F9A}" srcOrd="1" destOrd="0" parTransId="{DD2B556A-1A02-4212-AC6F-2F0B67307098}" sibTransId="{153DF211-8628-4B14-8B11-C725F9EF426F}"/>
    <dgm:cxn modelId="{BF2C87E9-B54D-4551-8283-72B15E7AFA6E}" type="presParOf" srcId="{1E3625B9-B50F-4706-A531-5842AD95D808}" destId="{AEB49939-4042-4F6E-BD06-730F5A6C3F37}" srcOrd="0" destOrd="0" presId="urn:microsoft.com/office/officeart/2005/8/layout/pyramid2"/>
    <dgm:cxn modelId="{6C573400-BEB2-4186-9416-FEDFF8FD5FD7}" type="presParOf" srcId="{1E3625B9-B50F-4706-A531-5842AD95D808}" destId="{CF02BBF4-251E-4FAC-BAB7-C9A2F55D1BCD}" srcOrd="1" destOrd="0" presId="urn:microsoft.com/office/officeart/2005/8/layout/pyramid2"/>
    <dgm:cxn modelId="{1344829D-56AC-45FF-A82D-F40A3DBED026}" type="presParOf" srcId="{CF02BBF4-251E-4FAC-BAB7-C9A2F55D1BCD}" destId="{BED3837E-075D-4A3D-833E-E6F00E3B07DB}" srcOrd="0" destOrd="0" presId="urn:microsoft.com/office/officeart/2005/8/layout/pyramid2"/>
    <dgm:cxn modelId="{60F375C2-AE49-4AD0-A5DE-A123C99BD26E}" type="presParOf" srcId="{CF02BBF4-251E-4FAC-BAB7-C9A2F55D1BCD}" destId="{B27CEE59-ABFD-4569-8789-79AA96BD12A6}" srcOrd="1" destOrd="0" presId="urn:microsoft.com/office/officeart/2005/8/layout/pyramid2"/>
    <dgm:cxn modelId="{E590A19B-A6AA-41AF-927D-C2A2C449458E}" type="presParOf" srcId="{CF02BBF4-251E-4FAC-BAB7-C9A2F55D1BCD}" destId="{6CBD8BCB-84BD-4EF6-BB40-D56937D9D5DA}" srcOrd="2" destOrd="0" presId="urn:microsoft.com/office/officeart/2005/8/layout/pyramid2"/>
    <dgm:cxn modelId="{7A7BDAC4-DB14-4529-BE78-B9EFB14E7CC5}" type="presParOf" srcId="{CF02BBF4-251E-4FAC-BAB7-C9A2F55D1BCD}" destId="{5312914B-DD92-4995-9A6F-329CEF1F3B34}" srcOrd="3" destOrd="0" presId="urn:microsoft.com/office/officeart/2005/8/layout/pyramid2"/>
    <dgm:cxn modelId="{31ED521F-7F8B-4B21-B41E-285335B389CD}" type="presParOf" srcId="{CF02BBF4-251E-4FAC-BAB7-C9A2F55D1BCD}" destId="{6E474CC6-A301-483B-B0F2-3D9F6D3CB0C2}" srcOrd="4" destOrd="0" presId="urn:microsoft.com/office/officeart/2005/8/layout/pyramid2"/>
    <dgm:cxn modelId="{557F7276-E053-443A-9DB9-897E3E58C8F7}" type="presParOf" srcId="{CF02BBF4-251E-4FAC-BAB7-C9A2F55D1BCD}" destId="{42EE791B-E030-49DF-8621-BC2187CFD06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BCF168-C377-4B4B-B8D6-FA8F51AFCE8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AFD423-8B83-4750-81C0-CFA864F6AC2F}">
      <dgm:prSet/>
      <dgm:spPr/>
      <dgm:t>
        <a:bodyPr/>
        <a:lstStyle/>
        <a:p>
          <a:pPr rtl="0"/>
          <a:r>
            <a:rPr lang="ru-RU" b="1" dirty="0" smtClean="0"/>
            <a:t> участие в разработке и осуществлении мероприятий по информационному обеспечению внешней политики Российской Федерации, широкому информированию о ней отечественной и зарубежной общественности, формированию правильного понимания сути и целей инициатив и конкретных акций российской дипломатии на международной арене</a:t>
          </a:r>
          <a:r>
            <a:rPr lang="ru-RU" dirty="0" smtClean="0"/>
            <a:t>;</a:t>
          </a:r>
          <a:endParaRPr lang="ru-RU" dirty="0"/>
        </a:p>
      </dgm:t>
    </dgm:pt>
    <dgm:pt modelId="{C0835DE2-3CD9-48BF-8D06-FA52B3D3C934}" type="parTrans" cxnId="{95C61E3D-AC88-4297-BD63-0E8CAD24827A}">
      <dgm:prSet/>
      <dgm:spPr/>
      <dgm:t>
        <a:bodyPr/>
        <a:lstStyle/>
        <a:p>
          <a:endParaRPr lang="ru-RU"/>
        </a:p>
      </dgm:t>
    </dgm:pt>
    <dgm:pt modelId="{7DF889BE-2F3C-401D-B289-40E56A23B833}" type="sibTrans" cxnId="{95C61E3D-AC88-4297-BD63-0E8CAD24827A}">
      <dgm:prSet/>
      <dgm:spPr/>
      <dgm:t>
        <a:bodyPr/>
        <a:lstStyle/>
        <a:p>
          <a:endParaRPr lang="ru-RU"/>
        </a:p>
      </dgm:t>
    </dgm:pt>
    <dgm:pt modelId="{12AC36DD-E595-40A1-878A-82CB8D277D3E}">
      <dgm:prSet/>
      <dgm:spPr/>
      <dgm:t>
        <a:bodyPr/>
        <a:lstStyle/>
        <a:p>
          <a:pPr rtl="0"/>
          <a:r>
            <a:rPr lang="ru-RU" b="1" dirty="0" smtClean="0"/>
            <a:t>проработка международных информационных проблем и обеспечение участия Российской Федерации в международных организациях и форумах по информационной тематике</a:t>
          </a:r>
          <a:r>
            <a:rPr lang="ru-RU" dirty="0" smtClean="0"/>
            <a:t>;</a:t>
          </a:r>
          <a:endParaRPr lang="ru-RU" dirty="0"/>
        </a:p>
      </dgm:t>
    </dgm:pt>
    <dgm:pt modelId="{A598BEFA-59A4-4A7A-91BC-59C13C711CDB}" type="parTrans" cxnId="{2E242936-BE5E-4B75-9B12-2A9A3C5BF2EB}">
      <dgm:prSet/>
      <dgm:spPr/>
      <dgm:t>
        <a:bodyPr/>
        <a:lstStyle/>
        <a:p>
          <a:endParaRPr lang="ru-RU"/>
        </a:p>
      </dgm:t>
    </dgm:pt>
    <dgm:pt modelId="{15BC1AA2-9028-47DB-B1C9-3024233D9350}" type="sibTrans" cxnId="{2E242936-BE5E-4B75-9B12-2A9A3C5BF2EB}">
      <dgm:prSet/>
      <dgm:spPr/>
      <dgm:t>
        <a:bodyPr/>
        <a:lstStyle/>
        <a:p>
          <a:endParaRPr lang="ru-RU"/>
        </a:p>
      </dgm:t>
    </dgm:pt>
    <dgm:pt modelId="{37A99B9F-E554-4085-B510-D582BFA34F0E}">
      <dgm:prSet/>
      <dgm:spPr/>
      <dgm:t>
        <a:bodyPr/>
        <a:lstStyle/>
        <a:p>
          <a:pPr rtl="0"/>
          <a:r>
            <a:rPr lang="ru-RU" b="1" dirty="0" smtClean="0"/>
            <a:t>участие в межведомственной координации международного сотрудничества в информационной сфере;</a:t>
          </a:r>
          <a:endParaRPr lang="ru-RU" b="1" dirty="0"/>
        </a:p>
      </dgm:t>
    </dgm:pt>
    <dgm:pt modelId="{5B1391AE-AEAB-45AB-A889-1A807094538D}" type="parTrans" cxnId="{13F1FDD7-0CC1-4A96-A596-4FFA807EE7AA}">
      <dgm:prSet/>
      <dgm:spPr/>
      <dgm:t>
        <a:bodyPr/>
        <a:lstStyle/>
        <a:p>
          <a:endParaRPr lang="ru-RU"/>
        </a:p>
      </dgm:t>
    </dgm:pt>
    <dgm:pt modelId="{AF19B064-8DA9-41A1-91F4-CB4D1E596E9C}" type="sibTrans" cxnId="{13F1FDD7-0CC1-4A96-A596-4FFA807EE7AA}">
      <dgm:prSet/>
      <dgm:spPr/>
      <dgm:t>
        <a:bodyPr/>
        <a:lstStyle/>
        <a:p>
          <a:endParaRPr lang="ru-RU"/>
        </a:p>
      </dgm:t>
    </dgm:pt>
    <dgm:pt modelId="{AB554E83-E060-4DA0-80CA-C0C84C2E4407}">
      <dgm:prSet/>
      <dgm:spPr/>
      <dgm:t>
        <a:bodyPr/>
        <a:lstStyle/>
        <a:p>
          <a:pPr rtl="0"/>
          <a:r>
            <a:rPr lang="ru-RU" b="1" dirty="0" smtClean="0"/>
            <a:t>аккредитация корреспондентов иностранных СМИ в России и оказание им содействия в осуществлении ими своей профессиональной деятельности.</a:t>
          </a:r>
          <a:endParaRPr lang="ru-RU" b="1" dirty="0"/>
        </a:p>
      </dgm:t>
    </dgm:pt>
    <dgm:pt modelId="{F20C3129-7E54-4BC4-BB43-C10ADD929206}" type="parTrans" cxnId="{32668CC0-104A-4581-8481-F6891E3EC1FE}">
      <dgm:prSet/>
      <dgm:spPr/>
      <dgm:t>
        <a:bodyPr/>
        <a:lstStyle/>
        <a:p>
          <a:endParaRPr lang="ru-RU"/>
        </a:p>
      </dgm:t>
    </dgm:pt>
    <dgm:pt modelId="{6E6A53B3-8C4A-40DF-8DDC-6159E63139D5}" type="sibTrans" cxnId="{32668CC0-104A-4581-8481-F6891E3EC1FE}">
      <dgm:prSet/>
      <dgm:spPr/>
      <dgm:t>
        <a:bodyPr/>
        <a:lstStyle/>
        <a:p>
          <a:endParaRPr lang="ru-RU"/>
        </a:p>
      </dgm:t>
    </dgm:pt>
    <dgm:pt modelId="{B3BB1BDE-8F55-47BE-B987-03FFB7FEB7F3}" type="pres">
      <dgm:prSet presAssocID="{FABCF168-C377-4B4B-B8D6-FA8F51AFCE8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B01342-FD03-40EB-905B-6F9F0470444A}" type="pres">
      <dgm:prSet presAssocID="{82AFD423-8B83-4750-81C0-CFA864F6AC2F}" presName="composite" presStyleCnt="0"/>
      <dgm:spPr/>
    </dgm:pt>
    <dgm:pt modelId="{F468A9B1-8BC9-40CA-9CD6-30754A7C9CAB}" type="pres">
      <dgm:prSet presAssocID="{82AFD423-8B83-4750-81C0-CFA864F6AC2F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71146E11-20E6-401F-8043-6AC0D913A0AA}" type="pres">
      <dgm:prSet presAssocID="{82AFD423-8B83-4750-81C0-CFA864F6AC2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941BAF-4892-4949-A6CB-2CCDF68E9AE7}" type="pres">
      <dgm:prSet presAssocID="{7DF889BE-2F3C-401D-B289-40E56A23B833}" presName="spacing" presStyleCnt="0"/>
      <dgm:spPr/>
    </dgm:pt>
    <dgm:pt modelId="{54859DBF-A03D-43C6-8BD1-5295BE28641A}" type="pres">
      <dgm:prSet presAssocID="{12AC36DD-E595-40A1-878A-82CB8D277D3E}" presName="composite" presStyleCnt="0"/>
      <dgm:spPr/>
    </dgm:pt>
    <dgm:pt modelId="{98F8A23C-F6BE-4599-B732-7611247397F0}" type="pres">
      <dgm:prSet presAssocID="{12AC36DD-E595-40A1-878A-82CB8D277D3E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32F9D76E-10A8-4022-B67B-59B4EF429CC3}" type="pres">
      <dgm:prSet presAssocID="{12AC36DD-E595-40A1-878A-82CB8D277D3E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DE031-2673-45BB-955D-A1114B2E3628}" type="pres">
      <dgm:prSet presAssocID="{15BC1AA2-9028-47DB-B1C9-3024233D9350}" presName="spacing" presStyleCnt="0"/>
      <dgm:spPr/>
    </dgm:pt>
    <dgm:pt modelId="{EB102FD2-5A5A-46B5-A9DD-B01C3F39ACCE}" type="pres">
      <dgm:prSet presAssocID="{37A99B9F-E554-4085-B510-D582BFA34F0E}" presName="composite" presStyleCnt="0"/>
      <dgm:spPr/>
    </dgm:pt>
    <dgm:pt modelId="{73E0A6E5-27BA-4473-BF0B-67A4218CB96A}" type="pres">
      <dgm:prSet presAssocID="{37A99B9F-E554-4085-B510-D582BFA34F0E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42F100C1-1440-45C0-BA02-07BB785BF2AE}" type="pres">
      <dgm:prSet presAssocID="{37A99B9F-E554-4085-B510-D582BFA34F0E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23B9F-E6BE-44B4-9A7E-17052D553B01}" type="pres">
      <dgm:prSet presAssocID="{AF19B064-8DA9-41A1-91F4-CB4D1E596E9C}" presName="spacing" presStyleCnt="0"/>
      <dgm:spPr/>
    </dgm:pt>
    <dgm:pt modelId="{A36317C0-B282-48B3-8E4D-8F48669522DC}" type="pres">
      <dgm:prSet presAssocID="{AB554E83-E060-4DA0-80CA-C0C84C2E4407}" presName="composite" presStyleCnt="0"/>
      <dgm:spPr/>
    </dgm:pt>
    <dgm:pt modelId="{24C0ACCB-C296-441C-8CAC-A671BDC5E9FD}" type="pres">
      <dgm:prSet presAssocID="{AB554E83-E060-4DA0-80CA-C0C84C2E4407}" presName="imgShp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CD5EFCD5-74F5-413A-B126-07EC45A5614C}" type="pres">
      <dgm:prSet presAssocID="{AB554E83-E060-4DA0-80CA-C0C84C2E4407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F1FDD7-0CC1-4A96-A596-4FFA807EE7AA}" srcId="{FABCF168-C377-4B4B-B8D6-FA8F51AFCE8F}" destId="{37A99B9F-E554-4085-B510-D582BFA34F0E}" srcOrd="2" destOrd="0" parTransId="{5B1391AE-AEAB-45AB-A889-1A807094538D}" sibTransId="{AF19B064-8DA9-41A1-91F4-CB4D1E596E9C}"/>
    <dgm:cxn modelId="{2E242936-BE5E-4B75-9B12-2A9A3C5BF2EB}" srcId="{FABCF168-C377-4B4B-B8D6-FA8F51AFCE8F}" destId="{12AC36DD-E595-40A1-878A-82CB8D277D3E}" srcOrd="1" destOrd="0" parTransId="{A598BEFA-59A4-4A7A-91BC-59C13C711CDB}" sibTransId="{15BC1AA2-9028-47DB-B1C9-3024233D9350}"/>
    <dgm:cxn modelId="{32668CC0-104A-4581-8481-F6891E3EC1FE}" srcId="{FABCF168-C377-4B4B-B8D6-FA8F51AFCE8F}" destId="{AB554E83-E060-4DA0-80CA-C0C84C2E4407}" srcOrd="3" destOrd="0" parTransId="{F20C3129-7E54-4BC4-BB43-C10ADD929206}" sibTransId="{6E6A53B3-8C4A-40DF-8DDC-6159E63139D5}"/>
    <dgm:cxn modelId="{8172BC94-CD3C-4810-B1EF-052B2A91DC01}" type="presOf" srcId="{AB554E83-E060-4DA0-80CA-C0C84C2E4407}" destId="{CD5EFCD5-74F5-413A-B126-07EC45A5614C}" srcOrd="0" destOrd="0" presId="urn:microsoft.com/office/officeart/2005/8/layout/vList3"/>
    <dgm:cxn modelId="{6D8AC37E-CFF1-4F5E-90CE-5AB9A465434E}" type="presOf" srcId="{37A99B9F-E554-4085-B510-D582BFA34F0E}" destId="{42F100C1-1440-45C0-BA02-07BB785BF2AE}" srcOrd="0" destOrd="0" presId="urn:microsoft.com/office/officeart/2005/8/layout/vList3"/>
    <dgm:cxn modelId="{290DDA8C-C415-473C-B952-482D60C390D7}" type="presOf" srcId="{82AFD423-8B83-4750-81C0-CFA864F6AC2F}" destId="{71146E11-20E6-401F-8043-6AC0D913A0AA}" srcOrd="0" destOrd="0" presId="urn:microsoft.com/office/officeart/2005/8/layout/vList3"/>
    <dgm:cxn modelId="{95C61E3D-AC88-4297-BD63-0E8CAD24827A}" srcId="{FABCF168-C377-4B4B-B8D6-FA8F51AFCE8F}" destId="{82AFD423-8B83-4750-81C0-CFA864F6AC2F}" srcOrd="0" destOrd="0" parTransId="{C0835DE2-3CD9-48BF-8D06-FA52B3D3C934}" sibTransId="{7DF889BE-2F3C-401D-B289-40E56A23B833}"/>
    <dgm:cxn modelId="{2EAB5209-4B44-4FA4-B315-DC8B73B2DDAC}" type="presOf" srcId="{12AC36DD-E595-40A1-878A-82CB8D277D3E}" destId="{32F9D76E-10A8-4022-B67B-59B4EF429CC3}" srcOrd="0" destOrd="0" presId="urn:microsoft.com/office/officeart/2005/8/layout/vList3"/>
    <dgm:cxn modelId="{EF0155B5-92C1-42E4-8E9F-6541375E655B}" type="presOf" srcId="{FABCF168-C377-4B4B-B8D6-FA8F51AFCE8F}" destId="{B3BB1BDE-8F55-47BE-B987-03FFB7FEB7F3}" srcOrd="0" destOrd="0" presId="urn:microsoft.com/office/officeart/2005/8/layout/vList3"/>
    <dgm:cxn modelId="{17716626-A992-4E2C-8206-8F8C72A964CE}" type="presParOf" srcId="{B3BB1BDE-8F55-47BE-B987-03FFB7FEB7F3}" destId="{72B01342-FD03-40EB-905B-6F9F0470444A}" srcOrd="0" destOrd="0" presId="urn:microsoft.com/office/officeart/2005/8/layout/vList3"/>
    <dgm:cxn modelId="{D07F8FEB-73AF-4A10-A09D-1E3985102501}" type="presParOf" srcId="{72B01342-FD03-40EB-905B-6F9F0470444A}" destId="{F468A9B1-8BC9-40CA-9CD6-30754A7C9CAB}" srcOrd="0" destOrd="0" presId="urn:microsoft.com/office/officeart/2005/8/layout/vList3"/>
    <dgm:cxn modelId="{BB6B1E2A-A0FB-46C1-873F-E274C9254FE6}" type="presParOf" srcId="{72B01342-FD03-40EB-905B-6F9F0470444A}" destId="{71146E11-20E6-401F-8043-6AC0D913A0AA}" srcOrd="1" destOrd="0" presId="urn:microsoft.com/office/officeart/2005/8/layout/vList3"/>
    <dgm:cxn modelId="{4664BEC2-A0F9-49A2-BCAD-A6D4E4E763B0}" type="presParOf" srcId="{B3BB1BDE-8F55-47BE-B987-03FFB7FEB7F3}" destId="{EB941BAF-4892-4949-A6CB-2CCDF68E9AE7}" srcOrd="1" destOrd="0" presId="urn:microsoft.com/office/officeart/2005/8/layout/vList3"/>
    <dgm:cxn modelId="{735E7DDF-03C6-4465-9513-BD03ADB4BEB8}" type="presParOf" srcId="{B3BB1BDE-8F55-47BE-B987-03FFB7FEB7F3}" destId="{54859DBF-A03D-43C6-8BD1-5295BE28641A}" srcOrd="2" destOrd="0" presId="urn:microsoft.com/office/officeart/2005/8/layout/vList3"/>
    <dgm:cxn modelId="{73E8A1E0-0364-45F3-9CCE-47389DF953B3}" type="presParOf" srcId="{54859DBF-A03D-43C6-8BD1-5295BE28641A}" destId="{98F8A23C-F6BE-4599-B732-7611247397F0}" srcOrd="0" destOrd="0" presId="urn:microsoft.com/office/officeart/2005/8/layout/vList3"/>
    <dgm:cxn modelId="{59568D0A-E1E6-4437-9F69-F9A7D04DA34D}" type="presParOf" srcId="{54859DBF-A03D-43C6-8BD1-5295BE28641A}" destId="{32F9D76E-10A8-4022-B67B-59B4EF429CC3}" srcOrd="1" destOrd="0" presId="urn:microsoft.com/office/officeart/2005/8/layout/vList3"/>
    <dgm:cxn modelId="{A50AAB6F-806A-4DBB-B759-344A36A08BDA}" type="presParOf" srcId="{B3BB1BDE-8F55-47BE-B987-03FFB7FEB7F3}" destId="{2BCDE031-2673-45BB-955D-A1114B2E3628}" srcOrd="3" destOrd="0" presId="urn:microsoft.com/office/officeart/2005/8/layout/vList3"/>
    <dgm:cxn modelId="{FB5AB54A-EFFC-4EDF-ABCB-C1EDDD570420}" type="presParOf" srcId="{B3BB1BDE-8F55-47BE-B987-03FFB7FEB7F3}" destId="{EB102FD2-5A5A-46B5-A9DD-B01C3F39ACCE}" srcOrd="4" destOrd="0" presId="urn:microsoft.com/office/officeart/2005/8/layout/vList3"/>
    <dgm:cxn modelId="{705352F3-83E2-42D8-B307-2E3EAFB8F80D}" type="presParOf" srcId="{EB102FD2-5A5A-46B5-A9DD-B01C3F39ACCE}" destId="{73E0A6E5-27BA-4473-BF0B-67A4218CB96A}" srcOrd="0" destOrd="0" presId="urn:microsoft.com/office/officeart/2005/8/layout/vList3"/>
    <dgm:cxn modelId="{9B6021C3-97D7-4CE1-9262-175CC61F7BFE}" type="presParOf" srcId="{EB102FD2-5A5A-46B5-A9DD-B01C3F39ACCE}" destId="{42F100C1-1440-45C0-BA02-07BB785BF2AE}" srcOrd="1" destOrd="0" presId="urn:microsoft.com/office/officeart/2005/8/layout/vList3"/>
    <dgm:cxn modelId="{1F7B9314-54BC-4EAB-A93A-5A5E4EB82500}" type="presParOf" srcId="{B3BB1BDE-8F55-47BE-B987-03FFB7FEB7F3}" destId="{8AA23B9F-E6BE-44B4-9A7E-17052D553B01}" srcOrd="5" destOrd="0" presId="urn:microsoft.com/office/officeart/2005/8/layout/vList3"/>
    <dgm:cxn modelId="{DB1B26BE-1E8A-4685-83A4-4F3541FA26AB}" type="presParOf" srcId="{B3BB1BDE-8F55-47BE-B987-03FFB7FEB7F3}" destId="{A36317C0-B282-48B3-8E4D-8F48669522DC}" srcOrd="6" destOrd="0" presId="urn:microsoft.com/office/officeart/2005/8/layout/vList3"/>
    <dgm:cxn modelId="{F83CF4FF-05E2-4B44-8BDC-EFF6D7241D7B}" type="presParOf" srcId="{A36317C0-B282-48B3-8E4D-8F48669522DC}" destId="{24C0ACCB-C296-441C-8CAC-A671BDC5E9FD}" srcOrd="0" destOrd="0" presId="urn:microsoft.com/office/officeart/2005/8/layout/vList3"/>
    <dgm:cxn modelId="{FB4BD75B-EAFB-49FA-9D35-CA225CA1280F}" type="presParOf" srcId="{A36317C0-B282-48B3-8E4D-8F48669522DC}" destId="{CD5EFCD5-74F5-413A-B126-07EC45A5614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C15E12-24FC-429E-BACD-E7DB979F27D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1C73E1-996E-47C6-B5AE-77EA8788DA38}">
      <dgm:prSet/>
      <dgm:spPr>
        <a:effectLst>
          <a:outerShdw blurRad="50800" dist="38100" dir="13500000" algn="b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Для выполнения этих задач ДИП </a:t>
          </a:r>
          <a:endParaRPr lang="ru-RU" dirty="0"/>
        </a:p>
      </dgm:t>
    </dgm:pt>
    <dgm:pt modelId="{95309E24-7A4E-4C0D-9406-341028D71CA6}" type="parTrans" cxnId="{3B708C31-0C6A-4B77-B3DF-538941771E72}">
      <dgm:prSet/>
      <dgm:spPr/>
      <dgm:t>
        <a:bodyPr/>
        <a:lstStyle/>
        <a:p>
          <a:endParaRPr lang="ru-RU"/>
        </a:p>
      </dgm:t>
    </dgm:pt>
    <dgm:pt modelId="{9859EB70-D352-4040-8FAA-05A894AA7D48}" type="sibTrans" cxnId="{3B708C31-0C6A-4B77-B3DF-538941771E72}">
      <dgm:prSet/>
      <dgm:spPr/>
      <dgm:t>
        <a:bodyPr/>
        <a:lstStyle/>
        <a:p>
          <a:endParaRPr lang="ru-RU"/>
        </a:p>
      </dgm:t>
    </dgm:pt>
    <dgm:pt modelId="{A04358D9-9554-4B05-A2C0-85515B08E34D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распространяет официальную информацию по вопросам, касающимся внешней политики Российской Федерации,</a:t>
          </a:r>
          <a:endParaRPr lang="ru-RU" sz="1600" dirty="0"/>
        </a:p>
      </dgm:t>
    </dgm:pt>
    <dgm:pt modelId="{C537463B-9CCA-4C4B-B817-8DD217FB20CA}" type="parTrans" cxnId="{8869E5B1-C82C-489D-9F32-A68654FB0C7E}">
      <dgm:prSet/>
      <dgm:spPr/>
      <dgm:t>
        <a:bodyPr/>
        <a:lstStyle/>
        <a:p>
          <a:endParaRPr lang="ru-RU"/>
        </a:p>
      </dgm:t>
    </dgm:pt>
    <dgm:pt modelId="{105F2229-1E6F-4C41-BA70-39BB2FCDBBEB}" type="sibTrans" cxnId="{8869E5B1-C82C-489D-9F32-A68654FB0C7E}">
      <dgm:prSet/>
      <dgm:spPr/>
      <dgm:t>
        <a:bodyPr/>
        <a:lstStyle/>
        <a:p>
          <a:endParaRPr lang="ru-RU"/>
        </a:p>
      </dgm:t>
    </dgm:pt>
    <dgm:pt modelId="{3E640EAB-5558-4473-BC5A-B74616AC0AC8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проводит пресс-конференции и брифинги, </a:t>
          </a:r>
          <a:endParaRPr lang="ru-RU" sz="1600" dirty="0"/>
        </a:p>
      </dgm:t>
    </dgm:pt>
    <dgm:pt modelId="{1E0BA8B0-C3AE-46C0-8D29-9BDAFDF0B753}" type="parTrans" cxnId="{3E2626E9-ED3C-4663-934A-09D4BAE93C8C}">
      <dgm:prSet/>
      <dgm:spPr/>
      <dgm:t>
        <a:bodyPr/>
        <a:lstStyle/>
        <a:p>
          <a:endParaRPr lang="ru-RU"/>
        </a:p>
      </dgm:t>
    </dgm:pt>
    <dgm:pt modelId="{5814E310-C138-441F-BD4E-65E5CC096B41}" type="sibTrans" cxnId="{3E2626E9-ED3C-4663-934A-09D4BAE93C8C}">
      <dgm:prSet/>
      <dgm:spPr/>
      <dgm:t>
        <a:bodyPr/>
        <a:lstStyle/>
        <a:p>
          <a:endParaRPr lang="ru-RU"/>
        </a:p>
      </dgm:t>
    </dgm:pt>
    <dgm:pt modelId="{E65C7ECB-E5AF-4889-BFA5-0DFC959C0D92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содействует организации выступлений высоких российских представителей в Пресс-центре МИД России. </a:t>
          </a:r>
          <a:endParaRPr lang="ru-RU" sz="1600" dirty="0"/>
        </a:p>
      </dgm:t>
    </dgm:pt>
    <dgm:pt modelId="{5BBD85C4-ABEB-4DAD-BFE5-790F8C52E2EA}" type="parTrans" cxnId="{670B05F4-9F9D-4BEA-9425-6766A8DD16D7}">
      <dgm:prSet/>
      <dgm:spPr/>
      <dgm:t>
        <a:bodyPr/>
        <a:lstStyle/>
        <a:p>
          <a:endParaRPr lang="ru-RU"/>
        </a:p>
      </dgm:t>
    </dgm:pt>
    <dgm:pt modelId="{B485103A-DC71-47E3-8E6F-298B41EBC95C}" type="sibTrans" cxnId="{670B05F4-9F9D-4BEA-9425-6766A8DD16D7}">
      <dgm:prSet/>
      <dgm:spPr/>
      <dgm:t>
        <a:bodyPr/>
        <a:lstStyle/>
        <a:p>
          <a:endParaRPr lang="ru-RU"/>
        </a:p>
      </dgm:t>
    </dgm:pt>
    <dgm:pt modelId="{9AF242E5-7F02-4A9A-B6CC-49DD462C51F4}" type="pres">
      <dgm:prSet presAssocID="{BFC15E12-24FC-429E-BACD-E7DB979F27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284CAA-97E3-492F-8E6B-0BFF3F851B9E}" type="pres">
      <dgm:prSet presAssocID="{BB1C73E1-996E-47C6-B5AE-77EA8788DA38}" presName="composite" presStyleCnt="0"/>
      <dgm:spPr/>
    </dgm:pt>
    <dgm:pt modelId="{0A22A45C-A006-4307-8711-9E3AEA9A467A}" type="pres">
      <dgm:prSet presAssocID="{BB1C73E1-996E-47C6-B5AE-77EA8788DA38}" presName="parTx" presStyleLbl="alignNode1" presStyleIdx="0" presStyleCnt="1" custScaleY="778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4C859-ACD8-41D4-90F1-5F429D70E0B2}" type="pres">
      <dgm:prSet presAssocID="{BB1C73E1-996E-47C6-B5AE-77EA8788DA38}" presName="desTx" presStyleLbl="alignAccFollowNode1" presStyleIdx="0" presStyleCnt="1" custLinFactNeighborY="-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CE7BBB-50BE-459D-A15E-2BB9AA5EA742}" type="presOf" srcId="{E65C7ECB-E5AF-4889-BFA5-0DFC959C0D92}" destId="{80B4C859-ACD8-41D4-90F1-5F429D70E0B2}" srcOrd="0" destOrd="2" presId="urn:microsoft.com/office/officeart/2005/8/layout/hList1"/>
    <dgm:cxn modelId="{2BCAF72B-D88B-4BD8-BAA9-258DDE184740}" type="presOf" srcId="{3E640EAB-5558-4473-BC5A-B74616AC0AC8}" destId="{80B4C859-ACD8-41D4-90F1-5F429D70E0B2}" srcOrd="0" destOrd="1" presId="urn:microsoft.com/office/officeart/2005/8/layout/hList1"/>
    <dgm:cxn modelId="{A066B68E-F98E-47DC-AC72-DD366CE1BC80}" type="presOf" srcId="{BB1C73E1-996E-47C6-B5AE-77EA8788DA38}" destId="{0A22A45C-A006-4307-8711-9E3AEA9A467A}" srcOrd="0" destOrd="0" presId="urn:microsoft.com/office/officeart/2005/8/layout/hList1"/>
    <dgm:cxn modelId="{3B708C31-0C6A-4B77-B3DF-538941771E72}" srcId="{BFC15E12-24FC-429E-BACD-E7DB979F27D3}" destId="{BB1C73E1-996E-47C6-B5AE-77EA8788DA38}" srcOrd="0" destOrd="0" parTransId="{95309E24-7A4E-4C0D-9406-341028D71CA6}" sibTransId="{9859EB70-D352-4040-8FAA-05A894AA7D48}"/>
    <dgm:cxn modelId="{26600DC5-E944-4AED-9747-B9339CC0472D}" type="presOf" srcId="{BFC15E12-24FC-429E-BACD-E7DB979F27D3}" destId="{9AF242E5-7F02-4A9A-B6CC-49DD462C51F4}" srcOrd="0" destOrd="0" presId="urn:microsoft.com/office/officeart/2005/8/layout/hList1"/>
    <dgm:cxn modelId="{8869E5B1-C82C-489D-9F32-A68654FB0C7E}" srcId="{BB1C73E1-996E-47C6-B5AE-77EA8788DA38}" destId="{A04358D9-9554-4B05-A2C0-85515B08E34D}" srcOrd="0" destOrd="0" parTransId="{C537463B-9CCA-4C4B-B817-8DD217FB20CA}" sibTransId="{105F2229-1E6F-4C41-BA70-39BB2FCDBBEB}"/>
    <dgm:cxn modelId="{670B05F4-9F9D-4BEA-9425-6766A8DD16D7}" srcId="{BB1C73E1-996E-47C6-B5AE-77EA8788DA38}" destId="{E65C7ECB-E5AF-4889-BFA5-0DFC959C0D92}" srcOrd="2" destOrd="0" parTransId="{5BBD85C4-ABEB-4DAD-BFE5-790F8C52E2EA}" sibTransId="{B485103A-DC71-47E3-8E6F-298B41EBC95C}"/>
    <dgm:cxn modelId="{3E2626E9-ED3C-4663-934A-09D4BAE93C8C}" srcId="{BB1C73E1-996E-47C6-B5AE-77EA8788DA38}" destId="{3E640EAB-5558-4473-BC5A-B74616AC0AC8}" srcOrd="1" destOrd="0" parTransId="{1E0BA8B0-C3AE-46C0-8D29-9BDAFDF0B753}" sibTransId="{5814E310-C138-441F-BD4E-65E5CC096B41}"/>
    <dgm:cxn modelId="{73BE1546-8AE7-4A88-AFF8-D4581C663E91}" type="presOf" srcId="{A04358D9-9554-4B05-A2C0-85515B08E34D}" destId="{80B4C859-ACD8-41D4-90F1-5F429D70E0B2}" srcOrd="0" destOrd="0" presId="urn:microsoft.com/office/officeart/2005/8/layout/hList1"/>
    <dgm:cxn modelId="{505A64EE-1FAB-4641-8A62-4E32F9674E95}" type="presParOf" srcId="{9AF242E5-7F02-4A9A-B6CC-49DD462C51F4}" destId="{2A284CAA-97E3-492F-8E6B-0BFF3F851B9E}" srcOrd="0" destOrd="0" presId="urn:microsoft.com/office/officeart/2005/8/layout/hList1"/>
    <dgm:cxn modelId="{25A69FB8-738E-4E1D-A31E-D89F66058E19}" type="presParOf" srcId="{2A284CAA-97E3-492F-8E6B-0BFF3F851B9E}" destId="{0A22A45C-A006-4307-8711-9E3AEA9A467A}" srcOrd="0" destOrd="0" presId="urn:microsoft.com/office/officeart/2005/8/layout/hList1"/>
    <dgm:cxn modelId="{DF7F78AB-79E6-4EF2-B310-C2C6E456355D}" type="presParOf" srcId="{2A284CAA-97E3-492F-8E6B-0BFF3F851B9E}" destId="{80B4C859-ACD8-41D4-90F1-5F429D70E0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CFCA08-8C9E-48C3-BAD8-A4C7789C097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03EE31-FACC-4B2B-B355-87D82865E336}">
      <dgm:prSet/>
      <dgm:spPr>
        <a:effectLst>
          <a:outerShdw blurRad="50800" dist="38100" dir="13500000" algn="b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ДИП участвует в информационном обеспечении </a:t>
          </a:r>
          <a:endParaRPr lang="ru-RU" dirty="0"/>
        </a:p>
      </dgm:t>
    </dgm:pt>
    <dgm:pt modelId="{9580E614-DA46-48F0-9F9A-BD07815D73BC}" type="parTrans" cxnId="{78BBF1B8-4829-4F5A-AE87-0022A72A8390}">
      <dgm:prSet/>
      <dgm:spPr/>
      <dgm:t>
        <a:bodyPr/>
        <a:lstStyle/>
        <a:p>
          <a:endParaRPr lang="ru-RU"/>
        </a:p>
      </dgm:t>
    </dgm:pt>
    <dgm:pt modelId="{D38E7C69-80E1-4FA3-A714-942AA359ADBB}" type="sibTrans" cxnId="{78BBF1B8-4829-4F5A-AE87-0022A72A8390}">
      <dgm:prSet/>
      <dgm:spPr/>
      <dgm:t>
        <a:bodyPr/>
        <a:lstStyle/>
        <a:p>
          <a:endParaRPr lang="ru-RU"/>
        </a:p>
      </dgm:t>
    </dgm:pt>
    <dgm:pt modelId="{D15B59F5-2F79-48BB-BC5E-D56D08844D12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государственных визитов в Россию иностранных делегаций, </a:t>
          </a:r>
          <a:endParaRPr lang="ru-RU" sz="1600" dirty="0"/>
        </a:p>
      </dgm:t>
    </dgm:pt>
    <dgm:pt modelId="{3921E2A0-9FF0-4CEB-97A7-205497EC4569}" type="parTrans" cxnId="{C7E671FB-5475-4B80-8758-F7472DE225B7}">
      <dgm:prSet/>
      <dgm:spPr/>
      <dgm:t>
        <a:bodyPr/>
        <a:lstStyle/>
        <a:p>
          <a:endParaRPr lang="ru-RU"/>
        </a:p>
      </dgm:t>
    </dgm:pt>
    <dgm:pt modelId="{1BEE459A-5501-4100-93C8-0AED07DC0D6A}" type="sibTrans" cxnId="{C7E671FB-5475-4B80-8758-F7472DE225B7}">
      <dgm:prSet/>
      <dgm:spPr/>
      <dgm:t>
        <a:bodyPr/>
        <a:lstStyle/>
        <a:p>
          <a:endParaRPr lang="ru-RU"/>
        </a:p>
      </dgm:t>
    </dgm:pt>
    <dgm:pt modelId="{03FAA985-AA63-482E-AABF-80B21BEBB39F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визитов за границу на высшем и высоком уровне государственных должностных лиц и делегаций Российской Федерации, </a:t>
          </a:r>
          <a:endParaRPr lang="ru-RU" sz="1600" dirty="0"/>
        </a:p>
      </dgm:t>
    </dgm:pt>
    <dgm:pt modelId="{7D75BA1F-2B8C-4DDC-A489-984F3D4AB69F}" type="parTrans" cxnId="{354B62A5-BB82-43B6-ADA3-ABA6F2A42380}">
      <dgm:prSet/>
      <dgm:spPr/>
      <dgm:t>
        <a:bodyPr/>
        <a:lstStyle/>
        <a:p>
          <a:endParaRPr lang="ru-RU"/>
        </a:p>
      </dgm:t>
    </dgm:pt>
    <dgm:pt modelId="{E910388C-5DD9-41DC-B0A6-5044D7CF48BD}" type="sibTrans" cxnId="{354B62A5-BB82-43B6-ADA3-ABA6F2A42380}">
      <dgm:prSet/>
      <dgm:spPr/>
      <dgm:t>
        <a:bodyPr/>
        <a:lstStyle/>
        <a:p>
          <a:endParaRPr lang="ru-RU"/>
        </a:p>
      </dgm:t>
    </dgm:pt>
    <dgm:pt modelId="{E23279D1-AC7C-46F5-904B-51360D1628E4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проводит консультации на двусторонней и многосторонней основе с зарубежными партнерами, </a:t>
          </a:r>
          <a:endParaRPr lang="ru-RU" sz="1600" dirty="0"/>
        </a:p>
      </dgm:t>
    </dgm:pt>
    <dgm:pt modelId="{6D392098-6ADA-49A7-94D0-CAD8F3125CD4}" type="parTrans" cxnId="{1199E6DE-A1C2-4C44-BCBC-BA005EB1FB96}">
      <dgm:prSet/>
      <dgm:spPr/>
      <dgm:t>
        <a:bodyPr/>
        <a:lstStyle/>
        <a:p>
          <a:endParaRPr lang="ru-RU"/>
        </a:p>
      </dgm:t>
    </dgm:pt>
    <dgm:pt modelId="{1FBC14C0-E10A-4A86-A124-0856A3A1F1FF}" type="sibTrans" cxnId="{1199E6DE-A1C2-4C44-BCBC-BA005EB1FB96}">
      <dgm:prSet/>
      <dgm:spPr/>
      <dgm:t>
        <a:bodyPr/>
        <a:lstStyle/>
        <a:p>
          <a:endParaRPr lang="ru-RU"/>
        </a:p>
      </dgm:t>
    </dgm:pt>
    <dgm:pt modelId="{1100DA22-77F7-444D-A7EA-C58036A9BA68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участвует в подготовке международных договоров и соглашений по вопросам, касающимся информационной сферы.</a:t>
          </a:r>
          <a:endParaRPr lang="ru-RU" sz="1600" dirty="0"/>
        </a:p>
      </dgm:t>
    </dgm:pt>
    <dgm:pt modelId="{8FEA81A0-E5B1-4A24-8918-E2E9F659D6AA}" type="parTrans" cxnId="{3B0AE464-1E12-4028-A999-5828F960528F}">
      <dgm:prSet/>
      <dgm:spPr/>
      <dgm:t>
        <a:bodyPr/>
        <a:lstStyle/>
        <a:p>
          <a:endParaRPr lang="ru-RU"/>
        </a:p>
      </dgm:t>
    </dgm:pt>
    <dgm:pt modelId="{2DD59A61-BA0E-4C62-BAF6-DC522F28111E}" type="sibTrans" cxnId="{3B0AE464-1E12-4028-A999-5828F960528F}">
      <dgm:prSet/>
      <dgm:spPr/>
      <dgm:t>
        <a:bodyPr/>
        <a:lstStyle/>
        <a:p>
          <a:endParaRPr lang="ru-RU"/>
        </a:p>
      </dgm:t>
    </dgm:pt>
    <dgm:pt modelId="{E6DEAA00-BA98-47A3-9AF3-989220E1AFB6}" type="pres">
      <dgm:prSet presAssocID="{67CFCA08-8C9E-48C3-BAD8-A4C7789C09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CE2CE6-ABBC-48D1-BC24-5B9CB2C364D6}" type="pres">
      <dgm:prSet presAssocID="{3003EE31-FACC-4B2B-B355-87D82865E336}" presName="composite" presStyleCnt="0"/>
      <dgm:spPr/>
    </dgm:pt>
    <dgm:pt modelId="{F4C9127B-9E5C-4CE2-9D66-E9F072108290}" type="pres">
      <dgm:prSet presAssocID="{3003EE31-FACC-4B2B-B355-87D82865E336}" presName="parTx" presStyleLbl="alignNode1" presStyleIdx="0" presStyleCnt="1" custScaleY="658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4859C-3CEA-4368-A4D9-7F93D87275FC}" type="pres">
      <dgm:prSet presAssocID="{3003EE31-FACC-4B2B-B355-87D82865E336}" presName="desTx" presStyleLbl="alignAccFollowNode1" presStyleIdx="0" presStyleCnt="1" custLinFactNeighborY="4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4B62A5-BB82-43B6-ADA3-ABA6F2A42380}" srcId="{3003EE31-FACC-4B2B-B355-87D82865E336}" destId="{03FAA985-AA63-482E-AABF-80B21BEBB39F}" srcOrd="1" destOrd="0" parTransId="{7D75BA1F-2B8C-4DDC-A489-984F3D4AB69F}" sibTransId="{E910388C-5DD9-41DC-B0A6-5044D7CF48BD}"/>
    <dgm:cxn modelId="{FA3D05AE-0C99-469E-80D6-82FF60E768F9}" type="presOf" srcId="{03FAA985-AA63-482E-AABF-80B21BEBB39F}" destId="{D384859C-3CEA-4368-A4D9-7F93D87275FC}" srcOrd="0" destOrd="1" presId="urn:microsoft.com/office/officeart/2005/8/layout/hList1"/>
    <dgm:cxn modelId="{8C1D87CB-517C-4F8F-9A10-D21C387D163C}" type="presOf" srcId="{1100DA22-77F7-444D-A7EA-C58036A9BA68}" destId="{D384859C-3CEA-4368-A4D9-7F93D87275FC}" srcOrd="0" destOrd="3" presId="urn:microsoft.com/office/officeart/2005/8/layout/hList1"/>
    <dgm:cxn modelId="{5428C3D9-96B9-4ABC-A85E-FC6C0C1E67A6}" type="presOf" srcId="{67CFCA08-8C9E-48C3-BAD8-A4C7789C0974}" destId="{E6DEAA00-BA98-47A3-9AF3-989220E1AFB6}" srcOrd="0" destOrd="0" presId="urn:microsoft.com/office/officeart/2005/8/layout/hList1"/>
    <dgm:cxn modelId="{3B0AE464-1E12-4028-A999-5828F960528F}" srcId="{3003EE31-FACC-4B2B-B355-87D82865E336}" destId="{1100DA22-77F7-444D-A7EA-C58036A9BA68}" srcOrd="3" destOrd="0" parTransId="{8FEA81A0-E5B1-4A24-8918-E2E9F659D6AA}" sibTransId="{2DD59A61-BA0E-4C62-BAF6-DC522F28111E}"/>
    <dgm:cxn modelId="{1199E6DE-A1C2-4C44-BCBC-BA005EB1FB96}" srcId="{3003EE31-FACC-4B2B-B355-87D82865E336}" destId="{E23279D1-AC7C-46F5-904B-51360D1628E4}" srcOrd="2" destOrd="0" parTransId="{6D392098-6ADA-49A7-94D0-CAD8F3125CD4}" sibTransId="{1FBC14C0-E10A-4A86-A124-0856A3A1F1FF}"/>
    <dgm:cxn modelId="{C7E671FB-5475-4B80-8758-F7472DE225B7}" srcId="{3003EE31-FACC-4B2B-B355-87D82865E336}" destId="{D15B59F5-2F79-48BB-BC5E-D56D08844D12}" srcOrd="0" destOrd="0" parTransId="{3921E2A0-9FF0-4CEB-97A7-205497EC4569}" sibTransId="{1BEE459A-5501-4100-93C8-0AED07DC0D6A}"/>
    <dgm:cxn modelId="{2A6E5908-7AE0-4C21-8463-F96928C0F78A}" type="presOf" srcId="{3003EE31-FACC-4B2B-B355-87D82865E336}" destId="{F4C9127B-9E5C-4CE2-9D66-E9F072108290}" srcOrd="0" destOrd="0" presId="urn:microsoft.com/office/officeart/2005/8/layout/hList1"/>
    <dgm:cxn modelId="{78BBF1B8-4829-4F5A-AE87-0022A72A8390}" srcId="{67CFCA08-8C9E-48C3-BAD8-A4C7789C0974}" destId="{3003EE31-FACC-4B2B-B355-87D82865E336}" srcOrd="0" destOrd="0" parTransId="{9580E614-DA46-48F0-9F9A-BD07815D73BC}" sibTransId="{D38E7C69-80E1-4FA3-A714-942AA359ADBB}"/>
    <dgm:cxn modelId="{3084AFEB-BEB0-4C56-A46C-A6967BC8B35F}" type="presOf" srcId="{D15B59F5-2F79-48BB-BC5E-D56D08844D12}" destId="{D384859C-3CEA-4368-A4D9-7F93D87275FC}" srcOrd="0" destOrd="0" presId="urn:microsoft.com/office/officeart/2005/8/layout/hList1"/>
    <dgm:cxn modelId="{89D0E276-9F26-4994-8656-236A0D48F5AF}" type="presOf" srcId="{E23279D1-AC7C-46F5-904B-51360D1628E4}" destId="{D384859C-3CEA-4368-A4D9-7F93D87275FC}" srcOrd="0" destOrd="2" presId="urn:microsoft.com/office/officeart/2005/8/layout/hList1"/>
    <dgm:cxn modelId="{96260089-F3F8-4C7A-8CC6-6206EF4877AD}" type="presParOf" srcId="{E6DEAA00-BA98-47A3-9AF3-989220E1AFB6}" destId="{46CE2CE6-ABBC-48D1-BC24-5B9CB2C364D6}" srcOrd="0" destOrd="0" presId="urn:microsoft.com/office/officeart/2005/8/layout/hList1"/>
    <dgm:cxn modelId="{D2BFC88C-2C90-4C50-B56C-4F1E6CC46270}" type="presParOf" srcId="{46CE2CE6-ABBC-48D1-BC24-5B9CB2C364D6}" destId="{F4C9127B-9E5C-4CE2-9D66-E9F072108290}" srcOrd="0" destOrd="0" presId="urn:microsoft.com/office/officeart/2005/8/layout/hList1"/>
    <dgm:cxn modelId="{F470FF3B-FF55-47C2-8383-135F0AAFB9CF}" type="presParOf" srcId="{46CE2CE6-ABBC-48D1-BC24-5B9CB2C364D6}" destId="{D384859C-3CEA-4368-A4D9-7F93D87275F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222A59-BB51-41F1-91E0-F10D707F3DF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BFA3ED-B5FB-4862-B621-EE7FAF5C4F18}">
      <dgm:prSet/>
      <dgm:spPr>
        <a:effectLst>
          <a:outerShdw blurRad="50800" dist="38100" dir="13500000" algn="b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ДИП выпускает </a:t>
          </a:r>
          <a:endParaRPr lang="ru-RU" dirty="0"/>
        </a:p>
      </dgm:t>
    </dgm:pt>
    <dgm:pt modelId="{853936C8-0174-4E23-AEFB-A5E4AEAA48A1}" type="parTrans" cxnId="{4BABFFAF-D8B6-4741-980B-EECFA7C24C3B}">
      <dgm:prSet/>
      <dgm:spPr/>
      <dgm:t>
        <a:bodyPr/>
        <a:lstStyle/>
        <a:p>
          <a:endParaRPr lang="ru-RU"/>
        </a:p>
      </dgm:t>
    </dgm:pt>
    <dgm:pt modelId="{08FE3F54-6234-4936-BFC1-6DDFD07B8842}" type="sibTrans" cxnId="{4BABFFAF-D8B6-4741-980B-EECFA7C24C3B}">
      <dgm:prSet/>
      <dgm:spPr/>
      <dgm:t>
        <a:bodyPr/>
        <a:lstStyle/>
        <a:p>
          <a:endParaRPr lang="ru-RU"/>
        </a:p>
      </dgm:t>
    </dgm:pt>
    <dgm:pt modelId="{0B899321-8B77-4DFB-A643-E968DC5785AB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900" dirty="0" smtClean="0"/>
            <a:t>«</a:t>
          </a:r>
          <a:r>
            <a:rPr lang="ru-RU" sz="1600" dirty="0" smtClean="0"/>
            <a:t>Информационный бюллетень» МИД России, </a:t>
          </a:r>
          <a:endParaRPr lang="ru-RU" sz="1600" dirty="0"/>
        </a:p>
      </dgm:t>
    </dgm:pt>
    <dgm:pt modelId="{55CB01E7-4306-4FF1-B299-9043489467B6}" type="parTrans" cxnId="{5A32DDC5-AECD-4D8B-A850-E411B0BCA3BE}">
      <dgm:prSet/>
      <dgm:spPr/>
      <dgm:t>
        <a:bodyPr/>
        <a:lstStyle/>
        <a:p>
          <a:endParaRPr lang="ru-RU"/>
        </a:p>
      </dgm:t>
    </dgm:pt>
    <dgm:pt modelId="{6503A98B-BB81-48AE-89A3-771CC28938A0}" type="sibTrans" cxnId="{5A32DDC5-AECD-4D8B-A850-E411B0BCA3BE}">
      <dgm:prSet/>
      <dgm:spPr/>
      <dgm:t>
        <a:bodyPr/>
        <a:lstStyle/>
        <a:p>
          <a:endParaRPr lang="ru-RU"/>
        </a:p>
      </dgm:t>
    </dgm:pt>
    <dgm:pt modelId="{4C29D89A-DAD6-4DEC-BF72-B9E6E5C20CAD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ежегодник «Дипломатический вестник», </a:t>
          </a:r>
          <a:endParaRPr lang="ru-RU" sz="1600" dirty="0"/>
        </a:p>
      </dgm:t>
    </dgm:pt>
    <dgm:pt modelId="{40CFB3AC-F9D9-418F-91CB-4C3A9A07B7DE}" type="parTrans" cxnId="{F8AB6861-9FF2-460C-887F-BD9E511B71BB}">
      <dgm:prSet/>
      <dgm:spPr/>
      <dgm:t>
        <a:bodyPr/>
        <a:lstStyle/>
        <a:p>
          <a:endParaRPr lang="ru-RU"/>
        </a:p>
      </dgm:t>
    </dgm:pt>
    <dgm:pt modelId="{215C0DBA-F865-46D4-987A-88E9D8D34DDE}" type="sibTrans" cxnId="{F8AB6861-9FF2-460C-887F-BD9E511B71BB}">
      <dgm:prSet/>
      <dgm:spPr/>
      <dgm:t>
        <a:bodyPr/>
        <a:lstStyle/>
        <a:p>
          <a:endParaRPr lang="ru-RU"/>
        </a:p>
      </dgm:t>
    </dgm:pt>
    <dgm:pt modelId="{4440C952-DA41-4B25-9594-2ACD3D34199A}">
      <dgm:prSet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обеспечивает информационное наполнение веб-сайта Министерства в Интернете.</a:t>
          </a:r>
          <a:endParaRPr lang="ru-RU" sz="1600" dirty="0"/>
        </a:p>
      </dgm:t>
    </dgm:pt>
    <dgm:pt modelId="{CBD4C628-FF1D-4CD1-8A24-D3F1238523A3}" type="parTrans" cxnId="{3BB33361-C2FB-49A7-8516-1F75F1E79B1B}">
      <dgm:prSet/>
      <dgm:spPr/>
      <dgm:t>
        <a:bodyPr/>
        <a:lstStyle/>
        <a:p>
          <a:endParaRPr lang="ru-RU"/>
        </a:p>
      </dgm:t>
    </dgm:pt>
    <dgm:pt modelId="{6C643B85-2DAE-402B-A152-50F7EC136DA2}" type="sibTrans" cxnId="{3BB33361-C2FB-49A7-8516-1F75F1E79B1B}">
      <dgm:prSet/>
      <dgm:spPr/>
      <dgm:t>
        <a:bodyPr/>
        <a:lstStyle/>
        <a:p>
          <a:endParaRPr lang="ru-RU"/>
        </a:p>
      </dgm:t>
    </dgm:pt>
    <dgm:pt modelId="{DF6A89AC-EF48-4E3D-83C6-CB7CB1B54A7D}" type="pres">
      <dgm:prSet presAssocID="{DE222A59-BB51-41F1-91E0-F10D707F3D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E94A58-DBE6-4CF5-8619-817AFEEE60AE}" type="pres">
      <dgm:prSet presAssocID="{56BFA3ED-B5FB-4862-B621-EE7FAF5C4F18}" presName="composite" presStyleCnt="0"/>
      <dgm:spPr/>
    </dgm:pt>
    <dgm:pt modelId="{FB79367C-4036-4264-AA6F-10B2DCE8697E}" type="pres">
      <dgm:prSet presAssocID="{56BFA3ED-B5FB-4862-B621-EE7FAF5C4F18}" presName="parTx" presStyleLbl="alignNode1" presStyleIdx="0" presStyleCnt="1" custScaleY="67216" custLinFactNeighborY="-32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F4FA5-1B4D-4906-AE87-5CBBF17AE34F}" type="pres">
      <dgm:prSet presAssocID="{56BFA3ED-B5FB-4862-B621-EE7FAF5C4F18}" presName="desTx" presStyleLbl="alignAccFollowNode1" presStyleIdx="0" presStyleCnt="1" custLinFactNeighborX="1285" custLinFactNeighborY="8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00DA67-4B39-4F0B-9491-E0089B9BEFD8}" type="presOf" srcId="{4440C952-DA41-4B25-9594-2ACD3D34199A}" destId="{549F4FA5-1B4D-4906-AE87-5CBBF17AE34F}" srcOrd="0" destOrd="2" presId="urn:microsoft.com/office/officeart/2005/8/layout/hList1"/>
    <dgm:cxn modelId="{4BABFFAF-D8B6-4741-980B-EECFA7C24C3B}" srcId="{DE222A59-BB51-41F1-91E0-F10D707F3DFC}" destId="{56BFA3ED-B5FB-4862-B621-EE7FAF5C4F18}" srcOrd="0" destOrd="0" parTransId="{853936C8-0174-4E23-AEFB-A5E4AEAA48A1}" sibTransId="{08FE3F54-6234-4936-BFC1-6DDFD07B8842}"/>
    <dgm:cxn modelId="{C886D016-FC2E-47EE-8EFF-B890D1EFF7F9}" type="presOf" srcId="{DE222A59-BB51-41F1-91E0-F10D707F3DFC}" destId="{DF6A89AC-EF48-4E3D-83C6-CB7CB1B54A7D}" srcOrd="0" destOrd="0" presId="urn:microsoft.com/office/officeart/2005/8/layout/hList1"/>
    <dgm:cxn modelId="{3BB33361-C2FB-49A7-8516-1F75F1E79B1B}" srcId="{56BFA3ED-B5FB-4862-B621-EE7FAF5C4F18}" destId="{4440C952-DA41-4B25-9594-2ACD3D34199A}" srcOrd="2" destOrd="0" parTransId="{CBD4C628-FF1D-4CD1-8A24-D3F1238523A3}" sibTransId="{6C643B85-2DAE-402B-A152-50F7EC136DA2}"/>
    <dgm:cxn modelId="{938E1C15-8DFF-4B8F-BB9A-3BFACF427AA1}" type="presOf" srcId="{4C29D89A-DAD6-4DEC-BF72-B9E6E5C20CAD}" destId="{549F4FA5-1B4D-4906-AE87-5CBBF17AE34F}" srcOrd="0" destOrd="1" presId="urn:microsoft.com/office/officeart/2005/8/layout/hList1"/>
    <dgm:cxn modelId="{ACD0D37B-00FD-437A-AF4A-02AA66D7EF1F}" type="presOf" srcId="{56BFA3ED-B5FB-4862-B621-EE7FAF5C4F18}" destId="{FB79367C-4036-4264-AA6F-10B2DCE8697E}" srcOrd="0" destOrd="0" presId="urn:microsoft.com/office/officeart/2005/8/layout/hList1"/>
    <dgm:cxn modelId="{89BAEBBE-FC02-4524-9158-4D10B48A44E6}" type="presOf" srcId="{0B899321-8B77-4DFB-A643-E968DC5785AB}" destId="{549F4FA5-1B4D-4906-AE87-5CBBF17AE34F}" srcOrd="0" destOrd="0" presId="urn:microsoft.com/office/officeart/2005/8/layout/hList1"/>
    <dgm:cxn modelId="{F8AB6861-9FF2-460C-887F-BD9E511B71BB}" srcId="{56BFA3ED-B5FB-4862-B621-EE7FAF5C4F18}" destId="{4C29D89A-DAD6-4DEC-BF72-B9E6E5C20CAD}" srcOrd="1" destOrd="0" parTransId="{40CFB3AC-F9D9-418F-91CB-4C3A9A07B7DE}" sibTransId="{215C0DBA-F865-46D4-987A-88E9D8D34DDE}"/>
    <dgm:cxn modelId="{5A32DDC5-AECD-4D8B-A850-E411B0BCA3BE}" srcId="{56BFA3ED-B5FB-4862-B621-EE7FAF5C4F18}" destId="{0B899321-8B77-4DFB-A643-E968DC5785AB}" srcOrd="0" destOrd="0" parTransId="{55CB01E7-4306-4FF1-B299-9043489467B6}" sibTransId="{6503A98B-BB81-48AE-89A3-771CC28938A0}"/>
    <dgm:cxn modelId="{7D7AFC06-DCD0-4ED7-80CD-C0DA87BF021D}" type="presParOf" srcId="{DF6A89AC-EF48-4E3D-83C6-CB7CB1B54A7D}" destId="{89E94A58-DBE6-4CF5-8619-817AFEEE60AE}" srcOrd="0" destOrd="0" presId="urn:microsoft.com/office/officeart/2005/8/layout/hList1"/>
    <dgm:cxn modelId="{932C8AA2-D394-44AE-83F4-8C24DCCB00DE}" type="presParOf" srcId="{89E94A58-DBE6-4CF5-8619-817AFEEE60AE}" destId="{FB79367C-4036-4264-AA6F-10B2DCE8697E}" srcOrd="0" destOrd="0" presId="urn:microsoft.com/office/officeart/2005/8/layout/hList1"/>
    <dgm:cxn modelId="{462CA3C9-0CDB-4732-916D-6492D399A30C}" type="presParOf" srcId="{89E94A58-DBE6-4CF5-8619-817AFEEE60AE}" destId="{549F4FA5-1B4D-4906-AE87-5CBBF17AE34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CE87E84-CCAF-41E3-9DBB-8469D05652F3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F53B13-09AC-4CE5-97A0-4F162038D78D}">
      <dgm:prSet phldrT="[Текст]"/>
      <dgm:spPr/>
      <dgm:t>
        <a:bodyPr/>
        <a:lstStyle/>
        <a:p>
          <a:r>
            <a:rPr lang="ru-RU" dirty="0" smtClean="0"/>
            <a:t>Департамент информации и печати</a:t>
          </a:r>
          <a:endParaRPr lang="ru-RU" dirty="0"/>
        </a:p>
      </dgm:t>
    </dgm:pt>
    <dgm:pt modelId="{89C9A3A2-85F7-44BF-8A11-94E9DC5298AA}" type="parTrans" cxnId="{1DBA152B-4A15-4073-97A9-FCDA69BECF1C}">
      <dgm:prSet/>
      <dgm:spPr/>
      <dgm:t>
        <a:bodyPr/>
        <a:lstStyle/>
        <a:p>
          <a:endParaRPr lang="ru-RU"/>
        </a:p>
      </dgm:t>
    </dgm:pt>
    <dgm:pt modelId="{120ABE7C-A93B-488F-A1F8-A9D05489D8AF}" type="sibTrans" cxnId="{1DBA152B-4A15-4073-97A9-FCDA69BECF1C}">
      <dgm:prSet/>
      <dgm:spPr/>
      <dgm:t>
        <a:bodyPr/>
        <a:lstStyle/>
        <a:p>
          <a:endParaRPr lang="ru-RU"/>
        </a:p>
      </dgm:t>
    </dgm:pt>
    <dgm:pt modelId="{4DB9C709-06F5-477E-BE40-A39F9ECB5FF9}">
      <dgm:prSet phldrT="[Текст]"/>
      <dgm:spPr/>
      <dgm:t>
        <a:bodyPr/>
        <a:lstStyle/>
        <a:p>
          <a:r>
            <a:rPr lang="ru-RU" dirty="0" smtClean="0"/>
            <a:t>Директор департамента</a:t>
          </a:r>
          <a:endParaRPr lang="ru-RU" dirty="0"/>
        </a:p>
      </dgm:t>
    </dgm:pt>
    <dgm:pt modelId="{AE25A518-7794-48CA-957F-E9447D547FDF}" type="parTrans" cxnId="{3F46CA4B-24BC-4ABA-B7AA-DD4243403EF5}">
      <dgm:prSet/>
      <dgm:spPr/>
      <dgm:t>
        <a:bodyPr/>
        <a:lstStyle/>
        <a:p>
          <a:endParaRPr lang="ru-RU"/>
        </a:p>
      </dgm:t>
    </dgm:pt>
    <dgm:pt modelId="{F267CA10-CCDB-4327-9D20-E199412A8187}" type="sibTrans" cxnId="{3F46CA4B-24BC-4ABA-B7AA-DD4243403EF5}">
      <dgm:prSet/>
      <dgm:spPr/>
      <dgm:t>
        <a:bodyPr/>
        <a:lstStyle/>
        <a:p>
          <a:endParaRPr lang="ru-RU"/>
        </a:p>
      </dgm:t>
    </dgm:pt>
    <dgm:pt modelId="{52138487-D299-4F9B-B609-400F2D884418}">
      <dgm:prSet phldrT="[Текст]"/>
      <dgm:spPr/>
      <dgm:t>
        <a:bodyPr/>
        <a:lstStyle/>
        <a:p>
          <a:r>
            <a:rPr lang="ru-RU" dirty="0" smtClean="0"/>
            <a:t>Пресс-центр</a:t>
          </a:r>
          <a:endParaRPr lang="ru-RU" dirty="0"/>
        </a:p>
      </dgm:t>
    </dgm:pt>
    <dgm:pt modelId="{0607B098-695A-4469-9713-F497621D537B}" type="parTrans" cxnId="{F0332B74-8C95-4B50-A981-494F60156150}">
      <dgm:prSet/>
      <dgm:spPr/>
      <dgm:t>
        <a:bodyPr/>
        <a:lstStyle/>
        <a:p>
          <a:endParaRPr lang="ru-RU"/>
        </a:p>
      </dgm:t>
    </dgm:pt>
    <dgm:pt modelId="{7420985B-3470-4D26-B421-1A47B0448798}" type="sibTrans" cxnId="{F0332B74-8C95-4B50-A981-494F60156150}">
      <dgm:prSet/>
      <dgm:spPr/>
      <dgm:t>
        <a:bodyPr/>
        <a:lstStyle/>
        <a:p>
          <a:endParaRPr lang="ru-RU"/>
        </a:p>
      </dgm:t>
    </dgm:pt>
    <dgm:pt modelId="{7802C6C7-2241-4977-8B40-41DABB59E192}">
      <dgm:prSet phldrT="[Текст]"/>
      <dgm:spPr/>
      <dgm:t>
        <a:bodyPr/>
        <a:lstStyle/>
        <a:p>
          <a:r>
            <a:rPr lang="ru-RU" dirty="0" smtClean="0"/>
            <a:t>Отдел брифинга</a:t>
          </a:r>
          <a:endParaRPr lang="ru-RU" dirty="0"/>
        </a:p>
      </dgm:t>
    </dgm:pt>
    <dgm:pt modelId="{AF493F53-44DA-4FBA-B00B-BCB55BBBE43C}" type="parTrans" cxnId="{0106D4FC-0D8E-46B2-9BA4-81FF03706AE6}">
      <dgm:prSet/>
      <dgm:spPr/>
      <dgm:t>
        <a:bodyPr/>
        <a:lstStyle/>
        <a:p>
          <a:endParaRPr lang="ru-RU"/>
        </a:p>
      </dgm:t>
    </dgm:pt>
    <dgm:pt modelId="{469125FE-678E-4DF6-A8BE-0BA6996F4DE3}" type="sibTrans" cxnId="{0106D4FC-0D8E-46B2-9BA4-81FF03706AE6}">
      <dgm:prSet/>
      <dgm:spPr/>
      <dgm:t>
        <a:bodyPr/>
        <a:lstStyle/>
        <a:p>
          <a:endParaRPr lang="ru-RU"/>
        </a:p>
      </dgm:t>
    </dgm:pt>
    <dgm:pt modelId="{2C7BF0C6-8858-4D38-BABD-E4572BFCC142}">
      <dgm:prSet phldrT="[Текст]"/>
      <dgm:spPr/>
      <dgm:t>
        <a:bodyPr/>
        <a:lstStyle/>
        <a:p>
          <a:r>
            <a:rPr lang="ru-RU" dirty="0" smtClean="0"/>
            <a:t>Отдел государственных визитов</a:t>
          </a:r>
          <a:endParaRPr lang="ru-RU" dirty="0"/>
        </a:p>
      </dgm:t>
    </dgm:pt>
    <dgm:pt modelId="{B219CA79-2DB5-41AC-9F8A-9717529F4379}" type="parTrans" cxnId="{EF8C0F28-DF4C-42EF-8D03-6DBEF3DF5C2D}">
      <dgm:prSet/>
      <dgm:spPr/>
      <dgm:t>
        <a:bodyPr/>
        <a:lstStyle/>
        <a:p>
          <a:endParaRPr lang="ru-RU"/>
        </a:p>
      </dgm:t>
    </dgm:pt>
    <dgm:pt modelId="{088A3216-F8EE-44B2-8351-E2B3677881C5}" type="sibTrans" cxnId="{EF8C0F28-DF4C-42EF-8D03-6DBEF3DF5C2D}">
      <dgm:prSet/>
      <dgm:spPr/>
      <dgm:t>
        <a:bodyPr/>
        <a:lstStyle/>
        <a:p>
          <a:endParaRPr lang="ru-RU"/>
        </a:p>
      </dgm:t>
    </dgm:pt>
    <dgm:pt modelId="{DE82ECC0-91FB-46BA-9F82-31E7EED7ECB2}">
      <dgm:prSet phldrT="[Текст]"/>
      <dgm:spPr/>
      <dgm:t>
        <a:bodyPr/>
        <a:lstStyle/>
        <a:p>
          <a:r>
            <a:rPr lang="ru-RU" dirty="0" smtClean="0"/>
            <a:t>Отдел-редакция Интернет-сайта МИД РФ</a:t>
          </a:r>
          <a:endParaRPr lang="ru-RU" dirty="0"/>
        </a:p>
      </dgm:t>
    </dgm:pt>
    <dgm:pt modelId="{709FF13D-5B25-45E7-A413-24121F31CD96}" type="parTrans" cxnId="{3BF7A88C-FE3E-4070-B0E7-5F869878724B}">
      <dgm:prSet/>
      <dgm:spPr/>
      <dgm:t>
        <a:bodyPr/>
        <a:lstStyle/>
        <a:p>
          <a:endParaRPr lang="ru-RU"/>
        </a:p>
      </dgm:t>
    </dgm:pt>
    <dgm:pt modelId="{25FB2FAB-70CF-47F6-A84D-FCC64B83847E}" type="sibTrans" cxnId="{3BF7A88C-FE3E-4070-B0E7-5F869878724B}">
      <dgm:prSet/>
      <dgm:spPr/>
      <dgm:t>
        <a:bodyPr/>
        <a:lstStyle/>
        <a:p>
          <a:endParaRPr lang="ru-RU"/>
        </a:p>
      </dgm:t>
    </dgm:pt>
    <dgm:pt modelId="{EF2D01F1-471A-4E1F-842D-8E204ED8F0C3}">
      <dgm:prSet phldrT="[Текст]"/>
      <dgm:spPr/>
      <dgm:t>
        <a:bodyPr/>
        <a:lstStyle/>
        <a:p>
          <a:r>
            <a:rPr lang="ru-RU" dirty="0" smtClean="0"/>
            <a:t>Отдел оперативной информации</a:t>
          </a:r>
          <a:endParaRPr lang="ru-RU" dirty="0"/>
        </a:p>
      </dgm:t>
    </dgm:pt>
    <dgm:pt modelId="{0F3FCE1D-126A-4FDC-84D2-B102B1ED312C}" type="parTrans" cxnId="{27C9561B-0C45-4828-AD03-BDB020434F3C}">
      <dgm:prSet/>
      <dgm:spPr/>
      <dgm:t>
        <a:bodyPr/>
        <a:lstStyle/>
        <a:p>
          <a:endParaRPr lang="ru-RU"/>
        </a:p>
      </dgm:t>
    </dgm:pt>
    <dgm:pt modelId="{034183EB-31DF-4ACC-8121-9282F96BB78B}" type="sibTrans" cxnId="{27C9561B-0C45-4828-AD03-BDB020434F3C}">
      <dgm:prSet/>
      <dgm:spPr/>
      <dgm:t>
        <a:bodyPr/>
        <a:lstStyle/>
        <a:p>
          <a:endParaRPr lang="ru-RU"/>
        </a:p>
      </dgm:t>
    </dgm:pt>
    <dgm:pt modelId="{2C35B185-D8AB-47D7-86E0-B57C43F723F4}" type="pres">
      <dgm:prSet presAssocID="{9CE87E84-CCAF-41E3-9DBB-8469D05652F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C6D105-8D0A-45EA-ACAC-C1E69A7A875B}" type="pres">
      <dgm:prSet presAssocID="{03F53B13-09AC-4CE5-97A0-4F162038D78D}" presName="root1" presStyleCnt="0"/>
      <dgm:spPr/>
    </dgm:pt>
    <dgm:pt modelId="{E210ED6D-D4AB-47F1-B224-F5F1EF5DF070}" type="pres">
      <dgm:prSet presAssocID="{03F53B13-09AC-4CE5-97A0-4F162038D78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D823FE-7A1B-4103-813B-000B9C93087B}" type="pres">
      <dgm:prSet presAssocID="{03F53B13-09AC-4CE5-97A0-4F162038D78D}" presName="level2hierChild" presStyleCnt="0"/>
      <dgm:spPr/>
    </dgm:pt>
    <dgm:pt modelId="{5ABD53C4-9020-4E05-A57F-F4F7063366EC}" type="pres">
      <dgm:prSet presAssocID="{AE25A518-7794-48CA-957F-E9447D547FDF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FB7DC192-4489-4F1E-90FF-B27C3452C67E}" type="pres">
      <dgm:prSet presAssocID="{AE25A518-7794-48CA-957F-E9447D547FDF}" presName="connTx" presStyleLbl="parChTrans1D2" presStyleIdx="0" presStyleCnt="6"/>
      <dgm:spPr/>
      <dgm:t>
        <a:bodyPr/>
        <a:lstStyle/>
        <a:p>
          <a:endParaRPr lang="ru-RU"/>
        </a:p>
      </dgm:t>
    </dgm:pt>
    <dgm:pt modelId="{5EB7A5B2-A539-49D4-A6DC-EA8EFF7079D9}" type="pres">
      <dgm:prSet presAssocID="{4DB9C709-06F5-477E-BE40-A39F9ECB5FF9}" presName="root2" presStyleCnt="0"/>
      <dgm:spPr/>
    </dgm:pt>
    <dgm:pt modelId="{1718116F-500E-433F-BC3E-EFE4CD113E63}" type="pres">
      <dgm:prSet presAssocID="{4DB9C709-06F5-477E-BE40-A39F9ECB5FF9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C9B6CD-76F5-4614-ADB2-62EB72BDDC35}" type="pres">
      <dgm:prSet presAssocID="{4DB9C709-06F5-477E-BE40-A39F9ECB5FF9}" presName="level3hierChild" presStyleCnt="0"/>
      <dgm:spPr/>
    </dgm:pt>
    <dgm:pt modelId="{737BE326-E90F-43C2-819B-30B2109F2F4A}" type="pres">
      <dgm:prSet presAssocID="{0607B098-695A-4469-9713-F497621D537B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C5A5E8A1-7C0A-4E15-A592-731A00172A3C}" type="pres">
      <dgm:prSet presAssocID="{0607B098-695A-4469-9713-F497621D537B}" presName="connTx" presStyleLbl="parChTrans1D2" presStyleIdx="1" presStyleCnt="6"/>
      <dgm:spPr/>
      <dgm:t>
        <a:bodyPr/>
        <a:lstStyle/>
        <a:p>
          <a:endParaRPr lang="ru-RU"/>
        </a:p>
      </dgm:t>
    </dgm:pt>
    <dgm:pt modelId="{8DACF8B3-A7F1-4A88-A6DC-3873B3FF358C}" type="pres">
      <dgm:prSet presAssocID="{52138487-D299-4F9B-B609-400F2D884418}" presName="root2" presStyleCnt="0"/>
      <dgm:spPr/>
    </dgm:pt>
    <dgm:pt modelId="{EE16A5D5-8DD1-41C5-9FCF-BD123420A94F}" type="pres">
      <dgm:prSet presAssocID="{52138487-D299-4F9B-B609-400F2D884418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BCCAE8-150E-4117-A3F3-7282901D5EF7}" type="pres">
      <dgm:prSet presAssocID="{52138487-D299-4F9B-B609-400F2D884418}" presName="level3hierChild" presStyleCnt="0"/>
      <dgm:spPr/>
    </dgm:pt>
    <dgm:pt modelId="{8CCB9942-1C37-48C0-A60A-9194B3E56930}" type="pres">
      <dgm:prSet presAssocID="{AF493F53-44DA-4FBA-B00B-BCB55BBBE43C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4EA956F8-494D-4BCE-99C7-FD73C4763F9F}" type="pres">
      <dgm:prSet presAssocID="{AF493F53-44DA-4FBA-B00B-BCB55BBBE43C}" presName="connTx" presStyleLbl="parChTrans1D2" presStyleIdx="2" presStyleCnt="6"/>
      <dgm:spPr/>
      <dgm:t>
        <a:bodyPr/>
        <a:lstStyle/>
        <a:p>
          <a:endParaRPr lang="ru-RU"/>
        </a:p>
      </dgm:t>
    </dgm:pt>
    <dgm:pt modelId="{39D16A46-BDFC-43BE-8E47-FE8752242DD2}" type="pres">
      <dgm:prSet presAssocID="{7802C6C7-2241-4977-8B40-41DABB59E192}" presName="root2" presStyleCnt="0"/>
      <dgm:spPr/>
    </dgm:pt>
    <dgm:pt modelId="{40CCCC83-364C-4CDB-BDA6-FA9A4B864F5D}" type="pres">
      <dgm:prSet presAssocID="{7802C6C7-2241-4977-8B40-41DABB59E192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D6D535-9396-4FD6-9625-0B74FCE83FCA}" type="pres">
      <dgm:prSet presAssocID="{7802C6C7-2241-4977-8B40-41DABB59E192}" presName="level3hierChild" presStyleCnt="0"/>
      <dgm:spPr/>
    </dgm:pt>
    <dgm:pt modelId="{CDE862CD-0D75-4482-AF8F-4064A549DB79}" type="pres">
      <dgm:prSet presAssocID="{B219CA79-2DB5-41AC-9F8A-9717529F4379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C2984604-2A59-4A16-9632-353D186D5A70}" type="pres">
      <dgm:prSet presAssocID="{B219CA79-2DB5-41AC-9F8A-9717529F437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70BB24F7-E0F3-43DD-B39C-E3E26B7D93FA}" type="pres">
      <dgm:prSet presAssocID="{2C7BF0C6-8858-4D38-BABD-E4572BFCC142}" presName="root2" presStyleCnt="0"/>
      <dgm:spPr/>
    </dgm:pt>
    <dgm:pt modelId="{CFB459F5-334F-438D-BD4B-8CA83ACA3019}" type="pres">
      <dgm:prSet presAssocID="{2C7BF0C6-8858-4D38-BABD-E4572BFCC142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D3A820-8C87-49A4-A145-4E750409166B}" type="pres">
      <dgm:prSet presAssocID="{2C7BF0C6-8858-4D38-BABD-E4572BFCC142}" presName="level3hierChild" presStyleCnt="0"/>
      <dgm:spPr/>
    </dgm:pt>
    <dgm:pt modelId="{735611D0-C7DE-45B9-910C-5EECDBCABCC5}" type="pres">
      <dgm:prSet presAssocID="{709FF13D-5B25-45E7-A413-24121F31CD96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C103BBD1-DB15-4DBC-9C52-13B6A513E87B}" type="pres">
      <dgm:prSet presAssocID="{709FF13D-5B25-45E7-A413-24121F31CD96}" presName="connTx" presStyleLbl="parChTrans1D2" presStyleIdx="4" presStyleCnt="6"/>
      <dgm:spPr/>
      <dgm:t>
        <a:bodyPr/>
        <a:lstStyle/>
        <a:p>
          <a:endParaRPr lang="ru-RU"/>
        </a:p>
      </dgm:t>
    </dgm:pt>
    <dgm:pt modelId="{36F3DC99-89A2-411E-B447-EE7EC5A66596}" type="pres">
      <dgm:prSet presAssocID="{DE82ECC0-91FB-46BA-9F82-31E7EED7ECB2}" presName="root2" presStyleCnt="0"/>
      <dgm:spPr/>
    </dgm:pt>
    <dgm:pt modelId="{D86FDB1B-FFB5-4175-8799-FCDDF0FE47B5}" type="pres">
      <dgm:prSet presAssocID="{DE82ECC0-91FB-46BA-9F82-31E7EED7ECB2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7A7002-D89B-473A-A37F-47654047C992}" type="pres">
      <dgm:prSet presAssocID="{DE82ECC0-91FB-46BA-9F82-31E7EED7ECB2}" presName="level3hierChild" presStyleCnt="0"/>
      <dgm:spPr/>
    </dgm:pt>
    <dgm:pt modelId="{802D10B0-830F-4BF2-8CD4-6DF9254D3FD0}" type="pres">
      <dgm:prSet presAssocID="{0F3FCE1D-126A-4FDC-84D2-B102B1ED312C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C76580E7-C06E-41E0-90F2-F9C36669472C}" type="pres">
      <dgm:prSet presAssocID="{0F3FCE1D-126A-4FDC-84D2-B102B1ED312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CFDA487A-8F71-47C2-A4AD-84775D0F81C2}" type="pres">
      <dgm:prSet presAssocID="{EF2D01F1-471A-4E1F-842D-8E204ED8F0C3}" presName="root2" presStyleCnt="0"/>
      <dgm:spPr/>
    </dgm:pt>
    <dgm:pt modelId="{5C2B0C45-B64A-4109-8319-AE874B58F715}" type="pres">
      <dgm:prSet presAssocID="{EF2D01F1-471A-4E1F-842D-8E204ED8F0C3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0D04A1-3A2D-4FA6-9C49-278F7438CE0A}" type="pres">
      <dgm:prSet presAssocID="{EF2D01F1-471A-4E1F-842D-8E204ED8F0C3}" presName="level3hierChild" presStyleCnt="0"/>
      <dgm:spPr/>
    </dgm:pt>
  </dgm:ptLst>
  <dgm:cxnLst>
    <dgm:cxn modelId="{0106D4FC-0D8E-46B2-9BA4-81FF03706AE6}" srcId="{03F53B13-09AC-4CE5-97A0-4F162038D78D}" destId="{7802C6C7-2241-4977-8B40-41DABB59E192}" srcOrd="2" destOrd="0" parTransId="{AF493F53-44DA-4FBA-B00B-BCB55BBBE43C}" sibTransId="{469125FE-678E-4DF6-A8BE-0BA6996F4DE3}"/>
    <dgm:cxn modelId="{61BF44FE-03D3-4D29-B29A-93F4478D3D9C}" type="presOf" srcId="{AE25A518-7794-48CA-957F-E9447D547FDF}" destId="{FB7DC192-4489-4F1E-90FF-B27C3452C67E}" srcOrd="1" destOrd="0" presId="urn:microsoft.com/office/officeart/2008/layout/HorizontalMultiLevelHierarchy"/>
    <dgm:cxn modelId="{ABE5A4F1-E030-4B37-A11E-B80F60AC78BA}" type="presOf" srcId="{0F3FCE1D-126A-4FDC-84D2-B102B1ED312C}" destId="{C76580E7-C06E-41E0-90F2-F9C36669472C}" srcOrd="1" destOrd="0" presId="urn:microsoft.com/office/officeart/2008/layout/HorizontalMultiLevelHierarchy"/>
    <dgm:cxn modelId="{BED5AD07-59C7-4591-994F-D2FD4F1874CE}" type="presOf" srcId="{EF2D01F1-471A-4E1F-842D-8E204ED8F0C3}" destId="{5C2B0C45-B64A-4109-8319-AE874B58F715}" srcOrd="0" destOrd="0" presId="urn:microsoft.com/office/officeart/2008/layout/HorizontalMultiLevelHierarchy"/>
    <dgm:cxn modelId="{18BD1273-8345-45F9-9A42-6076A802DFF1}" type="presOf" srcId="{B219CA79-2DB5-41AC-9F8A-9717529F4379}" destId="{C2984604-2A59-4A16-9632-353D186D5A70}" srcOrd="1" destOrd="0" presId="urn:microsoft.com/office/officeart/2008/layout/HorizontalMultiLevelHierarchy"/>
    <dgm:cxn modelId="{BA16E5FD-E3CD-47D8-89B8-CE7F5DCBD6A3}" type="presOf" srcId="{709FF13D-5B25-45E7-A413-24121F31CD96}" destId="{735611D0-C7DE-45B9-910C-5EECDBCABCC5}" srcOrd="0" destOrd="0" presId="urn:microsoft.com/office/officeart/2008/layout/HorizontalMultiLevelHierarchy"/>
    <dgm:cxn modelId="{768AE441-EAAF-429A-A5FB-4971AE070B49}" type="presOf" srcId="{DE82ECC0-91FB-46BA-9F82-31E7EED7ECB2}" destId="{D86FDB1B-FFB5-4175-8799-FCDDF0FE47B5}" srcOrd="0" destOrd="0" presId="urn:microsoft.com/office/officeart/2008/layout/HorizontalMultiLevelHierarchy"/>
    <dgm:cxn modelId="{B4A6B21C-2751-410A-94ED-AF9396AD97D4}" type="presOf" srcId="{2C7BF0C6-8858-4D38-BABD-E4572BFCC142}" destId="{CFB459F5-334F-438D-BD4B-8CA83ACA3019}" srcOrd="0" destOrd="0" presId="urn:microsoft.com/office/officeart/2008/layout/HorizontalMultiLevelHierarchy"/>
    <dgm:cxn modelId="{80435E8B-7C8A-4D1B-ACFA-910F5F07CB64}" type="presOf" srcId="{9CE87E84-CCAF-41E3-9DBB-8469D05652F3}" destId="{2C35B185-D8AB-47D7-86E0-B57C43F723F4}" srcOrd="0" destOrd="0" presId="urn:microsoft.com/office/officeart/2008/layout/HorizontalMultiLevelHierarchy"/>
    <dgm:cxn modelId="{3BF7A88C-FE3E-4070-B0E7-5F869878724B}" srcId="{03F53B13-09AC-4CE5-97A0-4F162038D78D}" destId="{DE82ECC0-91FB-46BA-9F82-31E7EED7ECB2}" srcOrd="4" destOrd="0" parTransId="{709FF13D-5B25-45E7-A413-24121F31CD96}" sibTransId="{25FB2FAB-70CF-47F6-A84D-FCC64B83847E}"/>
    <dgm:cxn modelId="{9D61AF4A-73A1-4024-8CCD-9FC97AF6F7CD}" type="presOf" srcId="{0607B098-695A-4469-9713-F497621D537B}" destId="{737BE326-E90F-43C2-819B-30B2109F2F4A}" srcOrd="0" destOrd="0" presId="urn:microsoft.com/office/officeart/2008/layout/HorizontalMultiLevelHierarchy"/>
    <dgm:cxn modelId="{4A542BEF-3724-44ED-8951-5631C7E257F0}" type="presOf" srcId="{03F53B13-09AC-4CE5-97A0-4F162038D78D}" destId="{E210ED6D-D4AB-47F1-B224-F5F1EF5DF070}" srcOrd="0" destOrd="0" presId="urn:microsoft.com/office/officeart/2008/layout/HorizontalMultiLevelHierarchy"/>
    <dgm:cxn modelId="{8F8F21C3-D732-49D1-87A4-A69B9AC13EE0}" type="presOf" srcId="{709FF13D-5B25-45E7-A413-24121F31CD96}" destId="{C103BBD1-DB15-4DBC-9C52-13B6A513E87B}" srcOrd="1" destOrd="0" presId="urn:microsoft.com/office/officeart/2008/layout/HorizontalMultiLevelHierarchy"/>
    <dgm:cxn modelId="{DD36095F-9840-4CC9-8CA7-26B66836DC69}" type="presOf" srcId="{B219CA79-2DB5-41AC-9F8A-9717529F4379}" destId="{CDE862CD-0D75-4482-AF8F-4064A549DB79}" srcOrd="0" destOrd="0" presId="urn:microsoft.com/office/officeart/2008/layout/HorizontalMultiLevelHierarchy"/>
    <dgm:cxn modelId="{1FC1BF6D-3A91-45DD-BB60-1040A912EFA7}" type="presOf" srcId="{AF493F53-44DA-4FBA-B00B-BCB55BBBE43C}" destId="{8CCB9942-1C37-48C0-A60A-9194B3E56930}" srcOrd="0" destOrd="0" presId="urn:microsoft.com/office/officeart/2008/layout/HorizontalMultiLevelHierarchy"/>
    <dgm:cxn modelId="{1518BA8B-5219-494C-94F3-34DB7659E0EC}" type="presOf" srcId="{4DB9C709-06F5-477E-BE40-A39F9ECB5FF9}" destId="{1718116F-500E-433F-BC3E-EFE4CD113E63}" srcOrd="0" destOrd="0" presId="urn:microsoft.com/office/officeart/2008/layout/HorizontalMultiLevelHierarchy"/>
    <dgm:cxn modelId="{A1901FF2-F404-4D2D-AF7E-F6851873F36F}" type="presOf" srcId="{0F3FCE1D-126A-4FDC-84D2-B102B1ED312C}" destId="{802D10B0-830F-4BF2-8CD4-6DF9254D3FD0}" srcOrd="0" destOrd="0" presId="urn:microsoft.com/office/officeart/2008/layout/HorizontalMultiLevelHierarchy"/>
    <dgm:cxn modelId="{EF8C0F28-DF4C-42EF-8D03-6DBEF3DF5C2D}" srcId="{03F53B13-09AC-4CE5-97A0-4F162038D78D}" destId="{2C7BF0C6-8858-4D38-BABD-E4572BFCC142}" srcOrd="3" destOrd="0" parTransId="{B219CA79-2DB5-41AC-9F8A-9717529F4379}" sibTransId="{088A3216-F8EE-44B2-8351-E2B3677881C5}"/>
    <dgm:cxn modelId="{27C9561B-0C45-4828-AD03-BDB020434F3C}" srcId="{03F53B13-09AC-4CE5-97A0-4F162038D78D}" destId="{EF2D01F1-471A-4E1F-842D-8E204ED8F0C3}" srcOrd="5" destOrd="0" parTransId="{0F3FCE1D-126A-4FDC-84D2-B102B1ED312C}" sibTransId="{034183EB-31DF-4ACC-8121-9282F96BB78B}"/>
    <dgm:cxn modelId="{3F46CA4B-24BC-4ABA-B7AA-DD4243403EF5}" srcId="{03F53B13-09AC-4CE5-97A0-4F162038D78D}" destId="{4DB9C709-06F5-477E-BE40-A39F9ECB5FF9}" srcOrd="0" destOrd="0" parTransId="{AE25A518-7794-48CA-957F-E9447D547FDF}" sibTransId="{F267CA10-CCDB-4327-9D20-E199412A8187}"/>
    <dgm:cxn modelId="{6B5CEE1C-E9E6-494E-A215-E69DEB078F46}" type="presOf" srcId="{AE25A518-7794-48CA-957F-E9447D547FDF}" destId="{5ABD53C4-9020-4E05-A57F-F4F7063366EC}" srcOrd="0" destOrd="0" presId="urn:microsoft.com/office/officeart/2008/layout/HorizontalMultiLevelHierarchy"/>
    <dgm:cxn modelId="{9DDB4AF9-A6B0-4AD4-ACF1-7AF4051A6393}" type="presOf" srcId="{52138487-D299-4F9B-B609-400F2D884418}" destId="{EE16A5D5-8DD1-41C5-9FCF-BD123420A94F}" srcOrd="0" destOrd="0" presId="urn:microsoft.com/office/officeart/2008/layout/HorizontalMultiLevelHierarchy"/>
    <dgm:cxn modelId="{8918E1BE-3812-4CC8-9E33-B9FDBD2BBE85}" type="presOf" srcId="{7802C6C7-2241-4977-8B40-41DABB59E192}" destId="{40CCCC83-364C-4CDB-BDA6-FA9A4B864F5D}" srcOrd="0" destOrd="0" presId="urn:microsoft.com/office/officeart/2008/layout/HorizontalMultiLevelHierarchy"/>
    <dgm:cxn modelId="{1DBA152B-4A15-4073-97A9-FCDA69BECF1C}" srcId="{9CE87E84-CCAF-41E3-9DBB-8469D05652F3}" destId="{03F53B13-09AC-4CE5-97A0-4F162038D78D}" srcOrd="0" destOrd="0" parTransId="{89C9A3A2-85F7-44BF-8A11-94E9DC5298AA}" sibTransId="{120ABE7C-A93B-488F-A1F8-A9D05489D8AF}"/>
    <dgm:cxn modelId="{F0332B74-8C95-4B50-A981-494F60156150}" srcId="{03F53B13-09AC-4CE5-97A0-4F162038D78D}" destId="{52138487-D299-4F9B-B609-400F2D884418}" srcOrd="1" destOrd="0" parTransId="{0607B098-695A-4469-9713-F497621D537B}" sibTransId="{7420985B-3470-4D26-B421-1A47B0448798}"/>
    <dgm:cxn modelId="{980BA5AB-A44D-4755-A3FF-1A81B5468CF7}" type="presOf" srcId="{AF493F53-44DA-4FBA-B00B-BCB55BBBE43C}" destId="{4EA956F8-494D-4BCE-99C7-FD73C4763F9F}" srcOrd="1" destOrd="0" presId="urn:microsoft.com/office/officeart/2008/layout/HorizontalMultiLevelHierarchy"/>
    <dgm:cxn modelId="{F0D1101C-C7DE-4DEC-BB29-8BC9440B8F6A}" type="presOf" srcId="{0607B098-695A-4469-9713-F497621D537B}" destId="{C5A5E8A1-7C0A-4E15-A592-731A00172A3C}" srcOrd="1" destOrd="0" presId="urn:microsoft.com/office/officeart/2008/layout/HorizontalMultiLevelHierarchy"/>
    <dgm:cxn modelId="{2AC5368E-F323-4A97-A921-35D28E25A26E}" type="presParOf" srcId="{2C35B185-D8AB-47D7-86E0-B57C43F723F4}" destId="{7EC6D105-8D0A-45EA-ACAC-C1E69A7A875B}" srcOrd="0" destOrd="0" presId="urn:microsoft.com/office/officeart/2008/layout/HorizontalMultiLevelHierarchy"/>
    <dgm:cxn modelId="{AED99F52-64FA-4F87-BFD1-F163EA107203}" type="presParOf" srcId="{7EC6D105-8D0A-45EA-ACAC-C1E69A7A875B}" destId="{E210ED6D-D4AB-47F1-B224-F5F1EF5DF070}" srcOrd="0" destOrd="0" presId="urn:microsoft.com/office/officeart/2008/layout/HorizontalMultiLevelHierarchy"/>
    <dgm:cxn modelId="{AD4AD5FD-8CFD-4CBC-B507-B7D3B5F80313}" type="presParOf" srcId="{7EC6D105-8D0A-45EA-ACAC-C1E69A7A875B}" destId="{77D823FE-7A1B-4103-813B-000B9C93087B}" srcOrd="1" destOrd="0" presId="urn:microsoft.com/office/officeart/2008/layout/HorizontalMultiLevelHierarchy"/>
    <dgm:cxn modelId="{5AB880AC-291C-4257-A1A7-3E052A06383E}" type="presParOf" srcId="{77D823FE-7A1B-4103-813B-000B9C93087B}" destId="{5ABD53C4-9020-4E05-A57F-F4F7063366EC}" srcOrd="0" destOrd="0" presId="urn:microsoft.com/office/officeart/2008/layout/HorizontalMultiLevelHierarchy"/>
    <dgm:cxn modelId="{95DE3500-AF93-4725-B60A-8876DCB3DCC3}" type="presParOf" srcId="{5ABD53C4-9020-4E05-A57F-F4F7063366EC}" destId="{FB7DC192-4489-4F1E-90FF-B27C3452C67E}" srcOrd="0" destOrd="0" presId="urn:microsoft.com/office/officeart/2008/layout/HorizontalMultiLevelHierarchy"/>
    <dgm:cxn modelId="{F73815C8-7948-4EA3-9D42-484B2FFB60F7}" type="presParOf" srcId="{77D823FE-7A1B-4103-813B-000B9C93087B}" destId="{5EB7A5B2-A539-49D4-A6DC-EA8EFF7079D9}" srcOrd="1" destOrd="0" presId="urn:microsoft.com/office/officeart/2008/layout/HorizontalMultiLevelHierarchy"/>
    <dgm:cxn modelId="{21C26D5B-9B76-4D69-B069-F398FBFC94EB}" type="presParOf" srcId="{5EB7A5B2-A539-49D4-A6DC-EA8EFF7079D9}" destId="{1718116F-500E-433F-BC3E-EFE4CD113E63}" srcOrd="0" destOrd="0" presId="urn:microsoft.com/office/officeart/2008/layout/HorizontalMultiLevelHierarchy"/>
    <dgm:cxn modelId="{04A20891-3B6D-49F7-B583-3DE0A7A89075}" type="presParOf" srcId="{5EB7A5B2-A539-49D4-A6DC-EA8EFF7079D9}" destId="{B7C9B6CD-76F5-4614-ADB2-62EB72BDDC35}" srcOrd="1" destOrd="0" presId="urn:microsoft.com/office/officeart/2008/layout/HorizontalMultiLevelHierarchy"/>
    <dgm:cxn modelId="{B29AB2B0-5522-4866-BDD1-00251B68453A}" type="presParOf" srcId="{77D823FE-7A1B-4103-813B-000B9C93087B}" destId="{737BE326-E90F-43C2-819B-30B2109F2F4A}" srcOrd="2" destOrd="0" presId="urn:microsoft.com/office/officeart/2008/layout/HorizontalMultiLevelHierarchy"/>
    <dgm:cxn modelId="{B5E3117C-4535-4B57-921E-EAC4D66D8219}" type="presParOf" srcId="{737BE326-E90F-43C2-819B-30B2109F2F4A}" destId="{C5A5E8A1-7C0A-4E15-A592-731A00172A3C}" srcOrd="0" destOrd="0" presId="urn:microsoft.com/office/officeart/2008/layout/HorizontalMultiLevelHierarchy"/>
    <dgm:cxn modelId="{04ECFB62-A2BE-418B-A0E0-4FC4DC1C4EC1}" type="presParOf" srcId="{77D823FE-7A1B-4103-813B-000B9C93087B}" destId="{8DACF8B3-A7F1-4A88-A6DC-3873B3FF358C}" srcOrd="3" destOrd="0" presId="urn:microsoft.com/office/officeart/2008/layout/HorizontalMultiLevelHierarchy"/>
    <dgm:cxn modelId="{7BAAD349-6891-487B-878A-983E1CDDDBCC}" type="presParOf" srcId="{8DACF8B3-A7F1-4A88-A6DC-3873B3FF358C}" destId="{EE16A5D5-8DD1-41C5-9FCF-BD123420A94F}" srcOrd="0" destOrd="0" presId="urn:microsoft.com/office/officeart/2008/layout/HorizontalMultiLevelHierarchy"/>
    <dgm:cxn modelId="{45BEDC2A-D4BA-493E-A820-CFA46781DE4E}" type="presParOf" srcId="{8DACF8B3-A7F1-4A88-A6DC-3873B3FF358C}" destId="{E0BCCAE8-150E-4117-A3F3-7282901D5EF7}" srcOrd="1" destOrd="0" presId="urn:microsoft.com/office/officeart/2008/layout/HorizontalMultiLevelHierarchy"/>
    <dgm:cxn modelId="{6784B8F3-4554-43CB-AA1A-B0C3C1212FCC}" type="presParOf" srcId="{77D823FE-7A1B-4103-813B-000B9C93087B}" destId="{8CCB9942-1C37-48C0-A60A-9194B3E56930}" srcOrd="4" destOrd="0" presId="urn:microsoft.com/office/officeart/2008/layout/HorizontalMultiLevelHierarchy"/>
    <dgm:cxn modelId="{8A2C62E1-629A-41CB-B6B5-8D6B683B3E45}" type="presParOf" srcId="{8CCB9942-1C37-48C0-A60A-9194B3E56930}" destId="{4EA956F8-494D-4BCE-99C7-FD73C4763F9F}" srcOrd="0" destOrd="0" presId="urn:microsoft.com/office/officeart/2008/layout/HorizontalMultiLevelHierarchy"/>
    <dgm:cxn modelId="{12DCC2BB-4C1F-4192-9A91-B85A008DE010}" type="presParOf" srcId="{77D823FE-7A1B-4103-813B-000B9C93087B}" destId="{39D16A46-BDFC-43BE-8E47-FE8752242DD2}" srcOrd="5" destOrd="0" presId="urn:microsoft.com/office/officeart/2008/layout/HorizontalMultiLevelHierarchy"/>
    <dgm:cxn modelId="{B2076E31-483A-4483-BED8-96F62F083601}" type="presParOf" srcId="{39D16A46-BDFC-43BE-8E47-FE8752242DD2}" destId="{40CCCC83-364C-4CDB-BDA6-FA9A4B864F5D}" srcOrd="0" destOrd="0" presId="urn:microsoft.com/office/officeart/2008/layout/HorizontalMultiLevelHierarchy"/>
    <dgm:cxn modelId="{08B33546-3448-4297-8A48-84DD44C193E8}" type="presParOf" srcId="{39D16A46-BDFC-43BE-8E47-FE8752242DD2}" destId="{EDD6D535-9396-4FD6-9625-0B74FCE83FCA}" srcOrd="1" destOrd="0" presId="urn:microsoft.com/office/officeart/2008/layout/HorizontalMultiLevelHierarchy"/>
    <dgm:cxn modelId="{4CBC1DA4-CCE8-4700-97FA-14FA2940732C}" type="presParOf" srcId="{77D823FE-7A1B-4103-813B-000B9C93087B}" destId="{CDE862CD-0D75-4482-AF8F-4064A549DB79}" srcOrd="6" destOrd="0" presId="urn:microsoft.com/office/officeart/2008/layout/HorizontalMultiLevelHierarchy"/>
    <dgm:cxn modelId="{702EB008-C69F-45AE-B026-08E4AFBCCECF}" type="presParOf" srcId="{CDE862CD-0D75-4482-AF8F-4064A549DB79}" destId="{C2984604-2A59-4A16-9632-353D186D5A70}" srcOrd="0" destOrd="0" presId="urn:microsoft.com/office/officeart/2008/layout/HorizontalMultiLevelHierarchy"/>
    <dgm:cxn modelId="{E05F3DE9-A0BF-45B4-B60D-5C39565C2A04}" type="presParOf" srcId="{77D823FE-7A1B-4103-813B-000B9C93087B}" destId="{70BB24F7-E0F3-43DD-B39C-E3E26B7D93FA}" srcOrd="7" destOrd="0" presId="urn:microsoft.com/office/officeart/2008/layout/HorizontalMultiLevelHierarchy"/>
    <dgm:cxn modelId="{B2EB1908-6FE2-41D7-AA6D-862D1A42B8A2}" type="presParOf" srcId="{70BB24F7-E0F3-43DD-B39C-E3E26B7D93FA}" destId="{CFB459F5-334F-438D-BD4B-8CA83ACA3019}" srcOrd="0" destOrd="0" presId="urn:microsoft.com/office/officeart/2008/layout/HorizontalMultiLevelHierarchy"/>
    <dgm:cxn modelId="{67965BB8-1BD6-47A2-AC3B-8B2155A7A71E}" type="presParOf" srcId="{70BB24F7-E0F3-43DD-B39C-E3E26B7D93FA}" destId="{ACD3A820-8C87-49A4-A145-4E750409166B}" srcOrd="1" destOrd="0" presId="urn:microsoft.com/office/officeart/2008/layout/HorizontalMultiLevelHierarchy"/>
    <dgm:cxn modelId="{EBD6D2FC-B776-480A-8C8F-03FC5C6D0F22}" type="presParOf" srcId="{77D823FE-7A1B-4103-813B-000B9C93087B}" destId="{735611D0-C7DE-45B9-910C-5EECDBCABCC5}" srcOrd="8" destOrd="0" presId="urn:microsoft.com/office/officeart/2008/layout/HorizontalMultiLevelHierarchy"/>
    <dgm:cxn modelId="{64333872-9D90-4426-BE0D-2217F86FDA32}" type="presParOf" srcId="{735611D0-C7DE-45B9-910C-5EECDBCABCC5}" destId="{C103BBD1-DB15-4DBC-9C52-13B6A513E87B}" srcOrd="0" destOrd="0" presId="urn:microsoft.com/office/officeart/2008/layout/HorizontalMultiLevelHierarchy"/>
    <dgm:cxn modelId="{F04D2D9B-1EB0-4201-9F15-B0200BC5DE69}" type="presParOf" srcId="{77D823FE-7A1B-4103-813B-000B9C93087B}" destId="{36F3DC99-89A2-411E-B447-EE7EC5A66596}" srcOrd="9" destOrd="0" presId="urn:microsoft.com/office/officeart/2008/layout/HorizontalMultiLevelHierarchy"/>
    <dgm:cxn modelId="{50502721-A7FB-4B59-B5C1-0E9CE6CF9C2F}" type="presParOf" srcId="{36F3DC99-89A2-411E-B447-EE7EC5A66596}" destId="{D86FDB1B-FFB5-4175-8799-FCDDF0FE47B5}" srcOrd="0" destOrd="0" presId="urn:microsoft.com/office/officeart/2008/layout/HorizontalMultiLevelHierarchy"/>
    <dgm:cxn modelId="{72A9E29B-056A-4088-96C7-03564A0F0ADF}" type="presParOf" srcId="{36F3DC99-89A2-411E-B447-EE7EC5A66596}" destId="{827A7002-D89B-473A-A37F-47654047C992}" srcOrd="1" destOrd="0" presId="urn:microsoft.com/office/officeart/2008/layout/HorizontalMultiLevelHierarchy"/>
    <dgm:cxn modelId="{EBE852A0-A1C1-476B-8452-B42142A9EEAA}" type="presParOf" srcId="{77D823FE-7A1B-4103-813B-000B9C93087B}" destId="{802D10B0-830F-4BF2-8CD4-6DF9254D3FD0}" srcOrd="10" destOrd="0" presId="urn:microsoft.com/office/officeart/2008/layout/HorizontalMultiLevelHierarchy"/>
    <dgm:cxn modelId="{A1EAED8F-349E-488F-AA5B-D92D8882D83E}" type="presParOf" srcId="{802D10B0-830F-4BF2-8CD4-6DF9254D3FD0}" destId="{C76580E7-C06E-41E0-90F2-F9C36669472C}" srcOrd="0" destOrd="0" presId="urn:microsoft.com/office/officeart/2008/layout/HorizontalMultiLevelHierarchy"/>
    <dgm:cxn modelId="{505D5938-84A1-4384-A91B-75E3CD187404}" type="presParOf" srcId="{77D823FE-7A1B-4103-813B-000B9C93087B}" destId="{CFDA487A-8F71-47C2-A4AD-84775D0F81C2}" srcOrd="11" destOrd="0" presId="urn:microsoft.com/office/officeart/2008/layout/HorizontalMultiLevelHierarchy"/>
    <dgm:cxn modelId="{F403C875-0BD8-4F54-80E4-14B4C04C0ECA}" type="presParOf" srcId="{CFDA487A-8F71-47C2-A4AD-84775D0F81C2}" destId="{5C2B0C45-B64A-4109-8319-AE874B58F715}" srcOrd="0" destOrd="0" presId="urn:microsoft.com/office/officeart/2008/layout/HorizontalMultiLevelHierarchy"/>
    <dgm:cxn modelId="{0BFC5AC4-43F9-4E9F-BFA1-A3E879A53BE3}" type="presParOf" srcId="{CFDA487A-8F71-47C2-A4AD-84775D0F81C2}" destId="{AF0D04A1-3A2D-4FA6-9C49-278F7438CE0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0AF252-B2EC-4660-A982-B3F8EB7173C7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3428E9-730C-45F1-A161-B8FC10873EEB}">
      <dgm:prSet custT="1"/>
      <dgm:spPr/>
      <dgm:t>
        <a:bodyPr/>
        <a:lstStyle/>
        <a:p>
          <a:pPr rtl="0"/>
          <a:r>
            <a:rPr lang="ru-RU" sz="2000" dirty="0" smtClean="0"/>
            <a:t>Его деятельность осуществляется по следующим направлениям: </a:t>
          </a:r>
          <a:endParaRPr lang="ru-RU" sz="2000" dirty="0"/>
        </a:p>
      </dgm:t>
    </dgm:pt>
    <dgm:pt modelId="{42CC5F4C-D34A-40A9-A12E-6C41A69DC33C}" type="parTrans" cxnId="{89E7A9A3-2786-4BC3-AB58-A78311860012}">
      <dgm:prSet/>
      <dgm:spPr/>
      <dgm:t>
        <a:bodyPr/>
        <a:lstStyle/>
        <a:p>
          <a:endParaRPr lang="ru-RU"/>
        </a:p>
      </dgm:t>
    </dgm:pt>
    <dgm:pt modelId="{BC45BF24-3274-4258-B02C-CD441CFF79B4}" type="sibTrans" cxnId="{89E7A9A3-2786-4BC3-AB58-A78311860012}">
      <dgm:prSet/>
      <dgm:spPr/>
      <dgm:t>
        <a:bodyPr/>
        <a:lstStyle/>
        <a:p>
          <a:endParaRPr lang="ru-RU"/>
        </a:p>
      </dgm:t>
    </dgm:pt>
    <dgm:pt modelId="{38305811-10A6-46D4-8F4D-C48085807004}">
      <dgm:prSet custT="1"/>
      <dgm:spPr/>
      <dgm:t>
        <a:bodyPr/>
        <a:lstStyle/>
        <a:p>
          <a:pPr rtl="0"/>
          <a:r>
            <a:rPr lang="ru-RU" sz="1800" dirty="0" smtClean="0"/>
            <a:t>информационное обеспечение визитов в Россию на высшем и высоком уровне, </a:t>
          </a:r>
          <a:endParaRPr lang="ru-RU" sz="1800" dirty="0"/>
        </a:p>
      </dgm:t>
    </dgm:pt>
    <dgm:pt modelId="{0FDFE4AB-3546-466E-A2A2-EC3E5088C1DC}" type="parTrans" cxnId="{AF6CA74A-AF53-4708-8A3C-D1E0D1B869A1}">
      <dgm:prSet/>
      <dgm:spPr/>
      <dgm:t>
        <a:bodyPr/>
        <a:lstStyle/>
        <a:p>
          <a:endParaRPr lang="ru-RU"/>
        </a:p>
      </dgm:t>
    </dgm:pt>
    <dgm:pt modelId="{FC6DF8FF-2505-4BAA-9C4B-4F9025EDA0FB}" type="sibTrans" cxnId="{AF6CA74A-AF53-4708-8A3C-D1E0D1B869A1}">
      <dgm:prSet/>
      <dgm:spPr/>
      <dgm:t>
        <a:bodyPr/>
        <a:lstStyle/>
        <a:p>
          <a:endParaRPr lang="ru-RU"/>
        </a:p>
      </dgm:t>
    </dgm:pt>
    <dgm:pt modelId="{2073C52E-EA0C-4970-BC9A-FB48066F04B4}">
      <dgm:prSet custT="1"/>
      <dgm:spPr/>
      <dgm:t>
        <a:bodyPr/>
        <a:lstStyle/>
        <a:p>
          <a:pPr rtl="0"/>
          <a:r>
            <a:rPr lang="ru-RU" sz="1800" dirty="0" smtClean="0"/>
            <a:t>организация и техническое обеспечение регулярных брифингов и пресс-конференций для представителей российских и зарубежных СМИ по актуальным вопросам внешней политики России.</a:t>
          </a:r>
          <a:endParaRPr lang="ru-RU" sz="1800" dirty="0"/>
        </a:p>
      </dgm:t>
    </dgm:pt>
    <dgm:pt modelId="{FDA138FF-0C13-446F-9AA4-22E2B18BAC33}" type="parTrans" cxnId="{F4164E33-8CCB-42DB-99F5-1B9DC1AA91C0}">
      <dgm:prSet/>
      <dgm:spPr/>
      <dgm:t>
        <a:bodyPr/>
        <a:lstStyle/>
        <a:p>
          <a:endParaRPr lang="ru-RU"/>
        </a:p>
      </dgm:t>
    </dgm:pt>
    <dgm:pt modelId="{C6AC1B58-8C01-46D6-91ED-69F0AE27BD60}" type="sibTrans" cxnId="{F4164E33-8CCB-42DB-99F5-1B9DC1AA91C0}">
      <dgm:prSet/>
      <dgm:spPr/>
      <dgm:t>
        <a:bodyPr/>
        <a:lstStyle/>
        <a:p>
          <a:endParaRPr lang="ru-RU"/>
        </a:p>
      </dgm:t>
    </dgm:pt>
    <dgm:pt modelId="{7536E47D-DE91-462B-AC76-F94BDA7A52B4}" type="pres">
      <dgm:prSet presAssocID="{890AF252-B2EC-4660-A982-B3F8EB7173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396E92-39B5-4872-968E-975E5BDB04F9}" type="pres">
      <dgm:prSet presAssocID="{890AF252-B2EC-4660-A982-B3F8EB7173C7}" presName="dummy" presStyleCnt="0"/>
      <dgm:spPr/>
    </dgm:pt>
    <dgm:pt modelId="{575FC30C-B848-441E-89E2-AA4C2B455954}" type="pres">
      <dgm:prSet presAssocID="{890AF252-B2EC-4660-A982-B3F8EB7173C7}" presName="linH" presStyleCnt="0"/>
      <dgm:spPr/>
    </dgm:pt>
    <dgm:pt modelId="{C5D42BB5-4190-41D0-9906-F09A26FE1263}" type="pres">
      <dgm:prSet presAssocID="{890AF252-B2EC-4660-A982-B3F8EB7173C7}" presName="padding1" presStyleCnt="0"/>
      <dgm:spPr/>
    </dgm:pt>
    <dgm:pt modelId="{1F55466F-1D12-4ED8-BD2F-20E003537753}" type="pres">
      <dgm:prSet presAssocID="{1F3428E9-730C-45F1-A161-B8FC10873EEB}" presName="linV" presStyleCnt="0"/>
      <dgm:spPr/>
    </dgm:pt>
    <dgm:pt modelId="{8920D282-2340-41C6-AFAE-DA7F9174FAE0}" type="pres">
      <dgm:prSet presAssocID="{1F3428E9-730C-45F1-A161-B8FC10873EEB}" presName="spVertical1" presStyleCnt="0"/>
      <dgm:spPr/>
    </dgm:pt>
    <dgm:pt modelId="{15349AE3-2C3D-40AF-9995-F0131F0E4C5F}" type="pres">
      <dgm:prSet presAssocID="{1F3428E9-730C-45F1-A161-B8FC10873EEB}" presName="parTx" presStyleLbl="revTx" presStyleIdx="0" presStyleCnt="2" custLinFactNeighborX="448" custLinFactNeighborY="20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B7C43-67C4-4160-A61D-6F0000187267}" type="pres">
      <dgm:prSet presAssocID="{1F3428E9-730C-45F1-A161-B8FC10873EEB}" presName="spVertical2" presStyleCnt="0"/>
      <dgm:spPr/>
    </dgm:pt>
    <dgm:pt modelId="{2B4EB9C0-7E42-48F6-9955-8CC3AC05C740}" type="pres">
      <dgm:prSet presAssocID="{1F3428E9-730C-45F1-A161-B8FC10873EEB}" presName="spVertical3" presStyleCnt="0"/>
      <dgm:spPr/>
    </dgm:pt>
    <dgm:pt modelId="{C9005808-75C0-45F8-82F4-5A6E6F463CB4}" type="pres">
      <dgm:prSet presAssocID="{1F3428E9-730C-45F1-A161-B8FC10873EEB}" presName="desTx" presStyleLbl="revTx" presStyleIdx="1" presStyleCnt="2" custScaleX="94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224CB-4A5C-4931-A9F9-642D4B2DD8A6}" type="pres">
      <dgm:prSet presAssocID="{890AF252-B2EC-4660-A982-B3F8EB7173C7}" presName="padding2" presStyleCnt="0"/>
      <dgm:spPr/>
    </dgm:pt>
    <dgm:pt modelId="{403589AA-563F-4490-ABA5-FE92EBC87C6C}" type="pres">
      <dgm:prSet presAssocID="{890AF252-B2EC-4660-A982-B3F8EB7173C7}" presName="negArrow" presStyleCnt="0"/>
      <dgm:spPr/>
    </dgm:pt>
    <dgm:pt modelId="{4B58AA18-F344-4F0D-A1DE-09790B887D0A}" type="pres">
      <dgm:prSet presAssocID="{890AF252-B2EC-4660-A982-B3F8EB7173C7}" presName="backgroundArrow" presStyleLbl="node1" presStyleIdx="0" presStyleCnt="1" custScaleX="81454" custScaleY="57219" custLinFactNeighborX="7455" custLinFactNeighborY="23818"/>
      <dgm:spPr/>
    </dgm:pt>
  </dgm:ptLst>
  <dgm:cxnLst>
    <dgm:cxn modelId="{F4164E33-8CCB-42DB-99F5-1B9DC1AA91C0}" srcId="{1F3428E9-730C-45F1-A161-B8FC10873EEB}" destId="{2073C52E-EA0C-4970-BC9A-FB48066F04B4}" srcOrd="1" destOrd="0" parTransId="{FDA138FF-0C13-446F-9AA4-22E2B18BAC33}" sibTransId="{C6AC1B58-8C01-46D6-91ED-69F0AE27BD60}"/>
    <dgm:cxn modelId="{E21F232D-963C-4435-8714-2581EB0AB9A3}" type="presOf" srcId="{38305811-10A6-46D4-8F4D-C48085807004}" destId="{C9005808-75C0-45F8-82F4-5A6E6F463CB4}" srcOrd="0" destOrd="0" presId="urn:microsoft.com/office/officeart/2005/8/layout/hProcess3"/>
    <dgm:cxn modelId="{F2061AD7-6B43-45D0-B666-C9D829D01F31}" type="presOf" srcId="{890AF252-B2EC-4660-A982-B3F8EB7173C7}" destId="{7536E47D-DE91-462B-AC76-F94BDA7A52B4}" srcOrd="0" destOrd="0" presId="urn:microsoft.com/office/officeart/2005/8/layout/hProcess3"/>
    <dgm:cxn modelId="{AF6CA74A-AF53-4708-8A3C-D1E0D1B869A1}" srcId="{1F3428E9-730C-45F1-A161-B8FC10873EEB}" destId="{38305811-10A6-46D4-8F4D-C48085807004}" srcOrd="0" destOrd="0" parTransId="{0FDFE4AB-3546-466E-A2A2-EC3E5088C1DC}" sibTransId="{FC6DF8FF-2505-4BAA-9C4B-4F9025EDA0FB}"/>
    <dgm:cxn modelId="{176AF1DD-E65F-4BB3-9C9A-FB252E7F390D}" type="presOf" srcId="{2073C52E-EA0C-4970-BC9A-FB48066F04B4}" destId="{C9005808-75C0-45F8-82F4-5A6E6F463CB4}" srcOrd="0" destOrd="1" presId="urn:microsoft.com/office/officeart/2005/8/layout/hProcess3"/>
    <dgm:cxn modelId="{B65F2AA6-313C-4CED-800C-E194950A6FDB}" type="presOf" srcId="{1F3428E9-730C-45F1-A161-B8FC10873EEB}" destId="{15349AE3-2C3D-40AF-9995-F0131F0E4C5F}" srcOrd="0" destOrd="0" presId="urn:microsoft.com/office/officeart/2005/8/layout/hProcess3"/>
    <dgm:cxn modelId="{89E7A9A3-2786-4BC3-AB58-A78311860012}" srcId="{890AF252-B2EC-4660-A982-B3F8EB7173C7}" destId="{1F3428E9-730C-45F1-A161-B8FC10873EEB}" srcOrd="0" destOrd="0" parTransId="{42CC5F4C-D34A-40A9-A12E-6C41A69DC33C}" sibTransId="{BC45BF24-3274-4258-B02C-CD441CFF79B4}"/>
    <dgm:cxn modelId="{7E19106B-3CBE-426B-9DCE-35DE47B14312}" type="presParOf" srcId="{7536E47D-DE91-462B-AC76-F94BDA7A52B4}" destId="{9A396E92-39B5-4872-968E-975E5BDB04F9}" srcOrd="0" destOrd="0" presId="urn:microsoft.com/office/officeart/2005/8/layout/hProcess3"/>
    <dgm:cxn modelId="{BB541640-3571-42AF-BA96-CBCB411F6425}" type="presParOf" srcId="{7536E47D-DE91-462B-AC76-F94BDA7A52B4}" destId="{575FC30C-B848-441E-89E2-AA4C2B455954}" srcOrd="1" destOrd="0" presId="urn:microsoft.com/office/officeart/2005/8/layout/hProcess3"/>
    <dgm:cxn modelId="{1BE8146A-E568-4AFF-BE9F-A57F57C6A37F}" type="presParOf" srcId="{575FC30C-B848-441E-89E2-AA4C2B455954}" destId="{C5D42BB5-4190-41D0-9906-F09A26FE1263}" srcOrd="0" destOrd="0" presId="urn:microsoft.com/office/officeart/2005/8/layout/hProcess3"/>
    <dgm:cxn modelId="{9F7CDB05-47A8-4129-A95D-737882D80E85}" type="presParOf" srcId="{575FC30C-B848-441E-89E2-AA4C2B455954}" destId="{1F55466F-1D12-4ED8-BD2F-20E003537753}" srcOrd="1" destOrd="0" presId="urn:microsoft.com/office/officeart/2005/8/layout/hProcess3"/>
    <dgm:cxn modelId="{19DD0085-F4E8-48BF-A9A7-F206074F77A6}" type="presParOf" srcId="{1F55466F-1D12-4ED8-BD2F-20E003537753}" destId="{8920D282-2340-41C6-AFAE-DA7F9174FAE0}" srcOrd="0" destOrd="0" presId="urn:microsoft.com/office/officeart/2005/8/layout/hProcess3"/>
    <dgm:cxn modelId="{A59BEA49-6C5E-457C-AC4B-FDFA17C81691}" type="presParOf" srcId="{1F55466F-1D12-4ED8-BD2F-20E003537753}" destId="{15349AE3-2C3D-40AF-9995-F0131F0E4C5F}" srcOrd="1" destOrd="0" presId="urn:microsoft.com/office/officeart/2005/8/layout/hProcess3"/>
    <dgm:cxn modelId="{F3401A55-ADDD-41E2-B056-D46CEA3CB082}" type="presParOf" srcId="{1F55466F-1D12-4ED8-BD2F-20E003537753}" destId="{49DB7C43-67C4-4160-A61D-6F0000187267}" srcOrd="2" destOrd="0" presId="urn:microsoft.com/office/officeart/2005/8/layout/hProcess3"/>
    <dgm:cxn modelId="{56946E16-D72C-44A5-B05B-AA7FC4CD375B}" type="presParOf" srcId="{1F55466F-1D12-4ED8-BD2F-20E003537753}" destId="{2B4EB9C0-7E42-48F6-9955-8CC3AC05C740}" srcOrd="3" destOrd="0" presId="urn:microsoft.com/office/officeart/2005/8/layout/hProcess3"/>
    <dgm:cxn modelId="{6457AF67-5025-4E53-870A-76542737E8A3}" type="presParOf" srcId="{1F55466F-1D12-4ED8-BD2F-20E003537753}" destId="{C9005808-75C0-45F8-82F4-5A6E6F463CB4}" srcOrd="4" destOrd="0" presId="urn:microsoft.com/office/officeart/2005/8/layout/hProcess3"/>
    <dgm:cxn modelId="{6A10A777-3471-461C-B2F1-902897F8C1F9}" type="presParOf" srcId="{575FC30C-B848-441E-89E2-AA4C2B455954}" destId="{5D8224CB-4A5C-4931-A9F9-642D4B2DD8A6}" srcOrd="2" destOrd="0" presId="urn:microsoft.com/office/officeart/2005/8/layout/hProcess3"/>
    <dgm:cxn modelId="{128E685A-4CC1-4164-B1BD-BF526322AA03}" type="presParOf" srcId="{575FC30C-B848-441E-89E2-AA4C2B455954}" destId="{403589AA-563F-4490-ABA5-FE92EBC87C6C}" srcOrd="3" destOrd="0" presId="urn:microsoft.com/office/officeart/2005/8/layout/hProcess3"/>
    <dgm:cxn modelId="{EA145EDA-4744-413C-8448-6664D5BCD4D1}" type="presParOf" srcId="{575FC30C-B848-441E-89E2-AA4C2B455954}" destId="{4B58AA18-F344-4F0D-A1DE-09790B887D0A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7EFF6D-76DF-41F9-A7E4-FD5A06023F5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DC28EA-4364-46FC-B969-DE0BA6FDF7A1}">
      <dgm:prSet/>
      <dgm:spPr/>
      <dgm:t>
        <a:bodyPr/>
        <a:lstStyle/>
        <a:p>
          <a:pPr rtl="0"/>
          <a:r>
            <a:rPr lang="ru-RU" b="1" dirty="0" smtClean="0"/>
            <a:t> осуществлять учет средств массовой информации, с которыми устанавливается постоянное сотрудничество</a:t>
          </a:r>
          <a:r>
            <a:rPr lang="ru-RU" dirty="0" smtClean="0"/>
            <a:t>;</a:t>
          </a:r>
          <a:endParaRPr lang="ru-RU" dirty="0"/>
        </a:p>
      </dgm:t>
    </dgm:pt>
    <dgm:pt modelId="{C69FA784-38B4-4EA1-B1E1-B88E16E04E7F}" type="parTrans" cxnId="{5657693A-61CF-4871-A313-6B41E4320202}">
      <dgm:prSet/>
      <dgm:spPr/>
      <dgm:t>
        <a:bodyPr/>
        <a:lstStyle/>
        <a:p>
          <a:endParaRPr lang="ru-RU"/>
        </a:p>
      </dgm:t>
    </dgm:pt>
    <dgm:pt modelId="{9608517A-D9C7-4650-9538-70AA98D02C6D}" type="sibTrans" cxnId="{5657693A-61CF-4871-A313-6B41E4320202}">
      <dgm:prSet/>
      <dgm:spPr/>
      <dgm:t>
        <a:bodyPr/>
        <a:lstStyle/>
        <a:p>
          <a:endParaRPr lang="ru-RU"/>
        </a:p>
      </dgm:t>
    </dgm:pt>
    <dgm:pt modelId="{FCA301E1-9139-45AB-A55B-5728EE36F2C0}">
      <dgm:prSet/>
      <dgm:spPr/>
      <dgm:t>
        <a:bodyPr/>
        <a:lstStyle/>
        <a:p>
          <a:pPr rtl="0"/>
          <a:r>
            <a:rPr lang="ru-RU" b="1" dirty="0" smtClean="0"/>
            <a:t> регулировать процедурные вопросы в отношениях со средствами массовой информации, в том числе и вопросы явки на специальные пресс-мероприятия;</a:t>
          </a:r>
          <a:endParaRPr lang="ru-RU" b="1" dirty="0"/>
        </a:p>
      </dgm:t>
    </dgm:pt>
    <dgm:pt modelId="{E8D370D1-487F-4264-B6EA-E06E91DE6161}" type="parTrans" cxnId="{92F07B7E-3EFD-432B-BD49-5C53289C7631}">
      <dgm:prSet/>
      <dgm:spPr/>
      <dgm:t>
        <a:bodyPr/>
        <a:lstStyle/>
        <a:p>
          <a:endParaRPr lang="ru-RU"/>
        </a:p>
      </dgm:t>
    </dgm:pt>
    <dgm:pt modelId="{F7A32E9D-1F8E-4B9F-9DA1-7B235DCFEFEC}" type="sibTrans" cxnId="{92F07B7E-3EFD-432B-BD49-5C53289C7631}">
      <dgm:prSet/>
      <dgm:spPr/>
      <dgm:t>
        <a:bodyPr/>
        <a:lstStyle/>
        <a:p>
          <a:endParaRPr lang="ru-RU"/>
        </a:p>
      </dgm:t>
    </dgm:pt>
    <dgm:pt modelId="{DC30D056-8312-49AE-A0AE-62C8B37A9921}">
      <dgm:prSet/>
      <dgm:spPr/>
      <dgm:t>
        <a:bodyPr/>
        <a:lstStyle/>
        <a:p>
          <a:pPr rtl="0"/>
          <a:r>
            <a:rPr lang="ru-RU" b="1" dirty="0" smtClean="0"/>
            <a:t> регулировать правила поведения представителей средств массовой информации на богослужениях, на территории или в здании епархиальных учреждений и церковных организаций;</a:t>
          </a:r>
          <a:endParaRPr lang="ru-RU" b="1" dirty="0"/>
        </a:p>
      </dgm:t>
    </dgm:pt>
    <dgm:pt modelId="{E181CD6A-96CB-435D-B7D5-A3B8622CF557}" type="parTrans" cxnId="{2B0AA087-7CB4-469E-BCEB-7F0027732411}">
      <dgm:prSet/>
      <dgm:spPr/>
      <dgm:t>
        <a:bodyPr/>
        <a:lstStyle/>
        <a:p>
          <a:endParaRPr lang="ru-RU"/>
        </a:p>
      </dgm:t>
    </dgm:pt>
    <dgm:pt modelId="{4F3CC743-416E-4228-8154-148F3EA4F51C}" type="sibTrans" cxnId="{2B0AA087-7CB4-469E-BCEB-7F0027732411}">
      <dgm:prSet/>
      <dgm:spPr/>
      <dgm:t>
        <a:bodyPr/>
        <a:lstStyle/>
        <a:p>
          <a:endParaRPr lang="ru-RU"/>
        </a:p>
      </dgm:t>
    </dgm:pt>
    <dgm:pt modelId="{DA0EE0AA-36D5-46A3-9638-CE1834704B67}">
      <dgm:prSet/>
      <dgm:spPr/>
      <dgm:t>
        <a:bodyPr/>
        <a:lstStyle/>
        <a:p>
          <a:pPr rtl="0"/>
          <a:r>
            <a:rPr lang="ru-RU" b="1" dirty="0" smtClean="0"/>
            <a:t>проводить мониторинг всего массива региональной прессы</a:t>
          </a:r>
          <a:r>
            <a:rPr lang="ru-RU" dirty="0" smtClean="0"/>
            <a:t>.</a:t>
          </a:r>
          <a:endParaRPr lang="ru-RU" dirty="0"/>
        </a:p>
      </dgm:t>
    </dgm:pt>
    <dgm:pt modelId="{B2784A4B-6EC4-43A2-AFAA-5FFB3479D007}" type="parTrans" cxnId="{E10DE326-4277-4425-8D86-DEC45938F5DC}">
      <dgm:prSet/>
      <dgm:spPr/>
      <dgm:t>
        <a:bodyPr/>
        <a:lstStyle/>
        <a:p>
          <a:endParaRPr lang="ru-RU"/>
        </a:p>
      </dgm:t>
    </dgm:pt>
    <dgm:pt modelId="{04626BE6-F91A-4385-8F06-A36DC88E22B3}" type="sibTrans" cxnId="{E10DE326-4277-4425-8D86-DEC45938F5DC}">
      <dgm:prSet/>
      <dgm:spPr/>
      <dgm:t>
        <a:bodyPr/>
        <a:lstStyle/>
        <a:p>
          <a:endParaRPr lang="ru-RU"/>
        </a:p>
      </dgm:t>
    </dgm:pt>
    <dgm:pt modelId="{ED157E87-3F68-4728-ADBF-9D7FE0860271}" type="pres">
      <dgm:prSet presAssocID="{127EFF6D-76DF-41F9-A7E4-FD5A06023F5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FC4313-37AE-4F3E-B533-8A00A8FC2F07}" type="pres">
      <dgm:prSet presAssocID="{127EFF6D-76DF-41F9-A7E4-FD5A06023F5C}" presName="diamond" presStyleLbl="bgShp" presStyleIdx="0" presStyleCnt="1"/>
      <dgm:spPr/>
    </dgm:pt>
    <dgm:pt modelId="{D159137D-B33D-49F5-84A5-345966BB8261}" type="pres">
      <dgm:prSet presAssocID="{127EFF6D-76DF-41F9-A7E4-FD5A06023F5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7B2774-CD94-404B-9763-AB619C895341}" type="pres">
      <dgm:prSet presAssocID="{127EFF6D-76DF-41F9-A7E4-FD5A06023F5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934ABB-06BF-4C8B-9526-6E0C8EB74908}" type="pres">
      <dgm:prSet presAssocID="{127EFF6D-76DF-41F9-A7E4-FD5A06023F5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F0A35-DDCC-4041-A39C-1D24324B70EE}" type="pres">
      <dgm:prSet presAssocID="{127EFF6D-76DF-41F9-A7E4-FD5A06023F5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57693A-61CF-4871-A313-6B41E4320202}" srcId="{127EFF6D-76DF-41F9-A7E4-FD5A06023F5C}" destId="{3FDC28EA-4364-46FC-B969-DE0BA6FDF7A1}" srcOrd="0" destOrd="0" parTransId="{C69FA784-38B4-4EA1-B1E1-B88E16E04E7F}" sibTransId="{9608517A-D9C7-4650-9538-70AA98D02C6D}"/>
    <dgm:cxn modelId="{2B0AA087-7CB4-469E-BCEB-7F0027732411}" srcId="{127EFF6D-76DF-41F9-A7E4-FD5A06023F5C}" destId="{DC30D056-8312-49AE-A0AE-62C8B37A9921}" srcOrd="2" destOrd="0" parTransId="{E181CD6A-96CB-435D-B7D5-A3B8622CF557}" sibTransId="{4F3CC743-416E-4228-8154-148F3EA4F51C}"/>
    <dgm:cxn modelId="{70EF16AC-204D-46A6-AE21-027D1AB24E44}" type="presOf" srcId="{127EFF6D-76DF-41F9-A7E4-FD5A06023F5C}" destId="{ED157E87-3F68-4728-ADBF-9D7FE0860271}" srcOrd="0" destOrd="0" presId="urn:microsoft.com/office/officeart/2005/8/layout/matrix3"/>
    <dgm:cxn modelId="{E10DE326-4277-4425-8D86-DEC45938F5DC}" srcId="{127EFF6D-76DF-41F9-A7E4-FD5A06023F5C}" destId="{DA0EE0AA-36D5-46A3-9638-CE1834704B67}" srcOrd="3" destOrd="0" parTransId="{B2784A4B-6EC4-43A2-AFAA-5FFB3479D007}" sibTransId="{04626BE6-F91A-4385-8F06-A36DC88E22B3}"/>
    <dgm:cxn modelId="{D1362C81-F781-43CA-9183-A78F2DEB7532}" type="presOf" srcId="{3FDC28EA-4364-46FC-B969-DE0BA6FDF7A1}" destId="{D159137D-B33D-49F5-84A5-345966BB8261}" srcOrd="0" destOrd="0" presId="urn:microsoft.com/office/officeart/2005/8/layout/matrix3"/>
    <dgm:cxn modelId="{04F92AF7-C9FD-44DC-9770-FB9A180B43A0}" type="presOf" srcId="{DA0EE0AA-36D5-46A3-9638-CE1834704B67}" destId="{123F0A35-DDCC-4041-A39C-1D24324B70EE}" srcOrd="0" destOrd="0" presId="urn:microsoft.com/office/officeart/2005/8/layout/matrix3"/>
    <dgm:cxn modelId="{8212C76F-6227-4664-A7BD-4923C6618666}" type="presOf" srcId="{FCA301E1-9139-45AB-A55B-5728EE36F2C0}" destId="{E07B2774-CD94-404B-9763-AB619C895341}" srcOrd="0" destOrd="0" presId="urn:microsoft.com/office/officeart/2005/8/layout/matrix3"/>
    <dgm:cxn modelId="{92F07B7E-3EFD-432B-BD49-5C53289C7631}" srcId="{127EFF6D-76DF-41F9-A7E4-FD5A06023F5C}" destId="{FCA301E1-9139-45AB-A55B-5728EE36F2C0}" srcOrd="1" destOrd="0" parTransId="{E8D370D1-487F-4264-B6EA-E06E91DE6161}" sibTransId="{F7A32E9D-1F8E-4B9F-9DA1-7B235DCFEFEC}"/>
    <dgm:cxn modelId="{33F600A6-5E6B-4434-BBB9-C8DAB5E467FB}" type="presOf" srcId="{DC30D056-8312-49AE-A0AE-62C8B37A9921}" destId="{C0934ABB-06BF-4C8B-9526-6E0C8EB74908}" srcOrd="0" destOrd="0" presId="urn:microsoft.com/office/officeart/2005/8/layout/matrix3"/>
    <dgm:cxn modelId="{9F437439-8093-46A2-9505-AAD7935767D1}" type="presParOf" srcId="{ED157E87-3F68-4728-ADBF-9D7FE0860271}" destId="{A6FC4313-37AE-4F3E-B533-8A00A8FC2F07}" srcOrd="0" destOrd="0" presId="urn:microsoft.com/office/officeart/2005/8/layout/matrix3"/>
    <dgm:cxn modelId="{A3A89CA9-A034-440D-AFC9-8623CB52B568}" type="presParOf" srcId="{ED157E87-3F68-4728-ADBF-9D7FE0860271}" destId="{D159137D-B33D-49F5-84A5-345966BB8261}" srcOrd="1" destOrd="0" presId="urn:microsoft.com/office/officeart/2005/8/layout/matrix3"/>
    <dgm:cxn modelId="{073700CD-8678-4D8C-B205-F80383BD324F}" type="presParOf" srcId="{ED157E87-3F68-4728-ADBF-9D7FE0860271}" destId="{E07B2774-CD94-404B-9763-AB619C895341}" srcOrd="2" destOrd="0" presId="urn:microsoft.com/office/officeart/2005/8/layout/matrix3"/>
    <dgm:cxn modelId="{22AF7D69-DF16-4390-A156-36F153553397}" type="presParOf" srcId="{ED157E87-3F68-4728-ADBF-9D7FE0860271}" destId="{C0934ABB-06BF-4C8B-9526-6E0C8EB74908}" srcOrd="3" destOrd="0" presId="urn:microsoft.com/office/officeart/2005/8/layout/matrix3"/>
    <dgm:cxn modelId="{961D4EC9-9F3A-4B0D-AF9A-FBB638598801}" type="presParOf" srcId="{ED157E87-3F68-4728-ADBF-9D7FE0860271}" destId="{123F0A35-DDCC-4041-A39C-1D24324B70E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19EA9-7220-461C-B026-3A057CB274E6}">
      <dsp:nvSpPr>
        <dsp:cNvPr id="0" name=""/>
        <dsp:cNvSpPr/>
      </dsp:nvSpPr>
      <dsp:spPr>
        <a:xfrm>
          <a:off x="46975" y="0"/>
          <a:ext cx="4749800" cy="8893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 позиции России по основным международным проблемам, </a:t>
          </a:r>
          <a:endParaRPr lang="ru-RU" sz="1700" kern="1200" dirty="0"/>
        </a:p>
      </dsp:txBody>
      <dsp:txXfrm>
        <a:off x="73023" y="26048"/>
        <a:ext cx="3790119" cy="837257"/>
      </dsp:txXfrm>
    </dsp:sp>
    <dsp:sp modelId="{75464503-E19C-4C47-BD03-ED72A0463065}">
      <dsp:nvSpPr>
        <dsp:cNvPr id="0" name=""/>
        <dsp:cNvSpPr/>
      </dsp:nvSpPr>
      <dsp:spPr>
        <a:xfrm>
          <a:off x="419099" y="1037578"/>
          <a:ext cx="4749800" cy="8893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о ее взглядах на современную международную обстановку, </a:t>
          </a:r>
          <a:endParaRPr lang="ru-RU" sz="1700" kern="1200"/>
        </a:p>
      </dsp:txBody>
      <dsp:txXfrm>
        <a:off x="445147" y="1063626"/>
        <a:ext cx="3700524" cy="837257"/>
      </dsp:txXfrm>
    </dsp:sp>
    <dsp:sp modelId="{78667D2C-657D-413A-B166-B3B9CF5E3BFF}">
      <dsp:nvSpPr>
        <dsp:cNvPr id="0" name=""/>
        <dsp:cNvSpPr/>
      </dsp:nvSpPr>
      <dsp:spPr>
        <a:xfrm>
          <a:off x="838199" y="2075156"/>
          <a:ext cx="4749800" cy="8893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о внешнеполитических инициативах российского руководства.</a:t>
          </a:r>
          <a:endParaRPr lang="ru-RU" sz="1700" kern="1200"/>
        </a:p>
      </dsp:txBody>
      <dsp:txXfrm>
        <a:off x="864247" y="2101204"/>
        <a:ext cx="3700524" cy="837257"/>
      </dsp:txXfrm>
    </dsp:sp>
    <dsp:sp modelId="{7697B283-1A6A-4E94-BFCA-6EAF2FE8A696}">
      <dsp:nvSpPr>
        <dsp:cNvPr id="0" name=""/>
        <dsp:cNvSpPr/>
      </dsp:nvSpPr>
      <dsp:spPr>
        <a:xfrm>
          <a:off x="4171720" y="674426"/>
          <a:ext cx="578079" cy="578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4301788" y="674426"/>
        <a:ext cx="317943" cy="435004"/>
      </dsp:txXfrm>
    </dsp:sp>
    <dsp:sp modelId="{9B73864D-BDEE-4C3A-B82F-A35BC9587656}">
      <dsp:nvSpPr>
        <dsp:cNvPr id="0" name=""/>
        <dsp:cNvSpPr/>
      </dsp:nvSpPr>
      <dsp:spPr>
        <a:xfrm>
          <a:off x="4590820" y="1706075"/>
          <a:ext cx="578079" cy="578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4720888" y="1706075"/>
        <a:ext cx="317943" cy="4350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B49939-4042-4F6E-BD06-730F5A6C3F37}">
      <dsp:nvSpPr>
        <dsp:cNvPr id="0" name=""/>
        <dsp:cNvSpPr/>
      </dsp:nvSpPr>
      <dsp:spPr>
        <a:xfrm>
          <a:off x="2493248" y="0"/>
          <a:ext cx="4886663" cy="4886663"/>
        </a:xfrm>
        <a:prstGeom prst="triangle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3837E-075D-4A3D-833E-E6F00E3B07DB}">
      <dsp:nvSpPr>
        <dsp:cNvPr id="0" name=""/>
        <dsp:cNvSpPr/>
      </dsp:nvSpPr>
      <dsp:spPr>
        <a:xfrm>
          <a:off x="4846323" y="491290"/>
          <a:ext cx="3176330" cy="11567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формирования за рубежом позитивного восприятия России</a:t>
          </a:r>
          <a:r>
            <a:rPr lang="ru-RU" sz="1500" kern="1200" dirty="0" smtClean="0"/>
            <a:t>, </a:t>
          </a:r>
          <a:endParaRPr lang="ru-RU" sz="1500" kern="1200" dirty="0"/>
        </a:p>
      </dsp:txBody>
      <dsp:txXfrm>
        <a:off x="4902792" y="547759"/>
        <a:ext cx="3063392" cy="1043826"/>
      </dsp:txXfrm>
    </dsp:sp>
    <dsp:sp modelId="{6CBD8BCB-84BD-4EF6-BB40-D56937D9D5DA}">
      <dsp:nvSpPr>
        <dsp:cNvPr id="0" name=""/>
        <dsp:cNvSpPr/>
      </dsp:nvSpPr>
      <dsp:spPr>
        <a:xfrm>
          <a:off x="4846323" y="1792651"/>
          <a:ext cx="3176330" cy="11567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культивирования симпатий и дружественного отношения к нашей стране, </a:t>
          </a:r>
          <a:endParaRPr lang="ru-RU" sz="15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02792" y="1849120"/>
        <a:ext cx="3063392" cy="1043826"/>
      </dsp:txXfrm>
    </dsp:sp>
    <dsp:sp modelId="{6E474CC6-A301-483B-B0F2-3D9F6D3CB0C2}">
      <dsp:nvSpPr>
        <dsp:cNvPr id="0" name=""/>
        <dsp:cNvSpPr/>
      </dsp:nvSpPr>
      <dsp:spPr>
        <a:xfrm>
          <a:off x="4846323" y="3094011"/>
          <a:ext cx="3176330" cy="11567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противодействия необъективной, искаженной информации, попыткам опорочить имидж России за рубежом</a:t>
          </a:r>
          <a:endParaRPr lang="ru-RU" sz="15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02792" y="3150480"/>
        <a:ext cx="3063392" cy="1043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46E11-20E6-401F-8043-6AC0D913A0AA}">
      <dsp:nvSpPr>
        <dsp:cNvPr id="0" name=""/>
        <dsp:cNvSpPr/>
      </dsp:nvSpPr>
      <dsp:spPr>
        <a:xfrm rot="10800000">
          <a:off x="2451001" y="3925"/>
          <a:ext cx="8422977" cy="13176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1068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 участие в разработке и осуществлении мероприятий по информационному обеспечению внешней политики Российской Федерации, широкому информированию о ней отечественной и зарубежной общественности, формированию правильного понимания сути и целей инициатив и конкретных акций российской дипломатии на международной арене</a:t>
          </a:r>
          <a:r>
            <a:rPr lang="ru-RU" sz="1700" kern="1200" dirty="0" smtClean="0"/>
            <a:t>;</a:t>
          </a:r>
          <a:endParaRPr lang="ru-RU" sz="1700" kern="1200" dirty="0"/>
        </a:p>
      </dsp:txBody>
      <dsp:txXfrm rot="10800000">
        <a:off x="2780425" y="3925"/>
        <a:ext cx="8093553" cy="1317698"/>
      </dsp:txXfrm>
    </dsp:sp>
    <dsp:sp modelId="{F468A9B1-8BC9-40CA-9CD6-30754A7C9CAB}">
      <dsp:nvSpPr>
        <dsp:cNvPr id="0" name=""/>
        <dsp:cNvSpPr/>
      </dsp:nvSpPr>
      <dsp:spPr>
        <a:xfrm>
          <a:off x="1792152" y="3925"/>
          <a:ext cx="1317698" cy="131769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9D76E-10A8-4022-B67B-59B4EF429CC3}">
      <dsp:nvSpPr>
        <dsp:cNvPr id="0" name=""/>
        <dsp:cNvSpPr/>
      </dsp:nvSpPr>
      <dsp:spPr>
        <a:xfrm rot="10800000">
          <a:off x="2451001" y="1714966"/>
          <a:ext cx="8422977" cy="13176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1068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проработка международных информационных проблем и обеспечение участия Российской Федерации в международных организациях и форумах по информационной тематике</a:t>
          </a:r>
          <a:r>
            <a:rPr lang="ru-RU" sz="1700" kern="1200" dirty="0" smtClean="0"/>
            <a:t>;</a:t>
          </a:r>
          <a:endParaRPr lang="ru-RU" sz="1700" kern="1200" dirty="0"/>
        </a:p>
      </dsp:txBody>
      <dsp:txXfrm rot="10800000">
        <a:off x="2780425" y="1714966"/>
        <a:ext cx="8093553" cy="1317698"/>
      </dsp:txXfrm>
    </dsp:sp>
    <dsp:sp modelId="{98F8A23C-F6BE-4599-B732-7611247397F0}">
      <dsp:nvSpPr>
        <dsp:cNvPr id="0" name=""/>
        <dsp:cNvSpPr/>
      </dsp:nvSpPr>
      <dsp:spPr>
        <a:xfrm>
          <a:off x="1792152" y="1714966"/>
          <a:ext cx="1317698" cy="131769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F100C1-1440-45C0-BA02-07BB785BF2AE}">
      <dsp:nvSpPr>
        <dsp:cNvPr id="0" name=""/>
        <dsp:cNvSpPr/>
      </dsp:nvSpPr>
      <dsp:spPr>
        <a:xfrm rot="10800000">
          <a:off x="2451001" y="3426007"/>
          <a:ext cx="8422977" cy="13176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1068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участие в межведомственной координации международного сотрудничества в информационной сфере;</a:t>
          </a:r>
          <a:endParaRPr lang="ru-RU" sz="1700" b="1" kern="1200" dirty="0"/>
        </a:p>
      </dsp:txBody>
      <dsp:txXfrm rot="10800000">
        <a:off x="2780425" y="3426007"/>
        <a:ext cx="8093553" cy="1317698"/>
      </dsp:txXfrm>
    </dsp:sp>
    <dsp:sp modelId="{73E0A6E5-27BA-4473-BF0B-67A4218CB96A}">
      <dsp:nvSpPr>
        <dsp:cNvPr id="0" name=""/>
        <dsp:cNvSpPr/>
      </dsp:nvSpPr>
      <dsp:spPr>
        <a:xfrm>
          <a:off x="1792152" y="3426007"/>
          <a:ext cx="1317698" cy="131769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EFCD5-74F5-413A-B126-07EC45A5614C}">
      <dsp:nvSpPr>
        <dsp:cNvPr id="0" name=""/>
        <dsp:cNvSpPr/>
      </dsp:nvSpPr>
      <dsp:spPr>
        <a:xfrm rot="10800000">
          <a:off x="2451001" y="5137048"/>
          <a:ext cx="8422977" cy="13176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1068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аккредитация корреспондентов иностранных СМИ в России и оказание им содействия в осуществлении ими своей профессиональной деятельности.</a:t>
          </a:r>
          <a:endParaRPr lang="ru-RU" sz="1700" b="1" kern="1200" dirty="0"/>
        </a:p>
      </dsp:txBody>
      <dsp:txXfrm rot="10800000">
        <a:off x="2780425" y="5137048"/>
        <a:ext cx="8093553" cy="1317698"/>
      </dsp:txXfrm>
    </dsp:sp>
    <dsp:sp modelId="{24C0ACCB-C296-441C-8CAC-A671BDC5E9FD}">
      <dsp:nvSpPr>
        <dsp:cNvPr id="0" name=""/>
        <dsp:cNvSpPr/>
      </dsp:nvSpPr>
      <dsp:spPr>
        <a:xfrm>
          <a:off x="1792152" y="5137048"/>
          <a:ext cx="1317698" cy="131769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2A45C-A006-4307-8711-9E3AEA9A467A}">
      <dsp:nvSpPr>
        <dsp:cNvPr id="0" name=""/>
        <dsp:cNvSpPr/>
      </dsp:nvSpPr>
      <dsp:spPr>
        <a:xfrm>
          <a:off x="0" y="87461"/>
          <a:ext cx="9663288" cy="582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3500000" algn="b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Для выполнения этих задач ДИП </a:t>
          </a:r>
          <a:endParaRPr lang="ru-RU" sz="2600" kern="1200" dirty="0"/>
        </a:p>
      </dsp:txBody>
      <dsp:txXfrm>
        <a:off x="0" y="87461"/>
        <a:ext cx="9663288" cy="582963"/>
      </dsp:txXfrm>
    </dsp:sp>
    <dsp:sp modelId="{80B4C859-ACD8-41D4-90F1-5F429D70E0B2}">
      <dsp:nvSpPr>
        <dsp:cNvPr id="0" name=""/>
        <dsp:cNvSpPr/>
      </dsp:nvSpPr>
      <dsp:spPr>
        <a:xfrm>
          <a:off x="0" y="576300"/>
          <a:ext cx="9663288" cy="14095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распространяет официальную информацию по вопросам, касающимся внешней политики Российской Федерации,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проводит пресс-конференции и брифинги,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содействует организации выступлений высоких российских представителей в Пресс-центре МИД России. </a:t>
          </a:r>
          <a:endParaRPr lang="ru-RU" sz="1600" kern="1200" dirty="0"/>
        </a:p>
      </dsp:txBody>
      <dsp:txXfrm>
        <a:off x="0" y="576300"/>
        <a:ext cx="9663288" cy="14095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9127B-9E5C-4CE2-9D66-E9F072108290}">
      <dsp:nvSpPr>
        <dsp:cNvPr id="0" name=""/>
        <dsp:cNvSpPr/>
      </dsp:nvSpPr>
      <dsp:spPr>
        <a:xfrm>
          <a:off x="0" y="163455"/>
          <a:ext cx="9663288" cy="550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3500000" algn="b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ДИП участвует в информационном обеспечении </a:t>
          </a:r>
          <a:endParaRPr lang="ru-RU" sz="2400" kern="1200" dirty="0"/>
        </a:p>
      </dsp:txBody>
      <dsp:txXfrm>
        <a:off x="0" y="163455"/>
        <a:ext cx="9663288" cy="550221"/>
      </dsp:txXfrm>
    </dsp:sp>
    <dsp:sp modelId="{D384859C-3CEA-4368-A4D9-7F93D87275FC}">
      <dsp:nvSpPr>
        <dsp:cNvPr id="0" name=""/>
        <dsp:cNvSpPr/>
      </dsp:nvSpPr>
      <dsp:spPr>
        <a:xfrm>
          <a:off x="0" y="649979"/>
          <a:ext cx="9663288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государственных визитов в Россию иностранных делегаций,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визитов за границу на высшем и высоком уровне государственных должностных лиц и делегаций Российской Федерации,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проводит консультации на двусторонней и многосторонней основе с зарубежными партнерами,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участвует в подготовке международных договоров и соглашений по вопросам, касающимся информационной сферы.</a:t>
          </a:r>
          <a:endParaRPr lang="ru-RU" sz="1600" kern="1200" dirty="0"/>
        </a:p>
      </dsp:txBody>
      <dsp:txXfrm>
        <a:off x="0" y="649979"/>
        <a:ext cx="9663288" cy="1668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9367C-4036-4264-AA6F-10B2DCE8697E}">
      <dsp:nvSpPr>
        <dsp:cNvPr id="0" name=""/>
        <dsp:cNvSpPr/>
      </dsp:nvSpPr>
      <dsp:spPr>
        <a:xfrm>
          <a:off x="0" y="121681"/>
          <a:ext cx="9663288" cy="483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3500000" algn="b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ДИП выпускает </a:t>
          </a:r>
          <a:endParaRPr lang="ru-RU" sz="2100" kern="1200" dirty="0"/>
        </a:p>
      </dsp:txBody>
      <dsp:txXfrm>
        <a:off x="0" y="121681"/>
        <a:ext cx="9663288" cy="483955"/>
      </dsp:txXfrm>
    </dsp:sp>
    <dsp:sp modelId="{549F4FA5-1B4D-4906-AE87-5CBBF17AE34F}">
      <dsp:nvSpPr>
        <dsp:cNvPr id="0" name=""/>
        <dsp:cNvSpPr/>
      </dsp:nvSpPr>
      <dsp:spPr>
        <a:xfrm>
          <a:off x="0" y="606150"/>
          <a:ext cx="9663288" cy="109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«</a:t>
          </a:r>
          <a:r>
            <a:rPr lang="ru-RU" sz="1600" kern="1200" dirty="0" smtClean="0"/>
            <a:t>Информационный бюллетень» МИД России,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ежегодник «Дипломатический вестник»,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обеспечивает информационное наполнение веб-сайта Министерства в Интернете.</a:t>
          </a:r>
          <a:endParaRPr lang="ru-RU" sz="1600" kern="1200" dirty="0"/>
        </a:p>
      </dsp:txBody>
      <dsp:txXfrm>
        <a:off x="0" y="606150"/>
        <a:ext cx="9663288" cy="1098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D10B0-830F-4BF2-8CD4-6DF9254D3FD0}">
      <dsp:nvSpPr>
        <dsp:cNvPr id="0" name=""/>
        <dsp:cNvSpPr/>
      </dsp:nvSpPr>
      <dsp:spPr>
        <a:xfrm>
          <a:off x="3385729" y="3279421"/>
          <a:ext cx="593162" cy="2825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581" y="0"/>
              </a:lnTo>
              <a:lnTo>
                <a:pt x="296581" y="2825658"/>
              </a:lnTo>
              <a:lnTo>
                <a:pt x="593162" y="282565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10129" y="4620069"/>
        <a:ext cx="144362" cy="144362"/>
      </dsp:txXfrm>
    </dsp:sp>
    <dsp:sp modelId="{735611D0-C7DE-45B9-910C-5EECDBCABCC5}">
      <dsp:nvSpPr>
        <dsp:cNvPr id="0" name=""/>
        <dsp:cNvSpPr/>
      </dsp:nvSpPr>
      <dsp:spPr>
        <a:xfrm>
          <a:off x="3385729" y="3279421"/>
          <a:ext cx="593162" cy="1695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581" y="0"/>
              </a:lnTo>
              <a:lnTo>
                <a:pt x="296581" y="1695395"/>
              </a:lnTo>
              <a:lnTo>
                <a:pt x="593162" y="169539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637406" y="4082215"/>
        <a:ext cx="89808" cy="89808"/>
      </dsp:txXfrm>
    </dsp:sp>
    <dsp:sp modelId="{CDE862CD-0D75-4482-AF8F-4064A549DB79}">
      <dsp:nvSpPr>
        <dsp:cNvPr id="0" name=""/>
        <dsp:cNvSpPr/>
      </dsp:nvSpPr>
      <dsp:spPr>
        <a:xfrm>
          <a:off x="3385729" y="3279421"/>
          <a:ext cx="593162" cy="56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581" y="0"/>
              </a:lnTo>
              <a:lnTo>
                <a:pt x="296581" y="565131"/>
              </a:lnTo>
              <a:lnTo>
                <a:pt x="593162" y="5651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61828" y="3541505"/>
        <a:ext cx="40963" cy="40963"/>
      </dsp:txXfrm>
    </dsp:sp>
    <dsp:sp modelId="{8CCB9942-1C37-48C0-A60A-9194B3E56930}">
      <dsp:nvSpPr>
        <dsp:cNvPr id="0" name=""/>
        <dsp:cNvSpPr/>
      </dsp:nvSpPr>
      <dsp:spPr>
        <a:xfrm>
          <a:off x="3385729" y="2714289"/>
          <a:ext cx="593162" cy="565131"/>
        </a:xfrm>
        <a:custGeom>
          <a:avLst/>
          <a:gdLst/>
          <a:ahLst/>
          <a:cxnLst/>
          <a:rect l="0" t="0" r="0" b="0"/>
          <a:pathLst>
            <a:path>
              <a:moveTo>
                <a:pt x="0" y="565131"/>
              </a:moveTo>
              <a:lnTo>
                <a:pt x="296581" y="565131"/>
              </a:lnTo>
              <a:lnTo>
                <a:pt x="296581" y="0"/>
              </a:lnTo>
              <a:lnTo>
                <a:pt x="593162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61828" y="2976373"/>
        <a:ext cx="40963" cy="40963"/>
      </dsp:txXfrm>
    </dsp:sp>
    <dsp:sp modelId="{737BE326-E90F-43C2-819B-30B2109F2F4A}">
      <dsp:nvSpPr>
        <dsp:cNvPr id="0" name=""/>
        <dsp:cNvSpPr/>
      </dsp:nvSpPr>
      <dsp:spPr>
        <a:xfrm>
          <a:off x="3385729" y="1584026"/>
          <a:ext cx="593162" cy="1695395"/>
        </a:xfrm>
        <a:custGeom>
          <a:avLst/>
          <a:gdLst/>
          <a:ahLst/>
          <a:cxnLst/>
          <a:rect l="0" t="0" r="0" b="0"/>
          <a:pathLst>
            <a:path>
              <a:moveTo>
                <a:pt x="0" y="1695395"/>
              </a:moveTo>
              <a:lnTo>
                <a:pt x="296581" y="1695395"/>
              </a:lnTo>
              <a:lnTo>
                <a:pt x="296581" y="0"/>
              </a:lnTo>
              <a:lnTo>
                <a:pt x="593162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637406" y="2386819"/>
        <a:ext cx="89808" cy="89808"/>
      </dsp:txXfrm>
    </dsp:sp>
    <dsp:sp modelId="{5ABD53C4-9020-4E05-A57F-F4F7063366EC}">
      <dsp:nvSpPr>
        <dsp:cNvPr id="0" name=""/>
        <dsp:cNvSpPr/>
      </dsp:nvSpPr>
      <dsp:spPr>
        <a:xfrm>
          <a:off x="3385729" y="453762"/>
          <a:ext cx="593162" cy="2825658"/>
        </a:xfrm>
        <a:custGeom>
          <a:avLst/>
          <a:gdLst/>
          <a:ahLst/>
          <a:cxnLst/>
          <a:rect l="0" t="0" r="0" b="0"/>
          <a:pathLst>
            <a:path>
              <a:moveTo>
                <a:pt x="0" y="2825658"/>
              </a:moveTo>
              <a:lnTo>
                <a:pt x="296581" y="2825658"/>
              </a:lnTo>
              <a:lnTo>
                <a:pt x="296581" y="0"/>
              </a:lnTo>
              <a:lnTo>
                <a:pt x="593162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10129" y="1794410"/>
        <a:ext cx="144362" cy="144362"/>
      </dsp:txXfrm>
    </dsp:sp>
    <dsp:sp modelId="{E210ED6D-D4AB-47F1-B224-F5F1EF5DF070}">
      <dsp:nvSpPr>
        <dsp:cNvPr id="0" name=""/>
        <dsp:cNvSpPr/>
      </dsp:nvSpPr>
      <dsp:spPr>
        <a:xfrm rot="16200000">
          <a:off x="554122" y="2827316"/>
          <a:ext cx="4759004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Департамент информации и печати</a:t>
          </a:r>
          <a:endParaRPr lang="ru-RU" sz="3000" kern="1200" dirty="0"/>
        </a:p>
      </dsp:txBody>
      <dsp:txXfrm>
        <a:off x="554122" y="2827316"/>
        <a:ext cx="4759004" cy="904210"/>
      </dsp:txXfrm>
    </dsp:sp>
    <dsp:sp modelId="{1718116F-500E-433F-BC3E-EFE4CD113E63}">
      <dsp:nvSpPr>
        <dsp:cNvPr id="0" name=""/>
        <dsp:cNvSpPr/>
      </dsp:nvSpPr>
      <dsp:spPr>
        <a:xfrm>
          <a:off x="3978891" y="1657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Директор департамента</a:t>
          </a:r>
          <a:endParaRPr lang="ru-RU" sz="2100" kern="1200" dirty="0"/>
        </a:p>
      </dsp:txBody>
      <dsp:txXfrm>
        <a:off x="3978891" y="1657"/>
        <a:ext cx="2965811" cy="904210"/>
      </dsp:txXfrm>
    </dsp:sp>
    <dsp:sp modelId="{EE16A5D5-8DD1-41C5-9FCF-BD123420A94F}">
      <dsp:nvSpPr>
        <dsp:cNvPr id="0" name=""/>
        <dsp:cNvSpPr/>
      </dsp:nvSpPr>
      <dsp:spPr>
        <a:xfrm>
          <a:off x="3978891" y="1131920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Пресс-центр</a:t>
          </a:r>
          <a:endParaRPr lang="ru-RU" sz="2100" kern="1200" dirty="0"/>
        </a:p>
      </dsp:txBody>
      <dsp:txXfrm>
        <a:off x="3978891" y="1131920"/>
        <a:ext cx="2965811" cy="904210"/>
      </dsp:txXfrm>
    </dsp:sp>
    <dsp:sp modelId="{40CCCC83-364C-4CDB-BDA6-FA9A4B864F5D}">
      <dsp:nvSpPr>
        <dsp:cNvPr id="0" name=""/>
        <dsp:cNvSpPr/>
      </dsp:nvSpPr>
      <dsp:spPr>
        <a:xfrm>
          <a:off x="3978891" y="2262184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Отдел брифинга</a:t>
          </a:r>
          <a:endParaRPr lang="ru-RU" sz="2100" kern="1200" dirty="0"/>
        </a:p>
      </dsp:txBody>
      <dsp:txXfrm>
        <a:off x="3978891" y="2262184"/>
        <a:ext cx="2965811" cy="904210"/>
      </dsp:txXfrm>
    </dsp:sp>
    <dsp:sp modelId="{CFB459F5-334F-438D-BD4B-8CA83ACA3019}">
      <dsp:nvSpPr>
        <dsp:cNvPr id="0" name=""/>
        <dsp:cNvSpPr/>
      </dsp:nvSpPr>
      <dsp:spPr>
        <a:xfrm>
          <a:off x="3978891" y="3392447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Отдел государственных визитов</a:t>
          </a:r>
          <a:endParaRPr lang="ru-RU" sz="2100" kern="1200" dirty="0"/>
        </a:p>
      </dsp:txBody>
      <dsp:txXfrm>
        <a:off x="3978891" y="3392447"/>
        <a:ext cx="2965811" cy="904210"/>
      </dsp:txXfrm>
    </dsp:sp>
    <dsp:sp modelId="{D86FDB1B-FFB5-4175-8799-FCDDF0FE47B5}">
      <dsp:nvSpPr>
        <dsp:cNvPr id="0" name=""/>
        <dsp:cNvSpPr/>
      </dsp:nvSpPr>
      <dsp:spPr>
        <a:xfrm>
          <a:off x="3978891" y="4522711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Отдел-редакция Интернет-сайта МИД РФ</a:t>
          </a:r>
          <a:endParaRPr lang="ru-RU" sz="2100" kern="1200" dirty="0"/>
        </a:p>
      </dsp:txBody>
      <dsp:txXfrm>
        <a:off x="3978891" y="4522711"/>
        <a:ext cx="2965811" cy="904210"/>
      </dsp:txXfrm>
    </dsp:sp>
    <dsp:sp modelId="{5C2B0C45-B64A-4109-8319-AE874B58F715}">
      <dsp:nvSpPr>
        <dsp:cNvPr id="0" name=""/>
        <dsp:cNvSpPr/>
      </dsp:nvSpPr>
      <dsp:spPr>
        <a:xfrm>
          <a:off x="3978891" y="5652974"/>
          <a:ext cx="2965811" cy="904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Отдел оперативной информации</a:t>
          </a:r>
          <a:endParaRPr lang="ru-RU" sz="2100" kern="1200" dirty="0"/>
        </a:p>
      </dsp:txBody>
      <dsp:txXfrm>
        <a:off x="3978891" y="5652974"/>
        <a:ext cx="2965811" cy="9042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8AA18-F344-4F0D-A1DE-09790B887D0A}">
      <dsp:nvSpPr>
        <dsp:cNvPr id="0" name=""/>
        <dsp:cNvSpPr/>
      </dsp:nvSpPr>
      <dsp:spPr>
        <a:xfrm>
          <a:off x="462872" y="655440"/>
          <a:ext cx="5057388" cy="1565511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05808-75C0-45F8-82F4-5A6E6F463CB4}">
      <dsp:nvSpPr>
        <dsp:cNvPr id="0" name=""/>
        <dsp:cNvSpPr/>
      </dsp:nvSpPr>
      <dsp:spPr>
        <a:xfrm>
          <a:off x="647598" y="2192580"/>
          <a:ext cx="4793636" cy="1834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информационное обеспечение визитов в Россию на высшем и высоком уровне, 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организация и техническое обеспечение регулярных брифингов и пресс-конференций для представителей российских и зарубежных СМИ по актуальным вопросам внешней политики России.</a:t>
          </a:r>
          <a:endParaRPr lang="ru-RU" sz="1800" kern="1200" dirty="0"/>
        </a:p>
      </dsp:txBody>
      <dsp:txXfrm>
        <a:off x="647598" y="2192580"/>
        <a:ext cx="4793636" cy="1834474"/>
      </dsp:txXfrm>
    </dsp:sp>
    <dsp:sp modelId="{15349AE3-2C3D-40AF-9995-F0131F0E4C5F}">
      <dsp:nvSpPr>
        <dsp:cNvPr id="0" name=""/>
        <dsp:cNvSpPr/>
      </dsp:nvSpPr>
      <dsp:spPr>
        <a:xfrm>
          <a:off x="523624" y="701631"/>
          <a:ext cx="5087165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Его деятельность осуществляется по следующим направлениям: </a:t>
          </a:r>
          <a:endParaRPr lang="ru-RU" sz="2000" kern="1200" dirty="0"/>
        </a:p>
      </dsp:txBody>
      <dsp:txXfrm>
        <a:off x="523624" y="701631"/>
        <a:ext cx="5087165" cy="1368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C4313-37AE-4F3E-B533-8A00A8FC2F07}">
      <dsp:nvSpPr>
        <dsp:cNvPr id="0" name=""/>
        <dsp:cNvSpPr/>
      </dsp:nvSpPr>
      <dsp:spPr>
        <a:xfrm>
          <a:off x="1727200" y="0"/>
          <a:ext cx="6028265" cy="60282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59137D-B33D-49F5-84A5-345966BB8261}">
      <dsp:nvSpPr>
        <dsp:cNvPr id="0" name=""/>
        <dsp:cNvSpPr/>
      </dsp:nvSpPr>
      <dsp:spPr>
        <a:xfrm>
          <a:off x="2299885" y="572685"/>
          <a:ext cx="2351023" cy="23510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осуществлять учет средств массовой информации, с которыми устанавливается постоянное сотрудничество</a:t>
          </a:r>
          <a:r>
            <a:rPr lang="ru-RU" sz="1400" kern="1200" dirty="0" smtClean="0"/>
            <a:t>;</a:t>
          </a:r>
          <a:endParaRPr lang="ru-RU" sz="1400" kern="1200" dirty="0"/>
        </a:p>
      </dsp:txBody>
      <dsp:txXfrm>
        <a:off x="2414652" y="687452"/>
        <a:ext cx="2121489" cy="2121489"/>
      </dsp:txXfrm>
    </dsp:sp>
    <dsp:sp modelId="{E07B2774-CD94-404B-9763-AB619C895341}">
      <dsp:nvSpPr>
        <dsp:cNvPr id="0" name=""/>
        <dsp:cNvSpPr/>
      </dsp:nvSpPr>
      <dsp:spPr>
        <a:xfrm>
          <a:off x="4831756" y="572685"/>
          <a:ext cx="2351023" cy="23510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регулировать процедурные вопросы в отношениях со средствами массовой информации, в том числе и вопросы явки на специальные пресс-мероприятия;</a:t>
          </a:r>
          <a:endParaRPr lang="ru-RU" sz="1400" b="1" kern="1200" dirty="0"/>
        </a:p>
      </dsp:txBody>
      <dsp:txXfrm>
        <a:off x="4946523" y="687452"/>
        <a:ext cx="2121489" cy="2121489"/>
      </dsp:txXfrm>
    </dsp:sp>
    <dsp:sp modelId="{C0934ABB-06BF-4C8B-9526-6E0C8EB74908}">
      <dsp:nvSpPr>
        <dsp:cNvPr id="0" name=""/>
        <dsp:cNvSpPr/>
      </dsp:nvSpPr>
      <dsp:spPr>
        <a:xfrm>
          <a:off x="2299885" y="3104556"/>
          <a:ext cx="2351023" cy="23510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регулировать правила поведения представителей средств массовой информации на богослужениях, на территории или в здании епархиальных учреждений и церковных организаций;</a:t>
          </a:r>
          <a:endParaRPr lang="ru-RU" sz="1400" b="1" kern="1200" dirty="0"/>
        </a:p>
      </dsp:txBody>
      <dsp:txXfrm>
        <a:off x="2414652" y="3219323"/>
        <a:ext cx="2121489" cy="2121489"/>
      </dsp:txXfrm>
    </dsp:sp>
    <dsp:sp modelId="{123F0A35-DDCC-4041-A39C-1D24324B70EE}">
      <dsp:nvSpPr>
        <dsp:cNvPr id="0" name=""/>
        <dsp:cNvSpPr/>
      </dsp:nvSpPr>
      <dsp:spPr>
        <a:xfrm>
          <a:off x="4831756" y="3104556"/>
          <a:ext cx="2351023" cy="23510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проводить мониторинг всего массива региональной прессы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4946523" y="3219323"/>
        <a:ext cx="2121489" cy="2121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14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0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3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0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619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08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52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29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2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7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945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823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78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366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94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492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2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1821C6-5814-4F6F-9793-846A3FE4F150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BF5BB8-301E-43D3-91DB-CFE96B054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71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1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4135" y="169333"/>
            <a:ext cx="8574622" cy="2619022"/>
          </a:xfrm>
        </p:spPr>
        <p:txBody>
          <a:bodyPr>
            <a:normAutofit/>
          </a:bodyPr>
          <a:lstStyle/>
          <a:p>
            <a:r>
              <a:rPr lang="ru-RU" sz="3600" dirty="0"/>
              <a:t>Институт права ВГУЭС</a:t>
            </a:r>
            <a:br>
              <a:rPr lang="ru-RU" sz="3600" dirty="0"/>
            </a:br>
            <a:r>
              <a:rPr lang="ru-RU" sz="3100" dirty="0"/>
              <a:t>Кафедра международных отношений и права</a:t>
            </a:r>
            <a:r>
              <a:rPr lang="ru-RU" dirty="0"/>
              <a:t/>
            </a:r>
            <a:br>
              <a:rPr lang="ru-RU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Презентация </a:t>
            </a:r>
            <a:r>
              <a:rPr lang="ru-RU" sz="2400" dirty="0"/>
              <a:t>лекции по курсу «Дипломатическая и консульская служба»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39556" y="3544711"/>
            <a:ext cx="6039201" cy="3177822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Информационно-разъяснительная 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работа в дипломатической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службе</a:t>
            </a:r>
          </a:p>
          <a:p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Сост. Абашева Е. А.  </a:t>
            </a:r>
            <a:endParaRPr lang="ru-RU" sz="18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31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78172452"/>
              </p:ext>
            </p:extLst>
          </p:nvPr>
        </p:nvGraphicFramePr>
        <p:xfrm>
          <a:off x="5633155" y="3029381"/>
          <a:ext cx="5588000" cy="2964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04531" y="2194424"/>
            <a:ext cx="8195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Важнейшая задача информационной работы, осуществляемой российской дипломатической службой  -  доведение до партнеров по мировому сообществу, а также широких кругов </a:t>
            </a:r>
          </a:p>
          <a:p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общественности </a:t>
            </a:r>
          </a:p>
          <a:p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объективной информации:</a:t>
            </a:r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5909" y="432514"/>
            <a:ext cx="1030675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Значение 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информационно-разъяснительной работы </a:t>
            </a:r>
            <a:r>
              <a:rPr lang="ru-RU" dirty="0" smtClean="0"/>
              <a:t>в деятельности дипломатической службы переоценить невозможно, в нее активно вовлечены внешнеполитические ведомства всех без исключения государств.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54" y="4216400"/>
            <a:ext cx="28448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021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94919509"/>
              </p:ext>
            </p:extLst>
          </p:nvPr>
        </p:nvGraphicFramePr>
        <p:xfrm>
          <a:off x="3715473" y="428263"/>
          <a:ext cx="10425647" cy="488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00457" y="1790429"/>
            <a:ext cx="2302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 передний пл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ан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все больше выдвигаются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задачи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1778" y="339579"/>
            <a:ext cx="100471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о мере укрепления международных позиций России, </a:t>
            </a:r>
          </a:p>
          <a:p>
            <a:r>
              <a:rPr lang="ru-RU" dirty="0" smtClean="0"/>
              <a:t>повышения ее престижа и влияния в мировых делах </a:t>
            </a:r>
          </a:p>
          <a:p>
            <a:r>
              <a:rPr lang="ru-RU" dirty="0" smtClean="0"/>
              <a:t>российской дипломатии все чаще </a:t>
            </a:r>
          </a:p>
          <a:p>
            <a:r>
              <a:rPr lang="ru-RU" dirty="0" smtClean="0"/>
              <a:t>приходится сталкиваться с открытыми </a:t>
            </a:r>
          </a:p>
          <a:p>
            <a:r>
              <a:rPr lang="ru-RU" dirty="0" smtClean="0"/>
              <a:t>пропагандистскими выпадами против </a:t>
            </a:r>
          </a:p>
          <a:p>
            <a:r>
              <a:rPr lang="ru-RU" dirty="0" smtClean="0"/>
              <a:t>нашей страны в духе времен </a:t>
            </a:r>
          </a:p>
          <a:p>
            <a:r>
              <a:rPr lang="ru-RU" dirty="0" smtClean="0"/>
              <a:t>холодной  войны.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46" y="3096439"/>
            <a:ext cx="4237311" cy="22184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3146" y="5697606"/>
            <a:ext cx="9332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Информационное поле продолжает оставаться сферой, недобросовестное использование которой потенциально несет в себе угрозы миру и безопасности: имеется немало примеров того, как обнародовалась недостоверная и даже сфабрикованная информация.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865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020" y="451556"/>
            <a:ext cx="4570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Ведущая роль в проведении официальной информационно-разъяснительной работы в России остается за Министерством иностранных дел РФ.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Вопросами </a:t>
            </a:r>
            <a:r>
              <a:rPr lang="ru-RU" dirty="0"/>
              <a:t>информационного обеспечения в рамках МИД России занимается </a:t>
            </a:r>
            <a:r>
              <a:rPr lang="ru-RU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Департамент информации и печати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ru-RU" dirty="0"/>
              <a:t> Он является структурным функциональным подразделением центрального аппарата МИД РФ.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94913" y="270933"/>
            <a:ext cx="3149953" cy="6463308"/>
          </a:xfrm>
          <a:prstGeom prst="rect">
            <a:avLst/>
          </a:prstGeom>
          <a:solidFill>
            <a:srgbClr val="4EC2FC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Директор ДИП МИД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сии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ЗАХАРОВА Мария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Владимировна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Чрезвычайный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полномочный посланник 1 класса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Кандидат исторических наук.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Член Совета по внешней и оборонной политике России, входит в состав Коллегии МИД России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913" y="4638090"/>
            <a:ext cx="3149953" cy="20961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4413955"/>
            <a:ext cx="3839009" cy="2193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134" y="4751115"/>
            <a:ext cx="5283199" cy="1477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701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08623559"/>
              </p:ext>
            </p:extLst>
          </p:nvPr>
        </p:nvGraphicFramePr>
        <p:xfrm>
          <a:off x="970845" y="231494"/>
          <a:ext cx="12666132" cy="6458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37062" y="669334"/>
            <a:ext cx="2270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Основные задачи, возложенные на ДИП: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8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1775299"/>
              </p:ext>
            </p:extLst>
          </p:nvPr>
        </p:nvGraphicFramePr>
        <p:xfrm>
          <a:off x="2415823" y="308719"/>
          <a:ext cx="9663288" cy="2084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53100283"/>
              </p:ext>
            </p:extLst>
          </p:nvPr>
        </p:nvGraphicFramePr>
        <p:xfrm>
          <a:off x="2415823" y="2393245"/>
          <a:ext cx="9663288" cy="2403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67897517"/>
              </p:ext>
            </p:extLst>
          </p:nvPr>
        </p:nvGraphicFramePr>
        <p:xfrm>
          <a:off x="2415823" y="4712182"/>
          <a:ext cx="9663288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51853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73081490"/>
              </p:ext>
            </p:extLst>
          </p:nvPr>
        </p:nvGraphicFramePr>
        <p:xfrm>
          <a:off x="4526845" y="101600"/>
          <a:ext cx="9426222" cy="6558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0213" y="1252580"/>
            <a:ext cx="3822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Структура департамента информации и печати (ДИП)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87" y="3663244"/>
            <a:ext cx="4233336" cy="2116668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Стрелка вправо 4"/>
          <p:cNvSpPr/>
          <p:nvPr/>
        </p:nvSpPr>
        <p:spPr>
          <a:xfrm>
            <a:off x="5636871" y="1701478"/>
            <a:ext cx="254643" cy="16639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104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96444" y="3251200"/>
            <a:ext cx="9595556" cy="3341511"/>
          </a:xfrm>
          <a:prstGeom prst="rect">
            <a:avLst/>
          </a:prstGeom>
          <a:solidFill>
            <a:srgbClr val="59A4E9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456266" y="225777"/>
            <a:ext cx="10453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Брифинг </a:t>
            </a:r>
            <a:r>
              <a:rPr lang="ru-RU" dirty="0"/>
              <a:t>(от англ. </a:t>
            </a:r>
            <a:r>
              <a:rPr lang="ru-RU" dirty="0" err="1"/>
              <a:t>brief</a:t>
            </a:r>
            <a:r>
              <a:rPr lang="ru-RU" dirty="0"/>
              <a:t> — краткий, недолгий)  — аналог пресс-конференции, отличающийся от нее тем, что обычно посвящен одному вопросу, новости, событию, и длится не более получаса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Брифинг представляет собой короткое оперативное мероприятие, в ходе которого выступающие перед прессой официальные лица, представители государственных или коммерческих структур сообщают новость, излагают свое отношение и обозначают свою позицию по тому или иному вопросу. Брифинг обычно оперативно организуется в случаях чрезвычайных происшествий – терактов, аварий, массовых отравлений, срывов в работе транспорта, связи и так далее,  чтобы объяснить по мере возможности происшедшее, его причины, предотвратить панику, возможные ошибки, искажения фактов и преувеличения в средствах массовой информации.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36142" y="3328485"/>
            <a:ext cx="71232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Сообщения выступающих на брифинге носят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односторонний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характер, иллюстрируются конкретными фактами. Если  брифинг устраивают в тех случаях,  когда необходимо срочно проинформировать средства массовой информации  по значимому вопросу,  организаторы могут ограничиться только сообщением, не вступая в диалог с представителями прессы. Иногда брифинг   может быть полностью посвящен ответам на блиц-вопросы журналистов, так как презентационная часть в нем отсутствует. Перед общением с прессой возможно краткое – не более десяти-пятнадцати минут – выступление одного или двух спикеров.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Иногда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участвующие в брифинге представители прессы даже не рассаживаются за столы – все мероприятие проводится стоя.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410" y="3328485"/>
            <a:ext cx="2199676" cy="320341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8269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9734" y="349798"/>
            <a:ext cx="93133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Отдел оперативной информации</a:t>
            </a:r>
            <a:r>
              <a:rPr lang="ru-RU" dirty="0"/>
              <a:t>. В его функцию входит своевременное доведение до российской и зарубежной общественности, политических кругов, отечественных и зарубежных СМИ официальной позиции России по текущим международным проблемам.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 </a:t>
            </a:r>
            <a:r>
              <a:rPr lang="ru-RU" dirty="0"/>
              <a:t>практике это осуществляется путем рассылки сообщений для печати в соответствующие СМИ, а также в ходе непосредственного общения с представителями российских и иностранных СМИ по телефону или во время брифингов официального представителя МИД России, которым является директор Департамента, либо уполномоченного им лица.</a:t>
            </a:r>
          </a:p>
          <a:p>
            <a:endParaRPr lang="ru-RU" dirty="0"/>
          </a:p>
          <a:p>
            <a:r>
              <a:rPr lang="ru-RU" dirty="0"/>
              <a:t>В течение года ДИП передает в СМИ более 2 тыс. инициативных информационных материалов. Задействовав электронную связь, Департамент добился заметного ускорения прохождения официальных материалов до СМИ. Обеспечению доступности и открытости информации МИД России служит практика выставления официальных материалов на веб-сайте Министерства иностранных дел РФ в Интернете.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10" b="53110"/>
          <a:stretch/>
        </p:blipFill>
        <p:spPr>
          <a:xfrm>
            <a:off x="3931355" y="4481688"/>
            <a:ext cx="7662333" cy="217875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09024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357" y="1636890"/>
            <a:ext cx="4477643" cy="325673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64699555"/>
              </p:ext>
            </p:extLst>
          </p:nvPr>
        </p:nvGraphicFramePr>
        <p:xfrm>
          <a:off x="1377244" y="1173343"/>
          <a:ext cx="6208889" cy="4030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30400" y="530576"/>
            <a:ext cx="8873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Значительная часть работы по информационному обеспечению внешнеполитического курса России как внутри страны, так и на международной арене проводится на базе </a:t>
            </a:r>
            <a:r>
              <a:rPr lang="ru-RU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Пресс-центра МИД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41422" y="5534561"/>
            <a:ext cx="8150578" cy="1323439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Самостоятельным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направлением работы в деятельности ДИП является информационное сотрудничество со странами СНГ. Основное внимание в нем сосредоточено на проблемах развития устойчивых двусторонних связей в сфере информационного обмена, формирования единого информационного пространства СНГ в соответствии с решением Совета глав государств СНГ и Совета глав правительств СНГ.</a:t>
            </a:r>
          </a:p>
        </p:txBody>
      </p:sp>
    </p:spTree>
    <p:extLst>
      <p:ext uri="{BB962C8B-B14F-4D97-AF65-F5344CB8AC3E}">
        <p14:creationId xmlns:p14="http://schemas.microsoft.com/office/powerpoint/2010/main" val="2033831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17707" y="254418"/>
            <a:ext cx="3780782" cy="4524315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При </a:t>
            </a:r>
            <a:r>
              <a:rPr lang="ru-RU" dirty="0"/>
              <a:t>Пресс-центре МИД России аккредитовано более 1,5 тыс. иностранных корреспондентов и технических сотрудников, представляющих свыше 700 средств массовой информации из почти 100 стран мира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818507" y="168485"/>
            <a:ext cx="6299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 менее важной составной частью деятельности Пресс-центра МИД России является поддержание тесных контактов с представителями зарубежных СМИ, аккредитованными в России</a:t>
            </a:r>
            <a:r>
              <a:rPr lang="ru-RU" dirty="0" smtClean="0"/>
              <a:t>.</a:t>
            </a:r>
          </a:p>
          <a:p>
            <a:pPr>
              <a:buClr>
                <a:schemeClr val="bg2">
                  <a:lumMod val="10000"/>
                </a:schemeClr>
              </a:buClr>
            </a:pPr>
            <a:endParaRPr lang="ru-RU" dirty="0"/>
          </a:p>
          <a:p>
            <a:pPr marL="285750" indent="-285750">
              <a:buClr>
                <a:schemeClr val="bg2">
                  <a:lumMod val="1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Работа </a:t>
            </a:r>
            <a:r>
              <a:rPr lang="ru-RU" dirty="0"/>
              <a:t>с иностранными СМИ включает оказание визовой поддержки иностранным журналистам и корреспондентам, их аккредитацию при МИД России, без получения которой иностранные корреспонденты не могут осуществлять свою профессиональную деятельность на российской территории</a:t>
            </a:r>
            <a:r>
              <a:rPr lang="ru-RU" dirty="0" smtClean="0"/>
              <a:t>.</a:t>
            </a:r>
          </a:p>
          <a:p>
            <a:pPr>
              <a:buClr>
                <a:schemeClr val="bg2">
                  <a:lumMod val="10000"/>
                </a:schemeClr>
              </a:buClr>
              <a:buSzPct val="150000"/>
            </a:pPr>
            <a:endParaRPr lang="ru-RU" dirty="0"/>
          </a:p>
          <a:p>
            <a:pPr marL="285750" indent="-285750">
              <a:buClr>
                <a:schemeClr val="bg2">
                  <a:lumMod val="1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Другой аспект работы Пресс-центра — оказание содействия иностранным гражданам в решении практических вопросов их пребывания в России, помощь в получении доступа к источникам информации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054" y="2430643"/>
            <a:ext cx="3834087" cy="2100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18508" y="4754298"/>
            <a:ext cx="10079982" cy="175432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МИД России уже многие годы успешно функционирует пул аккредитованных журналистов, которые представляют основные общероссийские СМИ и специализируются на освещении международной и внешнеполитической проблематики. Входящие в пул журналисты, как правило, сопровождают министра иностранных дел в его официальных поездках за рубеж, присутствуют на брифингах для прессы, которые регулярно проводит Департамент информации и печати в пресс-центре Министерства.</a:t>
            </a:r>
          </a:p>
        </p:txBody>
      </p:sp>
    </p:spTree>
    <p:extLst>
      <p:ext uri="{BB962C8B-B14F-4D97-AF65-F5344CB8AC3E}">
        <p14:creationId xmlns:p14="http://schemas.microsoft.com/office/powerpoint/2010/main" val="175629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55811427"/>
              </p:ext>
            </p:extLst>
          </p:nvPr>
        </p:nvGraphicFramePr>
        <p:xfrm>
          <a:off x="4064000" y="722599"/>
          <a:ext cx="9482665" cy="6028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Блок-схема: узел 4"/>
          <p:cNvSpPr/>
          <p:nvPr/>
        </p:nvSpPr>
        <p:spPr>
          <a:xfrm flipH="1">
            <a:off x="6276058" y="2043289"/>
            <a:ext cx="45719" cy="45719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30399" y="183404"/>
            <a:ext cx="9798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Аккредитация журналистов </a:t>
            </a:r>
            <a:r>
              <a:rPr lang="ru-RU" dirty="0"/>
              <a:t>— это один из главных инструментов выстраивания отношений пресс-службы со средствами массовой информации. В частности, она позволяет: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5869" y="1281920"/>
            <a:ext cx="3278485" cy="5016758"/>
          </a:xfrm>
          <a:prstGeom prst="rect">
            <a:avLst/>
          </a:prstGeom>
          <a:solidFill>
            <a:srgbClr val="C4E0F8"/>
          </a:solidFill>
        </p:spPr>
        <p:txBody>
          <a:bodyPr wrap="square" rtlCol="0">
            <a:spAutoFit/>
          </a:bodyPr>
          <a:lstStyle/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Аккредитация журналиста одновременно может служить пропуском на мероприятие и является важным этапом в профессиональной деятельности любого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медийщика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В какой-то мере, получение аккредитации является знаком признания авторитетности журналиста, равно как и солидарности данного средства массовой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информации.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случае нарушения правил аккредитации, журналист может лишиться доступа к важным источникам информации.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Аккредитация может быть: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постоянной;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периодической;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специальной (временной).</a:t>
            </a:r>
          </a:p>
        </p:txBody>
      </p:sp>
    </p:spTree>
    <p:extLst>
      <p:ext uri="{BB962C8B-B14F-4D97-AF65-F5344CB8AC3E}">
        <p14:creationId xmlns:p14="http://schemas.microsoft.com/office/powerpoint/2010/main" val="251924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0089" y="456014"/>
            <a:ext cx="46058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настоящее время Россия располагает всеми возможностями для укрепления своего информационного влияния в мире. За последние годы в нашей стране были созданы информационные ресурсы высокого уровня, способные оказывать заметное влияние на мировые информационные потоки. Среди них круглосуточный информационно-новостной телевизионный канал «Россия-24», телеканал «</a:t>
            </a:r>
            <a:r>
              <a:rPr lang="ru-RU" dirty="0" err="1"/>
              <a:t>Russia</a:t>
            </a:r>
            <a:r>
              <a:rPr lang="ru-RU" dirty="0"/>
              <a:t> </a:t>
            </a:r>
            <a:r>
              <a:rPr lang="ru-RU" dirty="0" err="1"/>
              <a:t>Today</a:t>
            </a:r>
            <a:r>
              <a:rPr lang="ru-RU" dirty="0"/>
              <a:t>» для вещания на зарубежные страны.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40089" y="3826934"/>
            <a:ext cx="97197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конце 2013 г. в России продолжилась реформа, направленная на консолидацию государственных информационно-пропагандистских структур. В соответствии с Указом Президента РФ от 9 декабря 2013 г. № 894 «О некоторых мерах по повышению эффективности деятельности государственных средств массовой информации» был осуществлен ряд мер. В частности, было </a:t>
            </a:r>
            <a:r>
              <a:rPr lang="ru-RU" dirty="0" smtClean="0"/>
              <a:t>сформировано агентство </a:t>
            </a:r>
            <a:r>
              <a:rPr lang="ru-RU" dirty="0"/>
              <a:t>«Россия сегодня». Основным направлением его деятельности стало правдивое освещение за рубежом государственной политики России и общественной жизни в нашей стране, продвижение положительного имиджа Российской Федерации в международном сообществе. Агентство «Россия сегодня» функционирует в тесном взаимодействии с телеканалом «</a:t>
            </a:r>
            <a:r>
              <a:rPr lang="ru-RU" dirty="0" err="1"/>
              <a:t>Russia</a:t>
            </a:r>
            <a:r>
              <a:rPr lang="ru-RU" dirty="0"/>
              <a:t> </a:t>
            </a:r>
            <a:r>
              <a:rPr lang="ru-RU" dirty="0" err="1"/>
              <a:t>Today</a:t>
            </a:r>
            <a:r>
              <a:rPr lang="ru-RU" dirty="0"/>
              <a:t>» и с </a:t>
            </a:r>
            <a:r>
              <a:rPr lang="ru-RU" dirty="0" err="1"/>
              <a:t>Россотрудничеством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517635"/>
            <a:ext cx="4413956" cy="307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8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56132" y="2595376"/>
            <a:ext cx="3335867" cy="948801"/>
          </a:xfrm>
          <a:prstGeom prst="rect">
            <a:avLst/>
          </a:prstGeom>
          <a:solidFill>
            <a:srgbClr val="5E9E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международным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событиям либо стремящихся получить 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информацию</a:t>
            </a:r>
            <a:endParaRPr lang="en-US" sz="1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другим вопросам международных отношений.</a:t>
            </a:r>
          </a:p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851378" y="3522133"/>
            <a:ext cx="10340622" cy="3262432"/>
          </a:xfrm>
          <a:prstGeom prst="rect">
            <a:avLst/>
          </a:prstGeom>
          <a:solidFill>
            <a:srgbClr val="5E9EE4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Содержательную </a:t>
            </a:r>
            <a:r>
              <a:rPr lang="ru-RU" sz="1600" dirty="0"/>
              <a:t>основу веб-сайта МИД России составляют прежде всего выступления, доклады и заявления Президента РФ, Председателя Правительства РФ, министра иностранных дел РФ и других официальных лиц Российской Федерации, заявления и сообщения МИД России, нормативные акты федеральных органов исполнительной и законодательной власти по внешнеполитическим и внешнеэкономическим вопросам. Веб-сайт МИД России содержит тексты основополагающих документов по внутренней и внешней политике России, программные выступления российских делегаций на международных форумах, тексты межгосударственных и межправительственных договоров и соглашений, справочно-информационные материалы о деятельности России в международных и региональных организациях, о контактах на двустороннем уровне, информацию по консульским вопросам и многие другие полезные материалы.</a:t>
            </a:r>
          </a:p>
          <a:p>
            <a:endParaRPr lang="ru-RU" sz="1400" dirty="0"/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нынешнем этапе информация на веб-сайте МИД России выкладывается главным образом на русском языке, но одновременно все наиболее важные и востребованные материалы публикуются на английском, французском и испанском языках.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" t="-1" b="79688"/>
          <a:stretch/>
        </p:blipFill>
        <p:spPr>
          <a:xfrm>
            <a:off x="1851379" y="2641066"/>
            <a:ext cx="7004753" cy="88106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851378" y="240409"/>
            <a:ext cx="10340622" cy="2400657"/>
          </a:xfrm>
          <a:prstGeom prst="rect">
            <a:avLst/>
          </a:prstGeom>
          <a:solidFill>
            <a:srgbClr val="5E9EE4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/>
              <a:t>С появлением Интернета возможности информационного обеспечения внешней политики государств существенно возросли. Резко повысились оперативность и актуальность такой работы. Еще в 2000 г. руководство Министерства поставило задачу реорганизовать веб-сайт МИД России и привести его в соответствие с требованиями времени. </a:t>
            </a:r>
          </a:p>
          <a:p>
            <a:endParaRPr lang="ru-RU" sz="1600" dirty="0"/>
          </a:p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частности, следовало сделать его привлекательным, полезным и удобным для всех категорий пользователей, включая российских и зарубежных дипломатов, представителей международных организаций, общественных, политических и деловых кругов, политологов, журналистов, студентов и др. </a:t>
            </a:r>
          </a:p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наши дни вебсайт Министерства ориентирован также на удовлетворение потребностей российских и иностранных граждан, интересующихся внешнеполитическими делами, проблемами двусторонних отношений, подходом России к тем или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иным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9395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8088" y="541866"/>
            <a:ext cx="69652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разделах веб-сайта, освещающих двусторонние отношения с зарубежными государствами, помещается информация об основных вехах в истории этих отношений, а также о специфических особенностях конкретных зарубежных стран. </a:t>
            </a:r>
            <a:endParaRPr lang="ru-RU" dirty="0" smtClean="0"/>
          </a:p>
          <a:p>
            <a:r>
              <a:rPr lang="ru-RU" dirty="0" smtClean="0"/>
              <a:t>Здесь </a:t>
            </a:r>
            <a:r>
              <a:rPr lang="ru-RU" dirty="0"/>
              <a:t>же можно найти материалы о наиболее знаковых двусторонних встречах, имевших исторический характер, а также их итогах. </a:t>
            </a:r>
            <a:endParaRPr lang="ru-RU" dirty="0" smtClean="0"/>
          </a:p>
          <a:p>
            <a:r>
              <a:rPr lang="ru-RU" dirty="0" smtClean="0"/>
              <a:t>Представлена </a:t>
            </a:r>
            <a:r>
              <a:rPr lang="ru-RU" dirty="0"/>
              <a:t>информация о действующей договорно-правовой базе, реализованных совместных проектах, подходах и предложениях российской стороны по углублению сотрудничества в различных сферах, об опыте регионального и приграничного взаимодействия и т. 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24959" y="4252523"/>
            <a:ext cx="42381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Полное представление о веб-сайте МИД России и его составляющих можно получить, непосредственно зайдя на его страницы по адресу: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www.mid.ru. </a:t>
            </a:r>
            <a:r>
              <a:rPr lang="ru-RU" dirty="0"/>
              <a:t>Доступ на веб-сайт не содержит ограничений и открыт для всех пользователей.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985" y="4306289"/>
            <a:ext cx="3847589" cy="19237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9355">
            <a:off x="9604718" y="1519110"/>
            <a:ext cx="1526856" cy="1255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710985" y="4120444"/>
            <a:ext cx="8227948" cy="7075"/>
          </a:xfrm>
          <a:prstGeom prst="line">
            <a:avLst/>
          </a:prstGeom>
          <a:ln w="57150">
            <a:solidFill>
              <a:srgbClr val="082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273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397" y="2777594"/>
            <a:ext cx="34078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pPr algn="r"/>
            <a:r>
              <a:rPr lang="ru-RU" sz="1600" dirty="0"/>
              <a:t>В 2005 г. было принято решение отказаться от практики издания ежемесячного журнала, и на его базе МИД России начал публиковать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ежегодник «Дипломатический вестник», </a:t>
            </a:r>
            <a:r>
              <a:rPr lang="ru-RU" sz="1600" dirty="0"/>
              <a:t>освещающий внешнюю политику России в документах Министерства иностранных дел РФ. Новый формат «Дипломатического вестника» позволил, сохранив прежнюю направленность этого издания, сделать его более концентрированным и рациональным.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0000" y="2777594"/>
            <a:ext cx="7112000" cy="4031873"/>
          </a:xfrm>
          <a:prstGeom prst="rect">
            <a:avLst/>
          </a:prstGeom>
          <a:solidFill>
            <a:srgbClr val="A9B6D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Дипломатический вестник» уже давно превратился в серьезный и надежный источник информации по вопросам внешней политики и дипломатии России. Его выпуски направляются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Администрацию Президента РФ и Аппарат Правительства РФ,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руководству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во все комитеты Совета Федерации и Государственной Думы,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ассоциации и фонды,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редакции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газет и журналов,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институты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Российской академии наук,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общественные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организации.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Ежегодник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также рассылается руководству Министерства и во все подразделения МИД России, в российские загранучреждения и представительства МИД России в регионах Российской Федерации. Значительная часть тиража распространяется по подписке как в России, так и за рубежом. Материалы «Дипломатического вестника» выложены также на веб-сайте МИД России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055" y="0"/>
            <a:ext cx="4937945" cy="2777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5939" y="25361"/>
            <a:ext cx="65701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«Дипломатический вестник» МИД России долгое время являлся официальным органом российского внешнеполитического ведомства. Под этим названием журнал издавался ежемесячно с 1992 по 2005 г., а до этого он выходил под названием «Вестник Министерства иностранных дел СССР». Тираж 2 тыс. экземпляров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/>
              <a:t>Все годы своего существования «Дипломатический вестник» являлся, по существу, одним из наиболее полных и обстоятельных российских источников официальной дипломатической и международной </a:t>
            </a:r>
            <a:r>
              <a:rPr lang="ru-RU" sz="1600" dirty="0" smtClean="0"/>
              <a:t>информации.</a:t>
            </a:r>
            <a:r>
              <a:rPr lang="ru-RU" sz="1600" dirty="0"/>
              <a:t> На его страницах освещались практически все </a:t>
            </a:r>
            <a:r>
              <a:rPr lang="ru-RU" sz="1600" dirty="0" smtClean="0"/>
              <a:t>аспекты</a:t>
            </a:r>
          </a:p>
          <a:p>
            <a:r>
              <a:rPr lang="ru-RU" sz="1600" dirty="0" smtClean="0"/>
              <a:t>внешнеполитической </a:t>
            </a:r>
            <a:r>
              <a:rPr lang="ru-RU" sz="1600" dirty="0"/>
              <a:t>и международной деятельности нашего государства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9447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7200" y="462843"/>
            <a:ext cx="101938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Оперативным источником официальной информации МИД России является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«Информационный бюллетень» МИД России</a:t>
            </a:r>
            <a:r>
              <a:rPr lang="ru-RU" dirty="0"/>
              <a:t>. Он выходит по рабочим дням. Его электронная версия в тот же день выкладывается на веб-сайте Министерства. Кроме того, «Информационный бюллетень» рассылается в российские и зарубежные СМИ, иностранным дипломатическим и консульским учреждениям в Москве, передается в российские загранучреждения.</a:t>
            </a:r>
          </a:p>
          <a:p>
            <a:endParaRPr lang="ru-RU" dirty="0"/>
          </a:p>
          <a:p>
            <a:r>
              <a:rPr lang="ru-RU" dirty="0"/>
              <a:t>Содержание «Информационного бюллетеня» </a:t>
            </a:r>
            <a:r>
              <a:rPr lang="ru-RU" dirty="0" smtClean="0"/>
              <a:t>составляют</a:t>
            </a:r>
          </a:p>
          <a:p>
            <a:r>
              <a:rPr lang="ru-RU" dirty="0" smtClean="0"/>
              <a:t>выступления </a:t>
            </a:r>
            <a:r>
              <a:rPr lang="ru-RU" dirty="0"/>
              <a:t>Президента РФ, Председателя </a:t>
            </a:r>
            <a:endParaRPr lang="ru-RU" dirty="0" smtClean="0"/>
          </a:p>
          <a:p>
            <a:r>
              <a:rPr lang="ru-RU" dirty="0" smtClean="0"/>
              <a:t>Правительства </a:t>
            </a:r>
            <a:r>
              <a:rPr lang="ru-RU" dirty="0"/>
              <a:t>РФ, министра иностранных дел РФ, других </a:t>
            </a:r>
            <a:endParaRPr lang="ru-RU" dirty="0" smtClean="0"/>
          </a:p>
          <a:p>
            <a:r>
              <a:rPr lang="ru-RU" dirty="0" smtClean="0"/>
              <a:t>официальных </a:t>
            </a:r>
            <a:r>
              <a:rPr lang="ru-RU" dirty="0"/>
              <a:t>лиц, а также заявления МИД России, </a:t>
            </a:r>
            <a:endParaRPr lang="ru-RU" dirty="0" smtClean="0"/>
          </a:p>
          <a:p>
            <a:r>
              <a:rPr lang="ru-RU" dirty="0" smtClean="0"/>
              <a:t>сообщения </a:t>
            </a:r>
            <a:r>
              <a:rPr lang="ru-RU" dirty="0"/>
              <a:t>для печати, материалы пресс-конференций и </a:t>
            </a:r>
            <a:endParaRPr lang="ru-RU" dirty="0" smtClean="0"/>
          </a:p>
          <a:p>
            <a:r>
              <a:rPr lang="ru-RU" dirty="0" smtClean="0"/>
              <a:t>брифингов</a:t>
            </a:r>
            <a:r>
              <a:rPr lang="ru-RU" dirty="0"/>
              <a:t>. Издание включает и программные </a:t>
            </a:r>
            <a:r>
              <a:rPr lang="ru-RU" dirty="0" smtClean="0"/>
              <a:t>выступления</a:t>
            </a:r>
          </a:p>
          <a:p>
            <a:r>
              <a:rPr lang="ru-RU" dirty="0" smtClean="0"/>
              <a:t>российских </a:t>
            </a:r>
            <a:r>
              <a:rPr lang="ru-RU" dirty="0"/>
              <a:t>делегаций на международных форумах, </a:t>
            </a:r>
            <a:r>
              <a:rPr lang="ru-RU" dirty="0" smtClean="0"/>
              <a:t>тексты</a:t>
            </a:r>
          </a:p>
          <a:p>
            <a:r>
              <a:rPr lang="ru-RU" dirty="0" smtClean="0"/>
              <a:t>межправительственных </a:t>
            </a:r>
            <a:r>
              <a:rPr lang="ru-RU" dirty="0"/>
              <a:t>соглашений, справки к визитам, </a:t>
            </a:r>
            <a:endParaRPr lang="ru-RU" dirty="0" smtClean="0"/>
          </a:p>
          <a:p>
            <a:r>
              <a:rPr lang="ru-RU" dirty="0" smtClean="0"/>
              <a:t>информацию </a:t>
            </a:r>
            <a:r>
              <a:rPr lang="ru-RU" dirty="0"/>
              <a:t>консульской службы, а также другие </a:t>
            </a:r>
            <a:endParaRPr lang="ru-RU" dirty="0" smtClean="0"/>
          </a:p>
          <a:p>
            <a:r>
              <a:rPr lang="ru-RU" dirty="0" smtClean="0"/>
              <a:t>информационные </a:t>
            </a:r>
            <a:r>
              <a:rPr lang="ru-RU" dirty="0"/>
              <a:t>материалы.</a:t>
            </a:r>
          </a:p>
          <a:p>
            <a:endParaRPr lang="ru-RU" dirty="0"/>
          </a:p>
          <a:p>
            <a:r>
              <a:rPr lang="ru-RU" dirty="0"/>
              <a:t>Бюллетень выходит на русском языке, но, помимо этого, он </a:t>
            </a:r>
            <a:endParaRPr lang="ru-RU" dirty="0" smtClean="0"/>
          </a:p>
          <a:p>
            <a:r>
              <a:rPr lang="ru-RU" dirty="0" smtClean="0"/>
              <a:t>переводится </a:t>
            </a:r>
            <a:r>
              <a:rPr lang="ru-RU" dirty="0"/>
              <a:t>на английский язык для направления в </a:t>
            </a:r>
            <a:endParaRPr lang="ru-RU" dirty="0" smtClean="0"/>
          </a:p>
          <a:p>
            <a:r>
              <a:rPr lang="ru-RU" dirty="0" smtClean="0"/>
              <a:t>электронной </a:t>
            </a:r>
            <a:r>
              <a:rPr lang="ru-RU" dirty="0"/>
              <a:t>версии в российские загранучреждения.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262" y="2079560"/>
            <a:ext cx="3282827" cy="373414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853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2978" y="208004"/>
            <a:ext cx="10092265" cy="6463308"/>
          </a:xfrm>
          <a:prstGeom prst="rect">
            <a:avLst/>
          </a:prstGeom>
          <a:solidFill>
            <a:srgbClr val="A9B6D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МИД </a:t>
            </a:r>
            <a:r>
              <a:rPr lang="ru-RU" dirty="0"/>
              <a:t>России </a:t>
            </a:r>
            <a:r>
              <a:rPr lang="ru-RU" dirty="0" smtClean="0"/>
              <a:t>издает ежемесячный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журнал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«Международная жизнь»</a:t>
            </a:r>
            <a:r>
              <a:rPr lang="ru-RU" dirty="0"/>
              <a:t>, в котором освещаются проблемы внешней политики, дипломатии, национальной безопасности.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Этот </a:t>
            </a:r>
            <a:r>
              <a:rPr lang="ru-RU" dirty="0"/>
              <a:t>журнал, издающийся с 1922 г., пользуется высокой репутацией в российском и международном экспертном сообществе, так как помещает на своих страницах глубокие аналитические материалы по наиболее актуальным проблемам современной международной жизни. Авторы публикуемых статей — видные российские и зарубежные политики, дипломаты, журналисты-международники, представители деловых кругов, аналитики и эксперты в сфере международных отношений. </a:t>
            </a:r>
            <a:endParaRPr lang="ru-RU" dirty="0" smtClean="0"/>
          </a:p>
          <a:p>
            <a:r>
              <a:rPr lang="ru-RU" dirty="0" smtClean="0"/>
              <a:t>Совет </a:t>
            </a:r>
            <a:r>
              <a:rPr lang="ru-RU" dirty="0"/>
              <a:t>журнала возглавляет министр иностранных дел России </a:t>
            </a:r>
            <a:endParaRPr lang="ru-RU" dirty="0" smtClean="0"/>
          </a:p>
          <a:p>
            <a:r>
              <a:rPr lang="ru-RU" dirty="0" smtClean="0"/>
              <a:t>С.В</a:t>
            </a:r>
            <a:r>
              <a:rPr lang="ru-RU" dirty="0"/>
              <a:t>. Лавров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Главный </a:t>
            </a:r>
            <a:r>
              <a:rPr lang="ru-RU" dirty="0"/>
              <a:t>редактор журнала — журналист-международник, Советник </a:t>
            </a:r>
            <a:endParaRPr lang="ru-RU" dirty="0" smtClean="0"/>
          </a:p>
          <a:p>
            <a:r>
              <a:rPr lang="ru-RU" dirty="0" smtClean="0"/>
              <a:t>министра </a:t>
            </a:r>
            <a:r>
              <a:rPr lang="ru-RU" dirty="0"/>
              <a:t>иностранных дел РФ А.Г. Оганесян.</a:t>
            </a:r>
          </a:p>
          <a:p>
            <a:endParaRPr lang="ru-RU" dirty="0" smtClean="0"/>
          </a:p>
          <a:p>
            <a:r>
              <a:rPr lang="ru-RU" dirty="0" smtClean="0"/>
              <a:t>Журнал </a:t>
            </a:r>
            <a:r>
              <a:rPr lang="ru-RU" dirty="0"/>
              <a:t>«Международная жизнь» издается на русском и английском </a:t>
            </a:r>
            <a:endParaRPr lang="ru-RU" dirty="0" smtClean="0"/>
          </a:p>
          <a:p>
            <a:r>
              <a:rPr lang="ru-RU" dirty="0" smtClean="0"/>
              <a:t>языках </a:t>
            </a:r>
            <a:r>
              <a:rPr lang="ru-RU" dirty="0"/>
              <a:t>и распространяется среди широкого круга читателей в более </a:t>
            </a:r>
            <a:endParaRPr lang="ru-RU" dirty="0" smtClean="0"/>
          </a:p>
          <a:p>
            <a:r>
              <a:rPr lang="ru-RU" dirty="0" smtClean="0"/>
              <a:t>чем </a:t>
            </a:r>
            <a:r>
              <a:rPr lang="ru-RU" dirty="0"/>
              <a:t>150 странах мира.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/>
              <a:t>того, публикуется дайджест журнала, содержащий </a:t>
            </a:r>
            <a:r>
              <a:rPr lang="ru-RU" dirty="0" smtClean="0"/>
              <a:t>выдержки</a:t>
            </a:r>
          </a:p>
          <a:p>
            <a:r>
              <a:rPr lang="ru-RU" dirty="0" smtClean="0"/>
              <a:t>из </a:t>
            </a:r>
            <a:r>
              <a:rPr lang="ru-RU" dirty="0"/>
              <a:t>наиболее интересных материалов, который выходит на французском, </a:t>
            </a:r>
            <a:endParaRPr lang="ru-RU" dirty="0" smtClean="0"/>
          </a:p>
          <a:p>
            <a:r>
              <a:rPr lang="ru-RU" dirty="0" smtClean="0"/>
              <a:t>испанском</a:t>
            </a:r>
            <a:r>
              <a:rPr lang="ru-RU" dirty="0"/>
              <a:t>, немецком, арабском и китайском языках. </a:t>
            </a:r>
            <a:endParaRPr lang="ru-RU" dirty="0" smtClean="0"/>
          </a:p>
          <a:p>
            <a:r>
              <a:rPr lang="ru-RU" dirty="0" smtClean="0"/>
              <a:t>Периодически </a:t>
            </a:r>
            <a:r>
              <a:rPr lang="ru-RU" dirty="0"/>
              <a:t>редакция журнала готовит тематические </a:t>
            </a:r>
            <a:r>
              <a:rPr lang="ru-RU" dirty="0" smtClean="0"/>
              <a:t>специальные</a:t>
            </a:r>
          </a:p>
          <a:p>
            <a:r>
              <a:rPr lang="ru-RU" dirty="0" smtClean="0"/>
              <a:t>выпуски</a:t>
            </a:r>
            <a:r>
              <a:rPr lang="ru-RU" dirty="0"/>
              <a:t>, посвященные наиболее значимым событиям и форумам на </a:t>
            </a:r>
            <a:endParaRPr lang="ru-RU" dirty="0" smtClean="0"/>
          </a:p>
          <a:p>
            <a:r>
              <a:rPr lang="ru-RU" dirty="0" smtClean="0"/>
              <a:t>мировой </a:t>
            </a:r>
            <a:r>
              <a:rPr lang="ru-RU" dirty="0"/>
              <a:t>арене.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756" y="2641600"/>
            <a:ext cx="2605055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00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178" y="191910"/>
            <a:ext cx="835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Задачи и деятельность пресс-служб российских представительств за рубежом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7199" y="561242"/>
            <a:ext cx="10069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Информационно-разъяснительная работа является одним из основных направлений деятельности любого дипломатического представительства, инструментом «мягкой силы», позволяющим создавать положительный образ своей страны в глазах международного </a:t>
            </a:r>
            <a:r>
              <a:rPr lang="ru-RU" dirty="0" smtClean="0"/>
              <a:t>сообщества.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27199" y="1484572"/>
            <a:ext cx="1022773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российских дипломатических представительствах и консульских учреждениях за рубежом разъяснительной работой занимается практически весь оперативно-дипломатической состав, начиная с посла.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первую очередь это делается в ходе повседневных рабочих контактов с </a:t>
            </a:r>
            <a:r>
              <a:rPr lang="ru-RU" dirty="0" smtClean="0"/>
              <a:t>представителями правительственных </a:t>
            </a:r>
            <a:r>
              <a:rPr lang="ru-RU" dirty="0"/>
              <a:t>и общественных кругов страны пребывания, а также дипломатического корпуса.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Послы </a:t>
            </a:r>
            <a:r>
              <a:rPr lang="ru-RU" dirty="0"/>
              <a:t>и многие дипломаты активно участвуют в различных форумах, семинарах, конференциях и «круглых столах», разъясняя позицию </a:t>
            </a:r>
            <a:r>
              <a:rPr lang="ru-RU" dirty="0" smtClean="0"/>
              <a:t>России.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Широко </a:t>
            </a:r>
            <a:r>
              <a:rPr lang="ru-RU" dirty="0"/>
              <a:t>практикуются выступления с </a:t>
            </a:r>
            <a:r>
              <a:rPr lang="ru-RU" dirty="0" smtClean="0"/>
              <a:t>лекциями</a:t>
            </a:r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о </a:t>
            </a:r>
            <a:r>
              <a:rPr lang="ru-RU" dirty="0"/>
              <a:t>России и российской внешней политике в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университетах </a:t>
            </a:r>
            <a:r>
              <a:rPr lang="ru-RU" dirty="0"/>
              <a:t>и других учебных заведениях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страны </a:t>
            </a:r>
            <a:r>
              <a:rPr lang="ru-RU" dirty="0"/>
              <a:t>пребывания, в различных клубах и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общественных </a:t>
            </a:r>
            <a:r>
              <a:rPr lang="ru-RU" dirty="0"/>
              <a:t>объединениях.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dirty="0" smtClean="0"/>
              <a:t>Весьма </a:t>
            </a:r>
            <a:r>
              <a:rPr lang="ru-RU" dirty="0"/>
              <a:t>эффективными формами работы являются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выступления </a:t>
            </a:r>
            <a:r>
              <a:rPr lang="ru-RU" dirty="0"/>
              <a:t>перед экспертным сообществом в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различных </a:t>
            </a:r>
            <a:r>
              <a:rPr lang="ru-RU" dirty="0"/>
              <a:t>исследовательских центрах, а </a:t>
            </a:r>
            <a:r>
              <a:rPr lang="ru-RU" dirty="0" smtClean="0"/>
              <a:t>также</a:t>
            </a:r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организация </a:t>
            </a:r>
            <a:r>
              <a:rPr lang="ru-RU" dirty="0"/>
              <a:t>пресс-конференций и интервью </a:t>
            </a:r>
            <a:r>
              <a:rPr lang="ru-RU" dirty="0" smtClean="0"/>
              <a:t>местным</a:t>
            </a:r>
          </a:p>
          <a:p>
            <a:pPr>
              <a:buClr>
                <a:schemeClr val="accent1">
                  <a:lumMod val="50000"/>
                </a:schemeClr>
              </a:buClr>
              <a:buSzPct val="150000"/>
            </a:pPr>
            <a:r>
              <a:rPr lang="ru-RU" dirty="0" smtClean="0"/>
              <a:t> </a:t>
            </a:r>
            <a:r>
              <a:rPr lang="ru-RU" dirty="0"/>
              <a:t>СМИ, причем,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 правило, их проводит лично посол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963" y="3883378"/>
            <a:ext cx="3697526" cy="246501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158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6844" y="259225"/>
            <a:ext cx="10205156" cy="6186309"/>
          </a:xfrm>
          <a:prstGeom prst="rect">
            <a:avLst/>
          </a:prstGeom>
          <a:solidFill>
            <a:srgbClr val="A4B3E4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Во </a:t>
            </a:r>
            <a:r>
              <a:rPr lang="ru-RU" dirty="0"/>
              <a:t>всех дипломатических представительствах за рубежом на одного из наиболее </a:t>
            </a:r>
            <a:r>
              <a:rPr lang="ru-RU" dirty="0" smtClean="0"/>
              <a:t>опытных </a:t>
            </a:r>
            <a:r>
              <a:rPr lang="ru-RU" dirty="0"/>
              <a:t>дипломатов, обладающих к тому же отличным знанием иностранного языка и широким кругозором, возлагаются </a:t>
            </a:r>
            <a:r>
              <a:rPr lang="ru-RU" b="1" i="1" dirty="0"/>
              <a:t>функции пресс-атташе Посольства </a:t>
            </a:r>
            <a:r>
              <a:rPr lang="ru-RU" b="1" i="1" dirty="0" smtClean="0"/>
              <a:t>РФ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/>
              <a:t>крупных посольствах может существовать специальная пресс-группа, которая возглавляется пресс-атташе или советником по информации.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Однако </a:t>
            </a:r>
            <a:r>
              <a:rPr lang="ru-RU" dirty="0"/>
              <a:t>в большинстве посольств работу пресс-атташе выполняет в качестве дополнительного поручения один из наиболее надежных и энергичных дипломатов. Именно его подзывают к телефону Посольства, когда туда звонят представители местной или международной прессы, желающие получить какую-либо информацию или комментарий.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Все </a:t>
            </a:r>
            <a:r>
              <a:rPr lang="ru-RU" dirty="0"/>
              <a:t>сказанное пресс-атташе может быть напечатано на страницах местных газет, попасть на информационные ленты международных телеграфных агентств или прозвучать в эфире телевидения и радио. Вот почему пресс-атташе должен не только быть хорошо подготовленным, знающим и эрудированным дипломатом, но и обладать острым умом. Он должен уметь контролировать свою речь, иметь способность </a:t>
            </a:r>
            <a:r>
              <a:rPr lang="ru-RU" dirty="0" smtClean="0"/>
              <a:t>спокойно </a:t>
            </a:r>
            <a:r>
              <a:rPr lang="ru-RU" dirty="0"/>
              <a:t>и с достоинством </a:t>
            </a:r>
            <a:endParaRPr lang="ru-RU" dirty="0" smtClean="0"/>
          </a:p>
          <a:p>
            <a:r>
              <a:rPr lang="ru-RU" dirty="0" smtClean="0"/>
              <a:t>представлять </a:t>
            </a:r>
            <a:r>
              <a:rPr lang="ru-RU" dirty="0"/>
              <a:t>позицию </a:t>
            </a:r>
            <a:r>
              <a:rPr lang="ru-RU" dirty="0" smtClean="0"/>
              <a:t>Российской </a:t>
            </a:r>
            <a:r>
              <a:rPr lang="ru-RU" dirty="0"/>
              <a:t>Федерации. </a:t>
            </a:r>
            <a:endParaRPr lang="ru-RU" dirty="0" smtClean="0"/>
          </a:p>
          <a:p>
            <a:r>
              <a:rPr lang="ru-RU" dirty="0" smtClean="0"/>
              <a:t>Понятно</a:t>
            </a:r>
            <a:r>
              <a:rPr lang="ru-RU" dirty="0"/>
              <a:t>, что сказать что-то лишнее или безответственное </a:t>
            </a:r>
            <a:endParaRPr lang="ru-RU" dirty="0" smtClean="0"/>
          </a:p>
          <a:p>
            <a:r>
              <a:rPr lang="ru-RU" dirty="0" smtClean="0"/>
              <a:t>дипломат</a:t>
            </a:r>
            <a:r>
              <a:rPr lang="ru-RU" dirty="0"/>
              <a:t>, а тем более пресс-атташе не имеет права. Он все </a:t>
            </a:r>
            <a:endParaRPr lang="ru-RU" dirty="0" smtClean="0"/>
          </a:p>
          <a:p>
            <a:r>
              <a:rPr lang="ru-RU" dirty="0" smtClean="0"/>
              <a:t>время </a:t>
            </a:r>
            <a:r>
              <a:rPr lang="ru-RU" dirty="0"/>
              <a:t>должен быть начеку, отдавать себе отчет в том, </a:t>
            </a:r>
            <a:r>
              <a:rPr lang="ru-RU" dirty="0" smtClean="0"/>
              <a:t>что</a:t>
            </a:r>
          </a:p>
          <a:p>
            <a:r>
              <a:rPr lang="ru-RU" dirty="0" smtClean="0"/>
              <a:t> </a:t>
            </a:r>
            <a:r>
              <a:rPr lang="ru-RU" dirty="0"/>
              <a:t>любые допущенные оплошности могут иметь далеко идущие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в том числе неприятные, последствия.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7" b="13249"/>
          <a:stretch/>
        </p:blipFill>
        <p:spPr>
          <a:xfrm>
            <a:off x="8425392" y="4520249"/>
            <a:ext cx="3281186" cy="192528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230666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2622" y="248354"/>
            <a:ext cx="9900355" cy="6586418"/>
          </a:xfrm>
          <a:prstGeom prst="rect">
            <a:avLst/>
          </a:prstGeom>
          <a:solidFill>
            <a:srgbClr val="A4B3E4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пресс-атташе или советника по информации возлагается и много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функций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Он, в частности,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 smtClean="0"/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оказывает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содействие представителям российских СМИ в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Clr>
                <a:srgbClr val="002060"/>
              </a:buClr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стране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пребывания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отвечает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вопросы журналистов, поступающие из России.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готовит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распространяет сообщения для печати и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Clr>
                <a:srgbClr val="002060"/>
              </a:buClr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пресс-релизы Посольства РФ, 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пишет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статьи и письма редактору для опубликования их в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Clr>
                <a:srgbClr val="002060"/>
              </a:buClr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местных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СМИ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обеспечивает информационное освещение визитов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Clr>
                <a:srgbClr val="002060"/>
              </a:buClr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российских делегаций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организует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интервью и проводит пресс-конференции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Clr>
                <a:srgbClr val="002060"/>
              </a:buClr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руководителя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дипломатического представительства.</a:t>
            </a:r>
          </a:p>
          <a:p>
            <a:pPr>
              <a:buClr>
                <a:srgbClr val="002060"/>
              </a:buClr>
            </a:pPr>
            <a:endParaRPr lang="ru-RU" dirty="0"/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век информационных технологий на пресс-атташе возлагается организация работы посольства, представительства или консульского учреждения по содержательному наполнению Интернет-сайта загранпредставительства материалами, фотографиями, видеосюжетами и сообщениями о проводимой им работе, о состоявшихся официальных встречах, культурных, научных и иных связях, наиболее важных контактах, двусторонних мероприятиях, внешнеполитических акциях, визитах делегаций. При этом принципиально важно, чтобы в этой работе принимали участие все оперативно-дипломатические сотрудники загранучреждения, готовя проекты сообщений для размещения их на сайте в соответствии с возложенным на них кругом обязанностей. На сайте необходимо размещать также информацию по консульским и визовым вопросам, образовательным услугам и другие полезные посетителям сайта данные. Не менее важной формой работы пресс-атташе является организация регулярного ведения странички загранучреждения в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Twitter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других социальных сетях.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891" y="688625"/>
            <a:ext cx="4198775" cy="274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75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9733" y="1"/>
            <a:ext cx="34205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Приложение</a:t>
            </a:r>
          </a:p>
          <a:p>
            <a:r>
              <a:rPr lang="ru-RU" sz="2000" b="1" dirty="0" smtClean="0">
                <a:solidFill>
                  <a:srgbClr val="367E7C"/>
                </a:solidFill>
              </a:rPr>
              <a:t>Как написать пресс-релиз</a:t>
            </a:r>
            <a:endParaRPr lang="ru-RU" sz="2000" b="1" dirty="0">
              <a:solidFill>
                <a:srgbClr val="367E7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9733" y="948690"/>
            <a:ext cx="634523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Пресс-релиз — это информационное сообщение для </a:t>
            </a:r>
            <a:r>
              <a:rPr lang="ru-RU" dirty="0" smtClean="0"/>
              <a:t>прессы.</a:t>
            </a:r>
          </a:p>
          <a:p>
            <a:endParaRPr lang="ru-RU" dirty="0"/>
          </a:p>
          <a:p>
            <a:r>
              <a:rPr lang="ru-RU" dirty="0"/>
              <a:t>Нужно </a:t>
            </a:r>
            <a:r>
              <a:rPr lang="ru-RU" dirty="0" smtClean="0"/>
              <a:t>понимать</a:t>
            </a:r>
            <a:r>
              <a:rPr lang="ru-RU" dirty="0"/>
              <a:t>, что пресс-релиз — это в первую очередь новость, поэтому он должен </a:t>
            </a:r>
            <a:r>
              <a:rPr lang="ru-RU" dirty="0" smtClean="0"/>
              <a:t>отвечать</a:t>
            </a:r>
          </a:p>
          <a:p>
            <a:r>
              <a:rPr lang="ru-RU" dirty="0" smtClean="0"/>
              <a:t> </a:t>
            </a:r>
            <a:r>
              <a:rPr lang="ru-RU" dirty="0"/>
              <a:t>четким критериям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Clr>
                <a:srgbClr val="367E7C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новизна</a:t>
            </a:r>
            <a:r>
              <a:rPr lang="ru-RU" dirty="0"/>
              <a:t>;</a:t>
            </a:r>
          </a:p>
          <a:p>
            <a:pPr marL="285750" indent="-285750">
              <a:buClr>
                <a:srgbClr val="367E7C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актуальность</a:t>
            </a:r>
            <a:r>
              <a:rPr lang="ru-RU" dirty="0"/>
              <a:t>;</a:t>
            </a:r>
          </a:p>
          <a:p>
            <a:pPr marL="285750" indent="-285750">
              <a:buClr>
                <a:srgbClr val="367E7C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информативность.</a:t>
            </a:r>
          </a:p>
          <a:p>
            <a:pPr marL="285750" indent="-285750">
              <a:buClr>
                <a:srgbClr val="367E7C"/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rgbClr val="367E7C"/>
              </a:buCl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Clr>
                <a:srgbClr val="367E7C"/>
              </a:buClr>
            </a:pPr>
            <a:r>
              <a:rPr lang="ru-RU" dirty="0" smtClean="0"/>
              <a:t>Золотое правило</a:t>
            </a:r>
            <a:r>
              <a:rPr lang="ru-RU" i="1" dirty="0" smtClean="0"/>
              <a:t>: </a:t>
            </a:r>
            <a:r>
              <a:rPr lang="ru-RU" i="1" dirty="0"/>
              <a:t>в одном пресс-релизе должна быть одна </a:t>
            </a:r>
            <a:r>
              <a:rPr lang="ru-RU" i="1" dirty="0" smtClean="0"/>
              <a:t>новость</a:t>
            </a:r>
            <a:r>
              <a:rPr lang="ru-RU" dirty="0"/>
              <a:t>. </a:t>
            </a:r>
            <a:endParaRPr lang="ru-RU" dirty="0" smtClean="0"/>
          </a:p>
          <a:p>
            <a:pPr>
              <a:buClr>
                <a:srgbClr val="367E7C"/>
              </a:buClr>
            </a:pPr>
            <a:r>
              <a:rPr lang="ru-RU" dirty="0"/>
              <a:t>Не стоит пренебрегать </a:t>
            </a:r>
            <a:r>
              <a:rPr lang="ru-RU" dirty="0" smtClean="0"/>
              <a:t>(хотя и не обязательно) возможностью </a:t>
            </a:r>
            <a:r>
              <a:rPr lang="ru-RU" dirty="0"/>
              <a:t>снабдить пресс-релиз </a:t>
            </a:r>
            <a:r>
              <a:rPr lang="ru-RU" i="1" dirty="0"/>
              <a:t>комментариями руководителя компании , авторитетных в своей теме экспертов</a:t>
            </a:r>
            <a:r>
              <a:rPr lang="ru-RU" dirty="0" smtClean="0"/>
              <a:t>.</a:t>
            </a:r>
          </a:p>
          <a:p>
            <a:pPr>
              <a:buClr>
                <a:srgbClr val="367E7C"/>
              </a:buClr>
            </a:pPr>
            <a:endParaRPr lang="ru-RU" dirty="0" smtClean="0"/>
          </a:p>
          <a:p>
            <a:pPr>
              <a:buClr>
                <a:srgbClr val="367E7C"/>
              </a:buClr>
            </a:pPr>
            <a:r>
              <a:rPr lang="ru-RU" dirty="0"/>
              <a:t>Хорошо, если в тексте будет статистика и уникальные </a:t>
            </a:r>
            <a:r>
              <a:rPr lang="ru-RU" dirty="0" smtClean="0"/>
              <a:t>факты.</a:t>
            </a:r>
            <a:endParaRPr lang="ru-RU" dirty="0"/>
          </a:p>
          <a:p>
            <a:pPr>
              <a:buClr>
                <a:srgbClr val="367E7C"/>
              </a:buClr>
            </a:pPr>
            <a:r>
              <a:rPr lang="ru-RU" dirty="0" smtClean="0"/>
              <a:t>Примером </a:t>
            </a:r>
            <a:r>
              <a:rPr lang="ru-RU" dirty="0"/>
              <a:t>хорошего пресс-релиза будет текст с актуальной новостью, наполненный информативным содержанием и без </a:t>
            </a:r>
            <a:r>
              <a:rPr lang="ru-RU" dirty="0" smtClean="0"/>
              <a:t>воды.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267" y="1"/>
            <a:ext cx="3115733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886" y="1895038"/>
            <a:ext cx="2143125" cy="214312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2597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623" y="262426"/>
            <a:ext cx="10137422" cy="6001643"/>
          </a:xfrm>
          <a:prstGeom prst="rect">
            <a:avLst/>
          </a:prstGeom>
          <a:solidFill>
            <a:srgbClr val="B0DAD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rgbClr val="367E7C"/>
                  </a:solidFill>
                </a:ln>
                <a:solidFill>
                  <a:srgbClr val="367E7C"/>
                </a:solidFill>
              </a:rPr>
              <a:t>Структура пресс-релиза</a:t>
            </a:r>
          </a:p>
          <a:p>
            <a:endParaRPr lang="ru-RU" dirty="0" smtClean="0"/>
          </a:p>
          <a:p>
            <a:r>
              <a:rPr lang="ru-RU" b="1" dirty="0">
                <a:solidFill>
                  <a:srgbClr val="367E7C"/>
                </a:solidFill>
              </a:rPr>
              <a:t>Заголовок</a:t>
            </a:r>
          </a:p>
          <a:p>
            <a:r>
              <a:rPr lang="ru-RU" sz="1600" dirty="0" smtClean="0"/>
              <a:t>Заголовок </a:t>
            </a:r>
            <a:r>
              <a:rPr lang="ru-RU" sz="1600" dirty="0"/>
              <a:t>– это основная часть вашего пресс-релиза, его «визитная карточка», он должен быть коротким и интересным. </a:t>
            </a:r>
            <a:r>
              <a:rPr lang="ru-RU" sz="1600" dirty="0" smtClean="0"/>
              <a:t>Именно </a:t>
            </a:r>
            <a:r>
              <a:rPr lang="ru-RU" sz="1600" dirty="0"/>
              <a:t>от него зависит, будут ли вообще читать вашу новость. </a:t>
            </a:r>
            <a:r>
              <a:rPr lang="ru-RU" sz="1600" dirty="0" smtClean="0"/>
              <a:t>Он </a:t>
            </a:r>
            <a:r>
              <a:rPr lang="ru-RU" sz="1600" dirty="0"/>
              <a:t>должен содержать в себе новость (информационный повод), упоминать название компании (имя бренда) или события, о котором пойдет речь в тексте и отвечать на вопрос: что</a:t>
            </a:r>
            <a:r>
              <a:rPr lang="ru-RU" sz="1600" dirty="0" smtClean="0"/>
              <a:t>?</a:t>
            </a:r>
          </a:p>
          <a:p>
            <a:endParaRPr lang="ru-RU" sz="1600" dirty="0"/>
          </a:p>
          <a:p>
            <a:r>
              <a:rPr lang="ru-RU" b="1" dirty="0">
                <a:solidFill>
                  <a:srgbClr val="367E7C"/>
                </a:solidFill>
              </a:rPr>
              <a:t>Лид</a:t>
            </a:r>
          </a:p>
          <a:p>
            <a:r>
              <a:rPr lang="ru-RU" sz="1600" dirty="0" smtClean="0"/>
              <a:t>Конкурировать </a:t>
            </a:r>
            <a:r>
              <a:rPr lang="ru-RU" sz="1600" dirty="0"/>
              <a:t>по степени значимости с заголовком может только </a:t>
            </a:r>
            <a:r>
              <a:rPr lang="ru-RU" sz="1600" dirty="0" err="1"/>
              <a:t>лид</a:t>
            </a:r>
            <a:r>
              <a:rPr lang="ru-RU" sz="1600" dirty="0"/>
              <a:t>, его задача рассказать: когда и где что-то произойдет или уже произошло. Лид в пресс-релизе — это информационная основа всего текста, он призван моментально привлечь внимание к основной части материала и дополнить идею заголовка. Лаконичность — главная черта </a:t>
            </a:r>
            <a:r>
              <a:rPr lang="ru-RU" sz="1600" dirty="0" err="1"/>
              <a:t>лида</a:t>
            </a:r>
            <a:r>
              <a:rPr lang="ru-RU" sz="1600" dirty="0"/>
              <a:t>. Достаточно 2-3 предложений, которые дадут читателю ответы на вопросы: когда, где, как и зачем</a:t>
            </a:r>
            <a:r>
              <a:rPr lang="ru-RU" sz="1600" dirty="0" smtClean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rgbClr val="367E7C"/>
                </a:solidFill>
              </a:rPr>
              <a:t>Тело текста</a:t>
            </a:r>
          </a:p>
          <a:p>
            <a:r>
              <a:rPr lang="ru-RU" sz="1600" dirty="0" smtClean="0"/>
              <a:t>Тело </a:t>
            </a:r>
            <a:r>
              <a:rPr lang="ru-RU" sz="1600" dirty="0"/>
              <a:t>пресс-релиза или его основная часть должно стать логическим продолжением </a:t>
            </a:r>
            <a:r>
              <a:rPr lang="ru-RU" sz="1600" dirty="0" err="1"/>
              <a:t>лида</a:t>
            </a:r>
            <a:r>
              <a:rPr lang="ru-RU" sz="1600" dirty="0"/>
              <a:t> и раскрыть все подробности </a:t>
            </a:r>
            <a:r>
              <a:rPr lang="ru-RU" sz="1600" dirty="0" err="1"/>
              <a:t>инфоповода</a:t>
            </a:r>
            <a:r>
              <a:rPr lang="ru-RU" sz="1600" dirty="0"/>
              <a:t>. Здесь уже могут быть выдержки из исследований, факты, цифры, статистика, аргументы, цитаты экспертов, руководителя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Помните, вы должны рассказать историю.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этом не пишите художественный текст. Пресс-релиз – это не та вещь, где нужно упражняться в творчестве. Релиз – это сообщение СМИ. Поэтому никому не нужны «языковые навороты» в вашем тексте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478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0755" y="457051"/>
            <a:ext cx="787499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Пример </a:t>
            </a:r>
            <a:r>
              <a:rPr lang="ru-RU" b="1" i="1" dirty="0" smtClean="0">
                <a:solidFill>
                  <a:schemeClr val="tx2"/>
                </a:solidFill>
              </a:rPr>
              <a:t>пресс-релиза 1</a:t>
            </a:r>
            <a:endParaRPr lang="ru-RU" b="1" i="1" dirty="0" smtClean="0">
              <a:solidFill>
                <a:schemeClr val="tx2"/>
              </a:solidFill>
            </a:endParaRPr>
          </a:p>
          <a:p>
            <a:endParaRPr lang="ru-RU" b="1" dirty="0" smtClean="0">
              <a:solidFill>
                <a:schemeClr val="tx2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r>
              <a:rPr lang="ru-RU" sz="2000" dirty="0" smtClean="0"/>
              <a:t>Россияне  вернулись </a:t>
            </a:r>
            <a:r>
              <a:rPr lang="ru-RU" sz="2000" dirty="0"/>
              <a:t>с Фиджи</a:t>
            </a:r>
          </a:p>
          <a:p>
            <a:r>
              <a:rPr lang="ru-RU" dirty="0" smtClean="0"/>
              <a:t>25 </a:t>
            </a:r>
            <a:r>
              <a:rPr lang="ru-RU" dirty="0"/>
              <a:t>мая 2020,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Россияне</a:t>
            </a:r>
            <a:r>
              <a:rPr lang="ru-RU" dirty="0"/>
              <a:t>, вылетевшие с Фиджи с пересадками в Австралии и Италии, прибыли 24 мая в Москву вывозным рейсом вместе с соотечественниками из Рима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Об этом сообщила официальный представитель МИД России Мария Захарова.</a:t>
            </a:r>
          </a:p>
          <a:p>
            <a:r>
              <a:rPr lang="ru-RU" dirty="0" smtClean="0"/>
              <a:t>«</a:t>
            </a:r>
            <a:r>
              <a:rPr lang="ru-RU" dirty="0"/>
              <a:t>Двое суток в ручном режиме благодаря работе наших коллег в посольствах России в Австралии, Катаре и Италии группу из 18 человек вели рейсами до Рима, где их ждал вывозной российский борт с сотней россиян», — написала Захарова в </a:t>
            </a:r>
            <a:r>
              <a:rPr lang="ru-RU" dirty="0" err="1"/>
              <a:t>Facebook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Ранее посольство России в Италии сообщило, что из Рима в Москву вылетел рейс авиакомпании «Аэрофлот», на борту самолёта находятся 117 россиян. </a:t>
            </a:r>
          </a:p>
        </p:txBody>
      </p:sp>
      <p:sp>
        <p:nvSpPr>
          <p:cNvPr id="3" name="Стрелка влево 2"/>
          <p:cNvSpPr/>
          <p:nvPr/>
        </p:nvSpPr>
        <p:spPr>
          <a:xfrm>
            <a:off x="10191044" y="1733652"/>
            <a:ext cx="327378" cy="247565"/>
          </a:xfrm>
          <a:prstGeom prst="leftArrow">
            <a:avLst/>
          </a:prstGeom>
          <a:solidFill>
            <a:srgbClr val="367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67E7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99425" y="1634347"/>
            <a:ext cx="147181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367E7C"/>
                </a:solidFill>
              </a:rPr>
              <a:t>Заголовок</a:t>
            </a:r>
          </a:p>
          <a:p>
            <a:endParaRPr lang="ru-RU" i="1" dirty="0">
              <a:solidFill>
                <a:srgbClr val="367E7C"/>
              </a:solidFill>
            </a:endParaRPr>
          </a:p>
          <a:p>
            <a:endParaRPr lang="ru-RU" i="1" dirty="0" smtClean="0">
              <a:solidFill>
                <a:srgbClr val="367E7C"/>
              </a:solidFill>
            </a:endParaRPr>
          </a:p>
          <a:p>
            <a:r>
              <a:rPr lang="ru-RU" i="1" dirty="0" smtClean="0">
                <a:solidFill>
                  <a:srgbClr val="367E7C"/>
                </a:solidFill>
              </a:rPr>
              <a:t>Лид</a:t>
            </a:r>
            <a:endParaRPr lang="ru-RU" i="1" dirty="0">
              <a:solidFill>
                <a:srgbClr val="367E7C"/>
              </a:solidFill>
            </a:endParaRPr>
          </a:p>
          <a:p>
            <a:endParaRPr lang="ru-RU" i="1" dirty="0" smtClean="0">
              <a:solidFill>
                <a:srgbClr val="367E7C"/>
              </a:solidFill>
            </a:endParaRPr>
          </a:p>
          <a:p>
            <a:endParaRPr lang="ru-RU" i="1" dirty="0">
              <a:solidFill>
                <a:srgbClr val="367E7C"/>
              </a:solidFill>
            </a:endParaRPr>
          </a:p>
          <a:p>
            <a:endParaRPr lang="ru-RU" i="1" dirty="0" smtClean="0">
              <a:solidFill>
                <a:srgbClr val="367E7C"/>
              </a:solidFill>
            </a:endParaRPr>
          </a:p>
          <a:p>
            <a:endParaRPr lang="ru-RU" i="1" dirty="0">
              <a:solidFill>
                <a:srgbClr val="367E7C"/>
              </a:solidFill>
            </a:endParaRPr>
          </a:p>
          <a:p>
            <a:endParaRPr lang="ru-RU" i="1" dirty="0" smtClean="0">
              <a:solidFill>
                <a:srgbClr val="367E7C"/>
              </a:solidFill>
            </a:endParaRPr>
          </a:p>
          <a:p>
            <a:r>
              <a:rPr lang="ru-RU" i="1" dirty="0" smtClean="0">
                <a:solidFill>
                  <a:srgbClr val="367E7C"/>
                </a:solidFill>
              </a:rPr>
              <a:t>Тело текста</a:t>
            </a:r>
          </a:p>
          <a:p>
            <a:endParaRPr lang="ru-RU" i="1" dirty="0">
              <a:solidFill>
                <a:srgbClr val="367E7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1632" y="2537429"/>
            <a:ext cx="329213" cy="2438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209" y="4137577"/>
            <a:ext cx="329213" cy="243861"/>
          </a:xfrm>
          <a:prstGeom prst="rect">
            <a:avLst/>
          </a:prstGeom>
        </p:spPr>
      </p:pic>
      <p:sp>
        <p:nvSpPr>
          <p:cNvPr id="10" name="Правая фигурная скобка 9"/>
          <p:cNvSpPr/>
          <p:nvPr/>
        </p:nvSpPr>
        <p:spPr>
          <a:xfrm>
            <a:off x="9767711" y="3581365"/>
            <a:ext cx="443921" cy="2538775"/>
          </a:xfrm>
          <a:prstGeom prst="rightBrace">
            <a:avLst/>
          </a:prstGeom>
          <a:ln w="38100">
            <a:solidFill>
              <a:srgbClr val="367E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865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466" y="270932"/>
            <a:ext cx="7732889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Пример пресс-релиза 2</a:t>
            </a:r>
          </a:p>
          <a:p>
            <a:endParaRPr lang="ru-RU" sz="1600" dirty="0" smtClean="0"/>
          </a:p>
          <a:p>
            <a:r>
              <a:rPr lang="ru-RU" dirty="0" smtClean="0"/>
              <a:t>Д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ипломаты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стали специалистами по отдыху за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рубежом</a:t>
            </a:r>
          </a:p>
          <a:p>
            <a:endParaRPr lang="ru-RU" sz="1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каждым днем количество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российских туристов,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которые хотят вернуться домой, становится все больше и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больше. В работу по их возвращению включилось Министерство иностранных дел.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Проблема состоит в том, что в отсутствие мировой транспортной логистики вернуть людей домой крайне сложно.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Сегодня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одна из задач МИД РФ – прием и рассмотрения коллективных и индивидуальных обращений граждан, содействие людям в их возвращении, либо их нахождения в странах пребывания до момента возвращения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последние дни у нас настоящий завал обращений за помощью из Египта, там порядка 600 человек. Латинская Америка -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люди говорят: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тут катастрофически развивается ситуация, заберите нас.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Уникальной стала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история с теми, кого мы вернули с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Фиджи. Это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государство не принимало никакие рейсы. Мы разрабатывали разные маршруты, разные варианты. Но ничего, к сожалению, не получалось, потому что фиджийцы не дали возможность посадить борт, у них жесткие карантинные меры. И вот, наконец, цепочкой Фиджи-Австралия-Доха-Рим всех мы вывезли, в Риме ждал вывозной самолет, и вчера люди прилетели 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Москву» - сообщила представитель МИД РФ Мария Захарова на встрече с журналистами. 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Более 60 тысяч граждан России находятся сейчас на территории других стран и подали заявки на возвращение на родины вывозными борта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/>
          </a:p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312" y="809176"/>
            <a:ext cx="323116" cy="2499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814758" y="694095"/>
            <a:ext cx="12756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solidFill>
                  <a:srgbClr val="367E7C"/>
                </a:solidFill>
              </a:rPr>
              <a:t>Заголовок</a:t>
            </a:r>
          </a:p>
          <a:p>
            <a:pPr algn="r"/>
            <a:endParaRPr lang="ru-RU" dirty="0"/>
          </a:p>
          <a:p>
            <a:pPr algn="r"/>
            <a:endParaRPr lang="ru-RU" dirty="0"/>
          </a:p>
          <a:p>
            <a:pPr algn="r"/>
            <a:r>
              <a:rPr lang="ru-RU" i="1" dirty="0">
                <a:solidFill>
                  <a:srgbClr val="367E7C"/>
                </a:solidFill>
              </a:rPr>
              <a:t>Лид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r"/>
            <a:r>
              <a:rPr lang="ru-RU" i="1" dirty="0" smtClean="0">
                <a:solidFill>
                  <a:srgbClr val="367E7C"/>
                </a:solidFill>
              </a:rPr>
              <a:t>    Тело      текста</a:t>
            </a:r>
            <a:endParaRPr lang="ru-RU" i="1" dirty="0">
              <a:solidFill>
                <a:srgbClr val="367E7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6467" y="1598971"/>
            <a:ext cx="323116" cy="2499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291" y="3349177"/>
            <a:ext cx="323116" cy="2499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1629" y="2336800"/>
            <a:ext cx="481626" cy="431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228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3426</TotalTime>
  <Words>3661</Words>
  <Application>Microsoft Office PowerPoint</Application>
  <PresentationFormat>Широкоэкранный</PresentationFormat>
  <Paragraphs>293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Corbel</vt:lpstr>
      <vt:lpstr>Wingdings</vt:lpstr>
      <vt:lpstr>Параллакс</vt:lpstr>
      <vt:lpstr>Институт права ВГУЭС Кафедра международных отношений и права  Презентация лекции по курсу «Дипломатическая и консульская служба»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 Презентация лекции по курсу «Дипломатическая и консульская служба»</dc:title>
  <dc:creator>Elena Abasheva</dc:creator>
  <cp:lastModifiedBy>Elena Abasheva</cp:lastModifiedBy>
  <cp:revision>87</cp:revision>
  <dcterms:created xsi:type="dcterms:W3CDTF">2020-05-20T13:52:27Z</dcterms:created>
  <dcterms:modified xsi:type="dcterms:W3CDTF">2020-05-27T02:20:08Z</dcterms:modified>
</cp:coreProperties>
</file>