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6" r:id="rId3"/>
    <p:sldId id="259" r:id="rId4"/>
    <p:sldId id="266" r:id="rId5"/>
    <p:sldId id="260" r:id="rId6"/>
    <p:sldId id="287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89" r:id="rId17"/>
    <p:sldId id="271" r:id="rId18"/>
    <p:sldId id="275" r:id="rId19"/>
    <p:sldId id="273" r:id="rId20"/>
    <p:sldId id="274" r:id="rId21"/>
    <p:sldId id="288" r:id="rId22"/>
    <p:sldId id="279" r:id="rId23"/>
    <p:sldId id="277" r:id="rId24"/>
    <p:sldId id="290" r:id="rId25"/>
    <p:sldId id="278" r:id="rId26"/>
    <p:sldId id="281" r:id="rId27"/>
    <p:sldId id="291" r:id="rId28"/>
    <p:sldId id="292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0401"/>
    <a:srgbClr val="5C0200"/>
    <a:srgbClr val="7E0000"/>
    <a:srgbClr val="8A0000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24D49-DBD8-4B63-9A8F-1083E0F94FEF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684A8-3D33-453C-B755-C83650D12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84A8-3D33-453C-B755-C83650D128C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1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8E54A-4A05-4933-BFE5-98A361046613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8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23D3-6029-493B-9FDC-8406DF1DEDCC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45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A244F-74A1-4A50-ABFC-3DE49C00AA44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85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C6F-7748-4DB4-BE24-FEFA71347438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3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0481-1AA3-454D-9EFE-A5C72E8A182D}" type="datetime1">
              <a:rPr lang="ru-RU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9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81DC-88AD-4706-9194-D472DB82F9C5}" type="datetime1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74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5B1C-AE7D-4155-98AB-A7727EBA6D33}" type="datetime1">
              <a:rPr lang="ru-RU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95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FB20-9F83-481C-963E-A1EAF0FA034C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7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A04-6005-4167-86E2-15CDE24DE0F0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88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35DA-C63C-4AB2-939A-A62982679BC0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7D6-9833-476A-9EE3-A3E7467A8803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7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AA51A-0314-4D69-A23C-4F2A5A9A3D5D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0AAA5-AD10-48A8-92C9-D668150E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096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8889" y="401725"/>
            <a:ext cx="967457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Дипломатическая и консульская служба</a:t>
            </a:r>
            <a:br>
              <a:rPr lang="ru-RU" sz="3200" dirty="0"/>
            </a:br>
            <a:r>
              <a:rPr lang="ru-RU" sz="2400" dirty="0"/>
              <a:t>тема </a:t>
            </a:r>
            <a:r>
              <a:rPr lang="ru-RU" sz="2400" dirty="0" smtClean="0"/>
              <a:t>8 </a:t>
            </a:r>
            <a:r>
              <a:rPr lang="ru-RU" sz="2400" dirty="0"/>
              <a:t>«Консульская служба в системе МИД РФ» </a:t>
            </a:r>
            <a:br>
              <a:rPr lang="ru-RU" sz="2400" dirty="0"/>
            </a:br>
            <a:r>
              <a:rPr lang="ru-RU" sz="2000" dirty="0"/>
              <a:t>Лекция </a:t>
            </a:r>
            <a:r>
              <a:rPr lang="ru-RU" sz="2000" dirty="0" smtClean="0"/>
              <a:t>17 «Почетный консул, задачи, функции и иммунитеты»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349" y="1920793"/>
            <a:ext cx="3767655" cy="2847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51378" y="5160524"/>
            <a:ext cx="84215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Для специальности: 41.03.05 «Международные отношения» </a:t>
            </a:r>
            <a:br>
              <a:rPr lang="ru-RU" sz="2000" dirty="0"/>
            </a:br>
            <a:r>
              <a:rPr lang="ru-RU" sz="2000" dirty="0"/>
              <a:t>Институт права ВГУЭС, Кафедра международных отношений и права</a:t>
            </a:r>
            <a:br>
              <a:rPr lang="ru-RU" sz="2000" dirty="0"/>
            </a:br>
            <a:r>
              <a:rPr lang="ru-RU" sz="2000" dirty="0"/>
              <a:t>Сост. ст. преподаватель кафедры Абашева Е. А.</a:t>
            </a:r>
          </a:p>
          <a:p>
            <a:pPr algn="ctr"/>
            <a:r>
              <a:rPr lang="ru-RU" sz="2000" dirty="0"/>
              <a:t>Владивосток, 2020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9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7700" y="1783301"/>
            <a:ext cx="10898011" cy="25479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 прошлого столетия в мире насчитывалось более 10 тыс. почетных (нештатных) консулов.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XXI в. это число удвоилось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Широко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использовали и используют этот институт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Великобритания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Испания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Норвегия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Швеция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Финляндия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т.д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10578" y="3261280"/>
            <a:ext cx="5517445" cy="300082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100" b="1" dirty="0" smtClean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Активно возможностью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назначать почетных консулов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пользуются для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своего присутствия </a:t>
            </a:r>
            <a:r>
              <a:rPr lang="ru-RU" sz="21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микрогосударства: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Люксембург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Сан-Марино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Монако, 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Лихтенштейн</a:t>
            </a:r>
            <a:endParaRPr lang="ru-RU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746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7644" y="1400871"/>
            <a:ext cx="978746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 целом</a:t>
            </a:r>
            <a:r>
              <a:rPr lang="ru-RU" sz="2200" dirty="0" smtClean="0"/>
              <a:t>, повышение роли </a:t>
            </a:r>
            <a:r>
              <a:rPr lang="ru-RU" sz="2200" dirty="0"/>
              <a:t>почетных консулов соответствует </a:t>
            </a:r>
            <a:r>
              <a:rPr lang="ru-RU" sz="2200" dirty="0" smtClean="0"/>
              <a:t>возникшей </a:t>
            </a:r>
            <a:r>
              <a:rPr lang="ru-RU" sz="2200" dirty="0"/>
              <a:t>в середине XX в. </a:t>
            </a:r>
            <a:endParaRPr lang="ru-RU" sz="2200" dirty="0" smtClean="0"/>
          </a:p>
          <a:p>
            <a:r>
              <a:rPr lang="ru-RU" sz="2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/>
              <a:t>тенденции </a:t>
            </a:r>
            <a:r>
              <a:rPr lang="ru-RU" sz="2200" dirty="0"/>
              <a:t>по передаче </a:t>
            </a:r>
            <a:r>
              <a:rPr lang="ru-RU" sz="2200" dirty="0" smtClean="0"/>
              <a:t>ряда</a:t>
            </a:r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официальных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консульских функций </a:t>
            </a:r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третьим лицам</a:t>
            </a:r>
            <a:r>
              <a:rPr lang="ru-RU" sz="2200" dirty="0"/>
              <a:t>,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ru-RU" sz="2200" dirty="0" smtClean="0"/>
              <a:t> равно </a:t>
            </a:r>
            <a:r>
              <a:rPr lang="ru-RU" sz="2200" dirty="0"/>
              <a:t>как и тенденции передавать </a:t>
            </a:r>
            <a:endParaRPr lang="ru-RU" sz="2200" dirty="0" smtClean="0"/>
          </a:p>
          <a:p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административные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функции </a:t>
            </a:r>
            <a:endParaRPr lang="ru-RU" sz="2200" b="1" i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негосударственным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учреждениям</a:t>
            </a:r>
            <a:r>
              <a:rPr lang="ru-RU" sz="2200" dirty="0"/>
              <a:t>,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таким </a:t>
            </a:r>
            <a:r>
              <a:rPr lang="ru-RU" sz="2200" dirty="0"/>
              <a:t>как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визовые центры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туристические </a:t>
            </a:r>
            <a:r>
              <a:rPr lang="ru-RU" sz="2200" dirty="0"/>
              <a:t>агентства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26488" y="2849231"/>
            <a:ext cx="3045178" cy="3045178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6549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53444" y="850753"/>
            <a:ext cx="981004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Венская конвенция о консульских сношениях </a:t>
            </a:r>
            <a:r>
              <a:rPr lang="ru-RU" sz="2200" dirty="0" smtClean="0"/>
              <a:t>1963 </a:t>
            </a:r>
            <a:r>
              <a:rPr lang="ru-RU" sz="2200" dirty="0"/>
              <a:t>г. закрепляет деление консульских должностных лиц на две категории:</a:t>
            </a:r>
          </a:p>
          <a:p>
            <a:endParaRPr lang="ru-RU" sz="22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/>
              <a:t>штатные консульские должностные лица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/>
              <a:t>нештатные, почетные консулы</a:t>
            </a:r>
          </a:p>
          <a:p>
            <a:endParaRPr lang="ru-RU" sz="2200" dirty="0"/>
          </a:p>
          <a:p>
            <a:r>
              <a:rPr lang="ru-RU" sz="2200" dirty="0"/>
              <a:t>Конвенция регулирует режим, применяемый к почётным консулам и возглавляемым  ими консульским учреждениям,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отдельном разделе </a:t>
            </a:r>
            <a:r>
              <a:rPr lang="ru-RU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III. Режим, применяемый к почетным консульским должностным лицам и консульским учреждениям, возглавляемым такими должностными лицами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. </a:t>
            </a:r>
            <a:endParaRPr lang="ru-RU" sz="2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ru-RU" sz="2200" dirty="0"/>
          </a:p>
          <a:p>
            <a:r>
              <a:rPr lang="ru-RU" sz="2200" dirty="0"/>
              <a:t>Конвенция подчёркивает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факультативный характер </a:t>
            </a:r>
            <a:r>
              <a:rPr lang="ru-RU" sz="2200" dirty="0"/>
              <a:t>института почётных консульских должностных лиц: каждое государство свободно решать, будет ли оно назначать или принимать почётных консульских должностных лиц (Венская конвенция, глава III, ст. 68)</a:t>
            </a:r>
          </a:p>
        </p:txBody>
      </p:sp>
    </p:spTree>
    <p:extLst>
      <p:ext uri="{BB962C8B-B14F-4D97-AF65-F5344CB8AC3E}">
        <p14:creationId xmlns:p14="http://schemas.microsoft.com/office/powerpoint/2010/main" val="422263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низ 11"/>
          <p:cNvSpPr/>
          <p:nvPr/>
        </p:nvSpPr>
        <p:spPr>
          <a:xfrm>
            <a:off x="2198111" y="1233962"/>
            <a:ext cx="603560" cy="560719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9935012" y="1093082"/>
            <a:ext cx="620099" cy="715956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293555" y="1148989"/>
            <a:ext cx="587022" cy="645692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80498" y="1893301"/>
            <a:ext cx="2527129" cy="46716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66802" y="1837168"/>
            <a:ext cx="3089971" cy="480019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97121" y="1837168"/>
            <a:ext cx="3609101" cy="480019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27200" y="259644"/>
            <a:ext cx="9132711" cy="113764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49233" y="2113738"/>
            <a:ext cx="266268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как </a:t>
            </a:r>
            <a:r>
              <a:rPr lang="ru-RU" dirty="0"/>
              <a:t>указано в Венской конвенции о</a:t>
            </a:r>
          </a:p>
          <a:p>
            <a:r>
              <a:rPr lang="ru-RU" dirty="0"/>
              <a:t>консульских сношениях 1963 г</a:t>
            </a:r>
            <a:r>
              <a:rPr lang="ru-RU" dirty="0" smtClean="0"/>
              <a:t>., </a:t>
            </a:r>
            <a:r>
              <a:rPr lang="ru-RU" dirty="0"/>
              <a:t>институт почетных </a:t>
            </a:r>
            <a:r>
              <a:rPr lang="ru-RU" dirty="0" smtClean="0"/>
              <a:t>консулов носит </a:t>
            </a:r>
            <a:r>
              <a:rPr lang="ru-RU" sz="1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факультативный </a:t>
            </a:r>
            <a:r>
              <a:rPr lang="ru-RU" sz="19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</a:t>
            </a:r>
            <a:r>
              <a:rPr lang="ru-RU" dirty="0" smtClean="0"/>
              <a:t>, </a:t>
            </a:r>
            <a:r>
              <a:rPr lang="ru-RU" dirty="0"/>
              <a:t>что дает </a:t>
            </a:r>
            <a:r>
              <a:rPr lang="ru-RU" dirty="0" smtClean="0"/>
              <a:t>возможность </a:t>
            </a:r>
            <a:r>
              <a:rPr lang="ru-RU" dirty="0"/>
              <a:t>государству самостоятельно </a:t>
            </a:r>
            <a:r>
              <a:rPr lang="ru-RU" dirty="0" smtClean="0"/>
              <a:t>решать, будут </a:t>
            </a:r>
            <a:r>
              <a:rPr lang="ru-RU" dirty="0"/>
              <a:t>ли оно в конкретном случае назначать </a:t>
            </a:r>
            <a:r>
              <a:rPr lang="ru-RU" dirty="0" smtClean="0"/>
              <a:t>нештатного </a:t>
            </a:r>
            <a:r>
              <a:rPr lang="ru-RU" dirty="0"/>
              <a:t>(почетного) консула, принимать </a:t>
            </a:r>
            <a:r>
              <a:rPr lang="ru-RU" dirty="0" smtClean="0"/>
              <a:t>его или нет.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352052" y="2171546"/>
            <a:ext cx="1984020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преимуществом </a:t>
            </a:r>
            <a:r>
              <a:rPr lang="ru-RU" dirty="0"/>
              <a:t>института </a:t>
            </a:r>
            <a:r>
              <a:rPr lang="ru-RU" dirty="0" smtClean="0"/>
              <a:t>почетных </a:t>
            </a:r>
            <a:r>
              <a:rPr lang="ru-RU" dirty="0"/>
              <a:t>консулов является то, что они по </a:t>
            </a:r>
            <a:r>
              <a:rPr lang="ru-RU" dirty="0" smtClean="0"/>
              <a:t>общему правилу </a:t>
            </a:r>
            <a:r>
              <a:rPr lang="ru-RU" sz="1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получают вознаграждения </a:t>
            </a:r>
            <a:r>
              <a:rPr lang="ru-RU" sz="19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представляемого </a:t>
            </a:r>
            <a:r>
              <a:rPr lang="ru-RU" sz="1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</a:t>
            </a:r>
            <a:r>
              <a:rPr lang="ru-RU" sz="19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 </a:t>
            </a:r>
            <a:r>
              <a:rPr lang="ru-RU" dirty="0"/>
              <a:t>за выполнение </a:t>
            </a:r>
            <a:r>
              <a:rPr lang="ru-RU" dirty="0" smtClean="0"/>
              <a:t>своих консульских </a:t>
            </a:r>
            <a:r>
              <a:rPr lang="ru-RU" dirty="0"/>
              <a:t>функций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7200" y="447903"/>
            <a:ext cx="88279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/>
              <a:t>Популярность института почетных (</a:t>
            </a:r>
            <a:r>
              <a:rPr lang="ru-RU" sz="2300" dirty="0" smtClean="0"/>
              <a:t>нештатных</a:t>
            </a:r>
            <a:r>
              <a:rPr lang="ru-RU" sz="2300" dirty="0"/>
              <a:t>) консулов можно объяснить </a:t>
            </a:r>
            <a:r>
              <a:rPr lang="ru-RU" sz="2300" dirty="0" smtClean="0"/>
              <a:t>несколькими </a:t>
            </a:r>
            <a:r>
              <a:rPr lang="ru-RU" sz="2300" dirty="0"/>
              <a:t>факторами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0641" y="2023098"/>
            <a:ext cx="3445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почетные </a:t>
            </a:r>
            <a:r>
              <a:rPr lang="ru-RU" dirty="0" smtClean="0"/>
              <a:t>консулы в </a:t>
            </a:r>
            <a:r>
              <a:rPr lang="ru-RU" dirty="0"/>
              <a:t>большинстве случаев назначаются из </a:t>
            </a:r>
            <a:r>
              <a:rPr lang="ru-RU" dirty="0" smtClean="0"/>
              <a:t>числа граждан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dirty="0"/>
              <a:t>представляемого государства, </a:t>
            </a:r>
            <a:r>
              <a:rPr lang="ru-RU" dirty="0" smtClean="0"/>
              <a:t>постоянно </a:t>
            </a:r>
            <a:r>
              <a:rPr lang="ru-RU" dirty="0"/>
              <a:t>проживающих в стране пребывания,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государства </a:t>
            </a:r>
            <a:r>
              <a:rPr lang="ru-RU" dirty="0"/>
              <a:t>пребывания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любой </a:t>
            </a:r>
            <a:r>
              <a:rPr lang="ru-RU" dirty="0"/>
              <a:t>другой третьей страны, </a:t>
            </a:r>
            <a:endParaRPr lang="ru-RU" dirty="0" smtClean="0"/>
          </a:p>
          <a:p>
            <a:r>
              <a:rPr lang="ru-RU" dirty="0" smtClean="0"/>
              <a:t>что позволяет представляемому </a:t>
            </a:r>
            <a:r>
              <a:rPr lang="ru-RU" dirty="0"/>
              <a:t>государству </a:t>
            </a:r>
            <a:r>
              <a:rPr lang="ru-RU" sz="1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избежать </a:t>
            </a:r>
            <a:r>
              <a:rPr lang="ru-RU" sz="19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лишних </a:t>
            </a:r>
            <a:r>
              <a:rPr lang="ru-RU" sz="1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расходов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на размещение и содержание </a:t>
            </a:r>
            <a:r>
              <a:rPr lang="ru-RU" dirty="0" smtClean="0"/>
              <a:t>этих должностных </a:t>
            </a:r>
            <a:r>
              <a:rPr lang="ru-RU" dirty="0"/>
              <a:t>лиц на </a:t>
            </a:r>
            <a:r>
              <a:rPr lang="ru-RU" dirty="0" smtClean="0"/>
              <a:t>территории </a:t>
            </a:r>
            <a:r>
              <a:rPr lang="ru-RU" dirty="0"/>
              <a:t>другой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394861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1511" y="1636404"/>
            <a:ext cx="4538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Как правило, на эту должность назначаются </a:t>
            </a:r>
            <a:r>
              <a:rPr lang="ru-RU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материально независимые люди, имеющие свой собственный бизнес</a:t>
            </a:r>
            <a:r>
              <a:rPr lang="ru-RU" sz="2400" dirty="0" smtClean="0"/>
              <a:t>.</a:t>
            </a:r>
          </a:p>
          <a:p>
            <a:pPr algn="r"/>
            <a:r>
              <a:rPr lang="ru-RU" sz="2400" dirty="0" smtClean="0"/>
              <a:t> </a:t>
            </a:r>
          </a:p>
          <a:p>
            <a:pPr algn="r"/>
            <a:r>
              <a:rPr lang="ru-RU" sz="2400" dirty="0" smtClean="0"/>
              <a:t>В </a:t>
            </a:r>
            <a:r>
              <a:rPr lang="ru-RU" sz="2400" dirty="0"/>
              <a:t>отличие от штатных «почетные» имеют право заниматься коммерческой деятельностью.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51" y="1652285"/>
            <a:ext cx="5991250" cy="34004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69778" y="2619022"/>
            <a:ext cx="228460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Сентябрь, 2002 год</a:t>
            </a:r>
            <a:endParaRPr lang="ru-RU" sz="19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6960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5227" y="496417"/>
            <a:ext cx="73000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Прообразом института современных консулов,</a:t>
            </a:r>
          </a:p>
          <a:p>
            <a:r>
              <a:rPr lang="ru-RU" sz="2000" dirty="0"/>
              <a:t>а точнее, почетных консулов, можно считать </a:t>
            </a:r>
            <a:endParaRPr lang="ru-RU" sz="2000" dirty="0" smtClean="0"/>
          </a:p>
          <a:p>
            <a:r>
              <a:rPr lang="ru-RU" sz="2000" dirty="0" smtClean="0"/>
              <a:t>институт </a:t>
            </a:r>
          </a:p>
          <a:p>
            <a:r>
              <a:rPr lang="ru-RU" sz="2000" b="1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проксенов</a:t>
            </a:r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античной Греции </a:t>
            </a:r>
            <a:endParaRPr lang="ru-RU" sz="20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и </a:t>
            </a:r>
            <a:r>
              <a:rPr lang="ru-RU" sz="2000" dirty="0"/>
              <a:t>институт</a:t>
            </a:r>
          </a:p>
          <a:p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преторов в Древнем Риме. </a:t>
            </a:r>
            <a:endParaRPr lang="ru-RU" sz="20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/>
          </a:p>
          <a:p>
            <a:r>
              <a:rPr lang="ru-RU" sz="2000" dirty="0" err="1" smtClean="0"/>
              <a:t>Проксены</a:t>
            </a:r>
            <a:r>
              <a:rPr lang="ru-RU" sz="2000" dirty="0" smtClean="0"/>
              <a:t> </a:t>
            </a:r>
            <a:r>
              <a:rPr lang="ru-RU" sz="2000" dirty="0"/>
              <a:t>(др.-</a:t>
            </a:r>
            <a:r>
              <a:rPr lang="ru-RU" sz="2000" dirty="0" smtClean="0"/>
              <a:t>греч. </a:t>
            </a:r>
            <a:r>
              <a:rPr lang="ru-RU" sz="2000" dirty="0" err="1" smtClean="0"/>
              <a:t>пρόξενος</a:t>
            </a:r>
            <a:r>
              <a:rPr lang="ru-RU" sz="2000" dirty="0"/>
              <a:t>, от </a:t>
            </a:r>
            <a:r>
              <a:rPr lang="ru-RU" sz="2000" dirty="0" err="1"/>
              <a:t>ξενος</a:t>
            </a:r>
            <a:r>
              <a:rPr lang="ru-RU" sz="2000" dirty="0"/>
              <a:t> – чужеземец) были </a:t>
            </a:r>
            <a:r>
              <a:rPr lang="ru-RU" sz="2000" dirty="0" smtClean="0"/>
              <a:t>должностными </a:t>
            </a:r>
            <a:r>
              <a:rPr lang="ru-RU" sz="2000" dirty="0"/>
              <a:t>лицами, которые избирались из числа </a:t>
            </a:r>
            <a:r>
              <a:rPr lang="ru-RU" sz="2000" dirty="0" smtClean="0"/>
              <a:t>представителей </a:t>
            </a:r>
            <a:r>
              <a:rPr lang="ru-RU" sz="2000" dirty="0"/>
              <a:t>знати города-государства (полиса) для</a:t>
            </a:r>
          </a:p>
          <a:p>
            <a:r>
              <a:rPr lang="ru-RU" sz="2000" dirty="0"/>
              <a:t>защиты прав и интересов иностранных </a:t>
            </a:r>
            <a:r>
              <a:rPr lang="ru-RU" sz="2000" dirty="0" smtClean="0"/>
              <a:t>граждан, проживающих </a:t>
            </a:r>
            <a:r>
              <a:rPr lang="ru-RU" sz="2000" dirty="0"/>
              <a:t>или временно пребывающих </a:t>
            </a:r>
            <a:r>
              <a:rPr lang="ru-RU" sz="2000" dirty="0" smtClean="0"/>
              <a:t>в этом </a:t>
            </a:r>
            <a:r>
              <a:rPr lang="ru-RU" sz="2000" dirty="0"/>
              <a:t>полисе.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9222" y="4882782"/>
            <a:ext cx="80320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Сначала иностранные граждане сами </a:t>
            </a:r>
            <a:r>
              <a:rPr lang="ru-RU" sz="2000" dirty="0" smtClean="0"/>
              <a:t> избирали </a:t>
            </a:r>
            <a:r>
              <a:rPr lang="ru-RU" sz="2000" dirty="0"/>
              <a:t>себе </a:t>
            </a:r>
            <a:r>
              <a:rPr lang="ru-RU" sz="2000" dirty="0" err="1"/>
              <a:t>проксенов</a:t>
            </a:r>
            <a:r>
              <a:rPr lang="ru-RU" sz="2000" dirty="0"/>
              <a:t>, позднее это право </a:t>
            </a:r>
            <a:r>
              <a:rPr lang="ru-RU" sz="2000" dirty="0" smtClean="0"/>
              <a:t>перешло </a:t>
            </a:r>
            <a:r>
              <a:rPr lang="ru-RU" sz="2000" dirty="0"/>
              <a:t>к народному собранию, а </a:t>
            </a:r>
            <a:r>
              <a:rPr lang="ru-RU" sz="2000" dirty="0" smtClean="0"/>
              <a:t>покровительство </a:t>
            </a:r>
            <a:r>
              <a:rPr lang="ru-RU" sz="2000" dirty="0" err="1" smtClean="0"/>
              <a:t>проксенов</a:t>
            </a:r>
            <a:r>
              <a:rPr lang="ru-RU" sz="2000" dirty="0" smtClean="0"/>
              <a:t> </a:t>
            </a:r>
            <a:r>
              <a:rPr lang="ru-RU" sz="2000" dirty="0"/>
              <a:t>стало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оформляться договором</a:t>
            </a:r>
            <a:r>
              <a:rPr lang="ru-RU" sz="2000" dirty="0" smtClean="0"/>
              <a:t>.</a:t>
            </a:r>
            <a:r>
              <a:rPr lang="ru-RU" sz="2000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275" y="637024"/>
            <a:ext cx="2676525" cy="489585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6" name="TextBox 5"/>
          <p:cNvSpPr txBox="1"/>
          <p:nvPr/>
        </p:nvSpPr>
        <p:spPr>
          <a:xfrm>
            <a:off x="9235359" y="5390614"/>
            <a:ext cx="1994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а</a:t>
            </a:r>
            <a:r>
              <a:rPr lang="ru-RU" b="1" i="1" dirty="0" smtClean="0"/>
              <a:t>нтичный консул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59226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4089" y="418398"/>
            <a:ext cx="103857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функции </a:t>
            </a:r>
            <a:r>
              <a:rPr lang="ru-RU" sz="2000" dirty="0" err="1"/>
              <a:t>проксенов</a:t>
            </a:r>
            <a:r>
              <a:rPr lang="ru-RU" sz="2000" dirty="0"/>
              <a:t> входила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защита интересов </a:t>
            </a:r>
            <a:r>
              <a:rPr lang="ru-RU" sz="2000" dirty="0"/>
              <a:t>иностранных граждан в местных судах </a:t>
            </a:r>
            <a:r>
              <a:rPr lang="ru-RU" sz="2000" dirty="0" smtClean="0"/>
              <a:t>и государственных </a:t>
            </a:r>
            <a:r>
              <a:rPr lang="ru-RU" sz="2000" dirty="0"/>
              <a:t>органах</a:t>
            </a:r>
            <a:r>
              <a:rPr lang="ru-RU" sz="2000" dirty="0" smtClean="0"/>
              <a:t>,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представление интересов </a:t>
            </a:r>
            <a:r>
              <a:rPr lang="ru-RU" sz="2000" dirty="0"/>
              <a:t>иностранных граждан при </a:t>
            </a:r>
            <a:r>
              <a:rPr lang="ru-RU" sz="2000" dirty="0" smtClean="0"/>
              <a:t>совершении имущественных </a:t>
            </a:r>
            <a:r>
              <a:rPr lang="ru-RU" sz="2000" dirty="0"/>
              <a:t>сделок.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r>
              <a:rPr lang="ru-RU" sz="2000" dirty="0" smtClean="0"/>
              <a:t>Они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выступали </a:t>
            </a:r>
            <a:r>
              <a:rPr lang="ru-RU" sz="2000" dirty="0"/>
              <a:t>в </a:t>
            </a:r>
            <a:r>
              <a:rPr lang="ru-RU" sz="2000" dirty="0" smtClean="0"/>
              <a:t>качестве </a:t>
            </a:r>
            <a:r>
              <a:rPr lang="ru-RU" sz="2000" dirty="0"/>
              <a:t>свидетелей при составлении </a:t>
            </a:r>
            <a:r>
              <a:rPr lang="ru-RU" sz="2000" dirty="0" smtClean="0"/>
              <a:t>завещаний,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содействовали </a:t>
            </a:r>
            <a:r>
              <a:rPr lang="ru-RU" sz="2000" dirty="0"/>
              <a:t>купле-продаже товаров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обеспечивали </a:t>
            </a:r>
            <a:r>
              <a:rPr lang="ru-RU" sz="2000" dirty="0"/>
              <a:t>займы.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Такие </a:t>
            </a:r>
            <a:r>
              <a:rPr lang="ru-RU" sz="2000" dirty="0"/>
              <a:t>должностные лица </a:t>
            </a:r>
            <a:r>
              <a:rPr lang="ru-RU" sz="2000" dirty="0" smtClean="0"/>
              <a:t>часто </a:t>
            </a:r>
            <a:r>
              <a:rPr lang="ru-RU" sz="2000" dirty="0"/>
              <a:t>избирались арбитрами при рассмотрении </a:t>
            </a:r>
            <a:r>
              <a:rPr lang="ru-RU" sz="2000" dirty="0" smtClean="0"/>
              <a:t>в местных </a:t>
            </a:r>
            <a:r>
              <a:rPr lang="ru-RU" sz="2000" dirty="0"/>
              <a:t>судах споров с участием </a:t>
            </a:r>
            <a:r>
              <a:rPr lang="ru-RU" sz="2000" dirty="0" smtClean="0"/>
              <a:t>иностранных граждан</a:t>
            </a:r>
            <a:r>
              <a:rPr lang="ru-RU" sz="2000" dirty="0"/>
              <a:t>, над которыми они </a:t>
            </a:r>
            <a:r>
              <a:rPr lang="ru-RU" sz="2000" dirty="0" smtClean="0"/>
              <a:t>осуществляли покровительство</a:t>
            </a:r>
            <a:r>
              <a:rPr lang="ru-RU" sz="2000" dirty="0"/>
              <a:t>. Через </a:t>
            </a:r>
            <a:r>
              <a:rPr lang="ru-RU" sz="2000" dirty="0" err="1"/>
              <a:t>проксенов</a:t>
            </a:r>
            <a:r>
              <a:rPr lang="ru-RU" sz="2000" dirty="0"/>
              <a:t> иногда </a:t>
            </a:r>
            <a:r>
              <a:rPr lang="ru-RU" sz="2000" dirty="0" smtClean="0"/>
              <a:t>велись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переговоры, а порой и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сами они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выполняли важные дипломатические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поручения</a:t>
            </a:r>
            <a:r>
              <a:rPr lang="ru-RU" sz="2000" dirty="0"/>
              <a:t>, например принимали иностранных </a:t>
            </a:r>
            <a:r>
              <a:rPr lang="ru-RU" sz="2000" dirty="0" smtClean="0"/>
              <a:t>послов </a:t>
            </a:r>
            <a:r>
              <a:rPr lang="ru-RU" sz="2000" dirty="0"/>
              <a:t>и обеспечивали их допуск на собрания, </a:t>
            </a:r>
            <a:r>
              <a:rPr lang="ru-RU" sz="2000" dirty="0" smtClean="0"/>
              <a:t>в храмы</a:t>
            </a:r>
            <a:r>
              <a:rPr lang="ru-RU" sz="2000" dirty="0"/>
              <a:t>, театры, и т.д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Для эффективного осуществления </a:t>
            </a:r>
            <a:r>
              <a:rPr lang="ru-RU" sz="2000" dirty="0" smtClean="0"/>
              <a:t>своих функций </a:t>
            </a:r>
            <a:r>
              <a:rPr lang="ru-RU" sz="2000" dirty="0" err="1"/>
              <a:t>проксены</a:t>
            </a:r>
            <a:r>
              <a:rPr lang="ru-RU" sz="2000" dirty="0"/>
              <a:t> наделялись </a:t>
            </a:r>
            <a:r>
              <a:rPr lang="ru-RU" sz="2000" dirty="0" smtClean="0"/>
              <a:t>определенными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привилегиями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иммунитетами</a:t>
            </a:r>
            <a:r>
              <a:rPr lang="ru-RU" sz="2000" dirty="0"/>
              <a:t>. В </a:t>
            </a:r>
            <a:r>
              <a:rPr lang="ru-RU" sz="2000" dirty="0" smtClean="0"/>
              <a:t>частности, </a:t>
            </a:r>
            <a:r>
              <a:rPr lang="ru-RU" sz="2000" dirty="0" err="1" smtClean="0"/>
              <a:t>проксены</a:t>
            </a:r>
            <a:r>
              <a:rPr lang="ru-RU" sz="2000" dirty="0" smtClean="0"/>
              <a:t> </a:t>
            </a:r>
            <a:r>
              <a:rPr lang="ru-RU" sz="2000" dirty="0"/>
              <a:t>имели право помещать на двери </a:t>
            </a:r>
            <a:r>
              <a:rPr lang="ru-RU" sz="2000" dirty="0" smtClean="0"/>
              <a:t>своего </a:t>
            </a:r>
            <a:r>
              <a:rPr lang="ru-RU" sz="2000" dirty="0"/>
              <a:t>дома герб полиса, который они </a:t>
            </a:r>
            <a:r>
              <a:rPr lang="ru-RU" sz="2000" dirty="0" smtClean="0"/>
              <a:t>представляли.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76471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76533" y="2833542"/>
            <a:ext cx="4278489" cy="29181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1625" y="1472831"/>
            <a:ext cx="107522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 Средние века функции консулов </a:t>
            </a:r>
            <a:r>
              <a:rPr lang="ru-RU" sz="2200" dirty="0" smtClean="0"/>
              <a:t>расширяются</a:t>
            </a:r>
            <a:r>
              <a:rPr lang="ru-RU" sz="2200" dirty="0"/>
              <a:t>, создаются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суды, возглавляемые консулами</a:t>
            </a:r>
            <a:r>
              <a:rPr lang="ru-RU" sz="2200" dirty="0" smtClean="0"/>
              <a:t>.</a:t>
            </a:r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dirty="0"/>
              <a:t>Эти должностные лица выполняли </a:t>
            </a:r>
            <a:endParaRPr lang="ru-RU" sz="2200" dirty="0" smtClean="0"/>
          </a:p>
          <a:p>
            <a:r>
              <a:rPr lang="ru-RU" sz="2200" dirty="0" smtClean="0"/>
              <a:t>как консульские</a:t>
            </a:r>
            <a:r>
              <a:rPr lang="ru-RU" sz="2200" dirty="0"/>
              <a:t>, так и дипломатические </a:t>
            </a:r>
            <a:endParaRPr lang="ru-RU" sz="2200" dirty="0" smtClean="0"/>
          </a:p>
          <a:p>
            <a:r>
              <a:rPr lang="ru-RU" sz="2200" dirty="0" smtClean="0"/>
              <a:t>функции. </a:t>
            </a:r>
          </a:p>
          <a:p>
            <a:r>
              <a:rPr lang="ru-RU" sz="2200" dirty="0" smtClean="0"/>
              <a:t>Однако такое </a:t>
            </a:r>
            <a:r>
              <a:rPr lang="ru-RU" sz="2200" dirty="0"/>
              <a:t>положение дел было </a:t>
            </a:r>
            <a:endParaRPr lang="ru-RU" sz="2200" dirty="0" smtClean="0"/>
          </a:p>
          <a:p>
            <a:r>
              <a:rPr lang="ru-RU" sz="2200" dirty="0" smtClean="0"/>
              <a:t>изменено Вестфальским </a:t>
            </a:r>
            <a:r>
              <a:rPr lang="ru-RU" sz="2200" dirty="0"/>
              <a:t>мирным </a:t>
            </a:r>
            <a:endParaRPr lang="ru-RU" sz="2200" dirty="0" smtClean="0"/>
          </a:p>
          <a:p>
            <a:r>
              <a:rPr lang="ru-RU" sz="2200" dirty="0" smtClean="0"/>
              <a:t>договором </a:t>
            </a:r>
            <a:r>
              <a:rPr lang="ru-RU" sz="2200" dirty="0"/>
              <a:t>1648 г., по </a:t>
            </a:r>
            <a:r>
              <a:rPr lang="ru-RU" sz="2200" dirty="0" smtClean="0"/>
              <a:t>которому </a:t>
            </a:r>
          </a:p>
          <a:p>
            <a:r>
              <a:rPr lang="ru-RU" sz="2200" dirty="0" smtClean="0"/>
              <a:t>консульства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лишились права </a:t>
            </a:r>
            <a:endParaRPr lang="ru-RU" sz="2200" b="1" i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выполнять дипломатические функции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449" t="-1155" r="2367" b="-424"/>
          <a:stretch/>
        </p:blipFill>
        <p:spPr>
          <a:xfrm>
            <a:off x="7540121" y="3166498"/>
            <a:ext cx="4002768" cy="258515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92530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9343" y="135057"/>
            <a:ext cx="7638346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 </a:t>
            </a:r>
            <a:r>
              <a:rPr lang="ru-RU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консулов в </a:t>
            </a:r>
            <a:r>
              <a:rPr lang="ru-RU" sz="2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России.</a:t>
            </a:r>
          </a:p>
          <a:p>
            <a:endParaRPr lang="ru-RU" sz="2100" dirty="0" smtClean="0"/>
          </a:p>
          <a:p>
            <a:r>
              <a:rPr lang="ru-RU" sz="2100" dirty="0" smtClean="0"/>
              <a:t>Российские </a:t>
            </a:r>
            <a:r>
              <a:rPr lang="ru-RU" sz="2100" dirty="0"/>
              <a:t>консульства изначально </a:t>
            </a:r>
            <a:r>
              <a:rPr lang="ru-RU" sz="2100" dirty="0" smtClean="0"/>
              <a:t>создавались как государственные </a:t>
            </a:r>
            <a:r>
              <a:rPr lang="ru-RU" sz="2100" dirty="0"/>
              <a:t>учреждения, наделенные публичными полномочиями.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Уже </a:t>
            </a:r>
            <a:r>
              <a:rPr lang="ru-RU" sz="2100" dirty="0"/>
              <a:t>в XVIII в. </a:t>
            </a:r>
            <a:r>
              <a:rPr lang="ru-RU" sz="2100" dirty="0" smtClean="0"/>
              <a:t>российское </a:t>
            </a:r>
            <a:r>
              <a:rPr lang="ru-RU" sz="2100" dirty="0"/>
              <a:t>правительство требовало </a:t>
            </a:r>
            <a:r>
              <a:rPr lang="ru-RU" sz="2100" dirty="0" smtClean="0"/>
              <a:t>предоставления </a:t>
            </a:r>
            <a:r>
              <a:rPr lang="ru-RU" sz="2100" dirty="0"/>
              <a:t>консулам особых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привилегий и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иммунитетов на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территории страны пребывания</a:t>
            </a:r>
            <a:r>
              <a:rPr lang="ru-RU" sz="2100" dirty="0"/>
              <a:t>. Их </a:t>
            </a:r>
            <a:r>
              <a:rPr lang="ru-RU" sz="2100" dirty="0" smtClean="0"/>
              <a:t>объем определялся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принципом взаимности</a:t>
            </a:r>
            <a:r>
              <a:rPr lang="ru-RU" sz="2100" dirty="0"/>
              <a:t>: </a:t>
            </a:r>
            <a:r>
              <a:rPr lang="ru-RU" sz="2100" dirty="0" smtClean="0"/>
              <a:t>иностранным </a:t>
            </a:r>
            <a:r>
              <a:rPr lang="ru-RU" sz="2100" dirty="0"/>
              <a:t>консулам предоставлялось столько же </a:t>
            </a:r>
            <a:r>
              <a:rPr lang="ru-RU" sz="2100" dirty="0" smtClean="0"/>
              <a:t>иммунитетов </a:t>
            </a:r>
            <a:r>
              <a:rPr lang="ru-RU" sz="2100" dirty="0"/>
              <a:t>и привилегий, сколько </a:t>
            </a:r>
            <a:r>
              <a:rPr lang="ru-RU" sz="2100" dirty="0" smtClean="0"/>
              <a:t>российским консулам </a:t>
            </a:r>
            <a:r>
              <a:rPr lang="ru-RU" sz="2100" dirty="0"/>
              <a:t>– в зарубежных государствах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/>
              <a:t>Расцвет института почетных консулов </a:t>
            </a:r>
            <a:r>
              <a:rPr lang="ru-RU" sz="2100" dirty="0" smtClean="0"/>
              <a:t>пришелся </a:t>
            </a:r>
            <a:r>
              <a:rPr lang="ru-RU" sz="2100" dirty="0"/>
              <a:t>на период правления Петра I, когда </a:t>
            </a:r>
            <a:r>
              <a:rPr lang="ru-RU" sz="2100" dirty="0" smtClean="0"/>
              <a:t>резко </a:t>
            </a:r>
            <a:r>
              <a:rPr lang="ru-RU" sz="2100" dirty="0"/>
              <a:t>возросло количество консульств </a:t>
            </a:r>
            <a:r>
              <a:rPr lang="ru-RU" sz="2100" dirty="0" smtClean="0"/>
              <a:t>Российской империи</a:t>
            </a:r>
            <a:r>
              <a:rPr lang="ru-RU" sz="2100" dirty="0"/>
              <a:t>, учрежденных за </a:t>
            </a:r>
            <a:r>
              <a:rPr lang="ru-RU" sz="2100" dirty="0" smtClean="0"/>
              <a:t>рубежом. </a:t>
            </a:r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Российской империи перед </a:t>
            </a:r>
            <a:r>
              <a:rPr lang="ru-RU" sz="2100" dirty="0" smtClean="0"/>
              <a:t>Первой мировой </a:t>
            </a:r>
            <a:r>
              <a:rPr lang="ru-RU" sz="2100" dirty="0"/>
              <a:t>войной насчитывалось свыше 300 </a:t>
            </a:r>
            <a:r>
              <a:rPr lang="ru-RU" sz="2100" dirty="0" smtClean="0"/>
              <a:t>почетных </a:t>
            </a:r>
            <a:r>
              <a:rPr lang="ru-RU" sz="2100" dirty="0"/>
              <a:t>консулов, т.е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вдвое больше, чем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штатных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86333" y="135057"/>
            <a:ext cx="2271889" cy="65864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endParaRPr lang="ru-RU" sz="2100" dirty="0" smtClean="0"/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Первые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почетные (нештатные) консулы появились в России еще при Петре 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Консульские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изначально выполняли лица, не состоявшие на государственной службе, как правило, </a:t>
            </a:r>
            <a:r>
              <a:rPr lang="ru-RU" sz="2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купцы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имевшие деловые контакты за рубежом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77393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/>
          <p:cNvSpPr/>
          <p:nvPr/>
        </p:nvSpPr>
        <p:spPr>
          <a:xfrm rot="10800000">
            <a:off x="7481529" y="2176230"/>
            <a:ext cx="3872271" cy="909999"/>
          </a:xfrm>
          <a:prstGeom prst="flowChartDocument">
            <a:avLst/>
          </a:prstGeom>
          <a:solidFill>
            <a:srgbClr val="8104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4372" y="550187"/>
            <a:ext cx="11627558" cy="59400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21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В первые годы после революции </a:t>
            </a:r>
            <a:r>
              <a:rPr lang="ru-RU" sz="2100" dirty="0"/>
              <a:t>этот </a:t>
            </a:r>
            <a:r>
              <a:rPr lang="ru-RU" sz="2100" dirty="0" smtClean="0"/>
              <a:t>институт </a:t>
            </a:r>
            <a:r>
              <a:rPr lang="ru-RU" sz="2100" dirty="0"/>
              <a:t>пытались сохранить и развивать. </a:t>
            </a:r>
            <a:endParaRPr lang="ru-RU" sz="2100" dirty="0" smtClean="0"/>
          </a:p>
          <a:p>
            <a:r>
              <a:rPr lang="ru-RU" sz="2100" dirty="0" smtClean="0"/>
              <a:t>В СССР, однако</a:t>
            </a:r>
            <a:r>
              <a:rPr lang="ru-RU" sz="2100" dirty="0"/>
              <a:t>, принадлежность назначаемых </a:t>
            </a:r>
            <a:r>
              <a:rPr lang="ru-RU" sz="2100" dirty="0" smtClean="0"/>
              <a:t>почетных консулов </a:t>
            </a:r>
            <a:r>
              <a:rPr lang="ru-RU" sz="2100" dirty="0"/>
              <a:t>к профсоюзным и другим </a:t>
            </a:r>
            <a:r>
              <a:rPr lang="ru-RU" sz="2100" dirty="0" smtClean="0"/>
              <a:t>общественным </a:t>
            </a:r>
            <a:r>
              <a:rPr lang="ru-RU" sz="2100" dirty="0"/>
              <a:t>кругам зарубежных стран не </a:t>
            </a:r>
            <a:r>
              <a:rPr lang="ru-RU" sz="2100" dirty="0" smtClean="0"/>
              <a:t>приветствовалась </a:t>
            </a:r>
            <a:r>
              <a:rPr lang="ru-RU" sz="2100" dirty="0"/>
              <a:t>правительствами западных </a:t>
            </a:r>
            <a:r>
              <a:rPr lang="ru-RU" sz="2100" dirty="0" smtClean="0"/>
              <a:t>государств, а </a:t>
            </a:r>
            <a:r>
              <a:rPr lang="ru-RU" sz="2100" dirty="0"/>
              <a:t>в дальнейшем </a:t>
            </a:r>
            <a:r>
              <a:rPr lang="ru-RU" sz="2100" dirty="0" smtClean="0"/>
              <a:t>враждебная </a:t>
            </a:r>
            <a:r>
              <a:rPr lang="ru-RU" sz="2100" dirty="0"/>
              <a:t>политика многих ведущих западных </a:t>
            </a:r>
            <a:r>
              <a:rPr lang="ru-RU" sz="2100" dirty="0" smtClean="0"/>
              <a:t>держав по </a:t>
            </a:r>
            <a:r>
              <a:rPr lang="ru-RU" sz="2100" dirty="0"/>
              <a:t>отношению к СССР и вовсе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привела к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упадку этого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института </a:t>
            </a:r>
            <a:endParaRPr lang="ru-RU" sz="21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большинстве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социалистических </a:t>
            </a:r>
          </a:p>
          <a:p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</a:t>
            </a:r>
            <a:r>
              <a:rPr lang="ru-RU" sz="2200" dirty="0" smtClean="0"/>
              <a:t>. </a:t>
            </a:r>
          </a:p>
          <a:p>
            <a:endParaRPr lang="ru-RU" sz="2100" b="1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Возрождение </a:t>
            </a:r>
            <a:r>
              <a:rPr lang="ru-RU" sz="21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института </a:t>
            </a:r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почетных консулов </a:t>
            </a:r>
            <a:r>
              <a:rPr lang="ru-RU" sz="21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наступило в 70-х годах XX в</a:t>
            </a:r>
            <a:r>
              <a:rPr lang="ru-RU" sz="2100" dirty="0" smtClean="0"/>
              <a:t>. </a:t>
            </a:r>
          </a:p>
          <a:p>
            <a:r>
              <a:rPr lang="ru-RU" sz="2100" dirty="0" smtClean="0"/>
              <a:t>В </a:t>
            </a:r>
            <a:r>
              <a:rPr lang="ru-RU" sz="2100" dirty="0"/>
              <a:t>1976 </a:t>
            </a:r>
            <a:r>
              <a:rPr lang="ru-RU" sz="2100" dirty="0" smtClean="0"/>
              <a:t>г. -  </a:t>
            </a:r>
            <a:r>
              <a:rPr lang="ru-RU" sz="2100" dirty="0"/>
              <a:t>Консульский устав СССР </a:t>
            </a:r>
            <a:r>
              <a:rPr lang="ru-RU" sz="2100" dirty="0" smtClean="0"/>
              <a:t>предусмотрел </a:t>
            </a:r>
            <a:r>
              <a:rPr lang="ru-RU" sz="2100" dirty="0"/>
              <a:t>правовое основание для назначения </a:t>
            </a:r>
            <a:r>
              <a:rPr lang="ru-RU" sz="2100" dirty="0" smtClean="0"/>
              <a:t>нештатных </a:t>
            </a:r>
            <a:r>
              <a:rPr lang="ru-RU" sz="2100" dirty="0"/>
              <a:t>консулов из числа как граждан </a:t>
            </a:r>
            <a:r>
              <a:rPr lang="ru-RU" sz="2100" dirty="0" smtClean="0"/>
              <a:t>СССР, так </a:t>
            </a:r>
            <a:r>
              <a:rPr lang="ru-RU" sz="2100" dirty="0"/>
              <a:t>и иностранцев. </a:t>
            </a:r>
            <a:endParaRPr lang="ru-RU" sz="2100" dirty="0" smtClean="0"/>
          </a:p>
          <a:p>
            <a:r>
              <a:rPr lang="ru-RU" sz="2100" dirty="0" smtClean="0"/>
              <a:t>Но </a:t>
            </a:r>
            <a:r>
              <a:rPr lang="ru-RU" sz="2100" dirty="0"/>
              <a:t>начал </a:t>
            </a:r>
            <a:r>
              <a:rPr lang="ru-RU" sz="2100" dirty="0" smtClean="0"/>
              <a:t>использоваться </a:t>
            </a:r>
            <a:r>
              <a:rPr lang="ru-RU" sz="2100" dirty="0"/>
              <a:t>этот институт позднее, когда </a:t>
            </a:r>
            <a:r>
              <a:rPr lang="ru-RU" sz="21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Положение о </a:t>
            </a:r>
            <a:r>
              <a:rPr lang="ru-RU" sz="2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нештатном (почетном) консуле СССР 1988</a:t>
            </a:r>
            <a:r>
              <a:rPr lang="ru-RU" sz="2100" dirty="0"/>
              <a:t> </a:t>
            </a:r>
            <a:r>
              <a:rPr lang="ru-RU" sz="2100" dirty="0" smtClean="0"/>
              <a:t>г. уточнило </a:t>
            </a:r>
            <a:r>
              <a:rPr lang="ru-RU" sz="2100" dirty="0"/>
              <a:t>функции таких лиц. Правда, </a:t>
            </a:r>
            <a:r>
              <a:rPr lang="ru-RU" sz="2100" dirty="0" smtClean="0"/>
              <a:t>назначен </a:t>
            </a:r>
            <a:r>
              <a:rPr lang="ru-RU" sz="2100" dirty="0"/>
              <a:t>в советское время был всего один </a:t>
            </a:r>
            <a:r>
              <a:rPr lang="ru-RU" sz="2100" dirty="0" smtClean="0"/>
              <a:t>почетный консул </a:t>
            </a:r>
            <a:r>
              <a:rPr lang="ru-RU" sz="2100" dirty="0"/>
              <a:t>– в Латинской Америке.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Впоследствии российское </a:t>
            </a:r>
            <a:r>
              <a:rPr lang="ru-RU" sz="2100" dirty="0"/>
              <a:t>правительство начало назначать </a:t>
            </a:r>
            <a:r>
              <a:rPr lang="ru-RU" sz="2100" dirty="0" smtClean="0"/>
              <a:t>нештатных </a:t>
            </a:r>
            <a:r>
              <a:rPr lang="ru-RU" sz="2100" dirty="0"/>
              <a:t>консулов чаще, пользуясь тем, что </a:t>
            </a:r>
            <a:r>
              <a:rPr lang="ru-RU" sz="2100" dirty="0" smtClean="0"/>
              <a:t>такое </a:t>
            </a:r>
            <a:r>
              <a:rPr lang="ru-RU" sz="2100" dirty="0"/>
              <a:t>назначение, в отличие от назначения </a:t>
            </a:r>
            <a:r>
              <a:rPr lang="ru-RU" sz="2100" dirty="0" smtClean="0"/>
              <a:t>штатных </a:t>
            </a:r>
            <a:r>
              <a:rPr lang="ru-RU" sz="2100" dirty="0"/>
              <a:t>консулов, </a:t>
            </a:r>
            <a:r>
              <a:rPr lang="ru-RU" sz="21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производиться не </a:t>
            </a:r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взаимно, а </a:t>
            </a:r>
            <a:r>
              <a:rPr lang="ru-RU" sz="21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одностороннем </a:t>
            </a:r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порядке</a:t>
            </a:r>
            <a:r>
              <a:rPr lang="ru-RU" sz="22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9166" r="1943"/>
          <a:stretch/>
        </p:blipFill>
        <p:spPr>
          <a:xfrm>
            <a:off x="10086856" y="2248669"/>
            <a:ext cx="1266944" cy="76512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0" name="TextBox 9"/>
          <p:cNvSpPr txBox="1"/>
          <p:nvPr/>
        </p:nvSpPr>
        <p:spPr>
          <a:xfrm>
            <a:off x="7523862" y="2631230"/>
            <a:ext cx="306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Почетный консул СССР </a:t>
            </a:r>
            <a:endParaRPr lang="ru-RU" b="1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474133" y="3046175"/>
            <a:ext cx="7007396" cy="13233"/>
          </a:xfrm>
          <a:prstGeom prst="line">
            <a:avLst/>
          </a:prstGeom>
          <a:ln w="28575">
            <a:solidFill>
              <a:srgbClr val="810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535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2488" y="476872"/>
            <a:ext cx="1029546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</a:t>
            </a:r>
            <a:r>
              <a:rPr lang="ru-RU" sz="2200" dirty="0"/>
              <a:t>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положении МИД </a:t>
            </a:r>
            <a:r>
              <a:rPr lang="ru-RU" sz="2200" dirty="0"/>
              <a:t>России от 13 октября 1998 г</a:t>
            </a:r>
            <a:r>
              <a:rPr lang="ru-RU" sz="2200" dirty="0" smtClean="0"/>
              <a:t>. </a:t>
            </a:r>
            <a:r>
              <a:rPr lang="ru-RU" sz="2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почетном консуле Российской Федерации»</a:t>
            </a:r>
            <a:r>
              <a:rPr lang="ru-RU" sz="2200" dirty="0"/>
              <a:t> </a:t>
            </a:r>
            <a:r>
              <a:rPr lang="ru-RU" sz="2200" dirty="0" smtClean="0"/>
              <a:t>дается </a:t>
            </a:r>
            <a:r>
              <a:rPr lang="ru-RU" sz="2200" dirty="0"/>
              <a:t>следующее </a:t>
            </a:r>
            <a:r>
              <a:rPr lang="ru-RU" sz="2200" dirty="0" smtClean="0"/>
              <a:t>определение </a:t>
            </a:r>
            <a:r>
              <a:rPr lang="ru-RU" sz="2200" dirty="0"/>
              <a:t>почетного консула: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«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Почетный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 Российской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Федерации» означает любое лицо,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являющееся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штатным консульским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должностным лицом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которому поручено выполнение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консульских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 на территории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пребывания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имени Российской Федерации</a:t>
            </a:r>
            <a:r>
              <a:rPr lang="ru-RU" sz="2200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7957" y="3587999"/>
            <a:ext cx="529448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 актах национального законодательства </a:t>
            </a:r>
            <a:endParaRPr lang="ru-RU" sz="2200" dirty="0" smtClean="0"/>
          </a:p>
          <a:p>
            <a:r>
              <a:rPr lang="ru-RU" sz="2200" dirty="0" smtClean="0"/>
              <a:t>государств </a:t>
            </a:r>
            <a:r>
              <a:rPr lang="ru-RU" sz="2200" dirty="0"/>
              <a:t>содержатся нормы, </a:t>
            </a:r>
            <a:endParaRPr lang="ru-RU" sz="2200" dirty="0" smtClean="0"/>
          </a:p>
          <a:p>
            <a:r>
              <a:rPr lang="ru-RU" sz="2200" dirty="0" smtClean="0"/>
              <a:t>предусматривающие </a:t>
            </a:r>
            <a:r>
              <a:rPr lang="ru-RU" sz="2200" dirty="0"/>
              <a:t>определенные </a:t>
            </a:r>
            <a:endParaRPr lang="ru-RU" sz="2200" dirty="0" smtClean="0"/>
          </a:p>
          <a:p>
            <a:r>
              <a:rPr lang="ru-RU" sz="2200" dirty="0" smtClean="0"/>
              <a:t>требования </a:t>
            </a:r>
            <a:r>
              <a:rPr lang="ru-RU" sz="2200" dirty="0"/>
              <a:t>к </a:t>
            </a:r>
            <a:r>
              <a:rPr lang="ru-RU" sz="2200" dirty="0" smtClean="0"/>
              <a:t>кандидатурам на </a:t>
            </a:r>
            <a:r>
              <a:rPr lang="ru-RU" sz="2200" dirty="0"/>
              <a:t>должность </a:t>
            </a:r>
            <a:endParaRPr lang="ru-RU" sz="2200" dirty="0" smtClean="0"/>
          </a:p>
          <a:p>
            <a:r>
              <a:rPr lang="ru-RU" sz="2200" dirty="0" smtClean="0"/>
              <a:t>почетных </a:t>
            </a:r>
            <a:r>
              <a:rPr lang="ru-RU" sz="2200" dirty="0"/>
              <a:t>консулов, некоторые </a:t>
            </a:r>
            <a:r>
              <a:rPr lang="ru-RU" sz="2200" dirty="0" smtClean="0"/>
              <a:t>из которых </a:t>
            </a:r>
          </a:p>
          <a:p>
            <a:r>
              <a:rPr lang="ru-RU" sz="2200" dirty="0" smtClean="0"/>
              <a:t>обобщались </a:t>
            </a:r>
            <a:r>
              <a:rPr lang="ru-RU" sz="2200" dirty="0"/>
              <a:t>в </a:t>
            </a:r>
            <a:r>
              <a:rPr lang="ru-RU" sz="2200" dirty="0" smtClean="0"/>
              <a:t>международно-правовой доктрине</a:t>
            </a:r>
            <a:r>
              <a:rPr lang="ru-RU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1806" t="24048" r="14331" b="5155"/>
          <a:stretch/>
        </p:blipFill>
        <p:spPr>
          <a:xfrm>
            <a:off x="6637866" y="2810718"/>
            <a:ext cx="5034666" cy="361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62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3855" y="2077872"/>
            <a:ext cx="97959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</a:t>
            </a:r>
            <a:r>
              <a:rPr lang="ru-RU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Положении 1998 г</a:t>
            </a:r>
            <a:r>
              <a:rPr lang="ru-RU" sz="2000" dirty="0"/>
              <a:t>. в связи с вопросом </a:t>
            </a:r>
            <a:r>
              <a:rPr lang="ru-RU" sz="2000" dirty="0" smtClean="0"/>
              <a:t>гражданства </a:t>
            </a:r>
            <a:r>
              <a:rPr lang="ru-RU" sz="2000" dirty="0"/>
              <a:t>почетных консулов говорится, что «</a:t>
            </a:r>
            <a:r>
              <a:rPr lang="ru-RU" sz="2000" dirty="0" smtClean="0"/>
              <a:t>почетным </a:t>
            </a:r>
            <a:r>
              <a:rPr lang="ru-RU" sz="2000" dirty="0"/>
              <a:t>консулом может </a:t>
            </a:r>
            <a:r>
              <a:rPr lang="ru-RU" sz="2000" dirty="0" smtClean="0"/>
              <a:t>быть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как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гражданин Российской </a:t>
            </a:r>
            <a:r>
              <a:rPr lang="ru-RU" sz="2000" dirty="0"/>
              <a:t>Федерации, </a:t>
            </a:r>
            <a:endParaRPr lang="ru-RU" sz="2000" dirty="0" smtClean="0"/>
          </a:p>
          <a:p>
            <a:r>
              <a:rPr lang="ru-RU" sz="2000" dirty="0" smtClean="0"/>
              <a:t>так </a:t>
            </a:r>
            <a:r>
              <a:rPr lang="ru-RU" sz="2000" dirty="0"/>
              <a:t>и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гражданин иностранного </a:t>
            </a:r>
            <a:r>
              <a:rPr lang="ru-RU" sz="2000" dirty="0"/>
              <a:t>государства,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из </a:t>
            </a:r>
            <a:r>
              <a:rPr lang="ru-RU" sz="2000" dirty="0"/>
              <a:t>числа лиц,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занимающих </a:t>
            </a:r>
            <a:r>
              <a:rPr lang="ru-RU" sz="2000" dirty="0"/>
              <a:t>видное общественное положение в </a:t>
            </a:r>
            <a:r>
              <a:rPr lang="ru-RU" sz="2000" dirty="0" smtClean="0"/>
              <a:t>государстве пребывания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обладающих необходимыми личными </a:t>
            </a:r>
            <a:r>
              <a:rPr lang="ru-RU" sz="2000" dirty="0"/>
              <a:t>качествами,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имеющих возможность </a:t>
            </a:r>
            <a:r>
              <a:rPr lang="ru-RU" sz="2000" dirty="0"/>
              <a:t>должным образом выполнять </a:t>
            </a:r>
            <a:r>
              <a:rPr lang="ru-RU" sz="2000" dirty="0" smtClean="0"/>
              <a:t>возложенные </a:t>
            </a:r>
            <a:r>
              <a:rPr lang="ru-RU" sz="2000" dirty="0"/>
              <a:t>на него консульские </a:t>
            </a:r>
            <a:r>
              <a:rPr lang="ru-RU" sz="2000" dirty="0" smtClean="0"/>
              <a:t>функции».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3777" y="569383"/>
            <a:ext cx="10476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Еще </a:t>
            </a:r>
            <a:r>
              <a:rPr lang="ru-RU" sz="2000" dirty="0"/>
              <a:t>в XVIII </a:t>
            </a:r>
            <a:r>
              <a:rPr lang="en-US" sz="2000" dirty="0" smtClean="0"/>
              <a:t>-</a:t>
            </a:r>
            <a:r>
              <a:rPr lang="ru-RU" sz="2000" dirty="0" smtClean="0"/>
              <a:t> XIX вв. </a:t>
            </a:r>
            <a:r>
              <a:rPr lang="ru-RU" sz="2000" dirty="0"/>
              <a:t>указывали на то, что </a:t>
            </a:r>
            <a:r>
              <a:rPr lang="ru-RU" sz="2000" dirty="0" smtClean="0"/>
              <a:t>необходимо </a:t>
            </a:r>
            <a:r>
              <a:rPr lang="ru-RU" sz="2000" dirty="0"/>
              <a:t>назначать почетных консулов из числа</a:t>
            </a:r>
          </a:p>
          <a:p>
            <a:r>
              <a:rPr lang="ru-RU" sz="2000" dirty="0"/>
              <a:t>граждан представляемого государства, в </a:t>
            </a:r>
            <a:r>
              <a:rPr lang="ru-RU" sz="2000" dirty="0" smtClean="0"/>
              <a:t>противном </a:t>
            </a:r>
            <a:r>
              <a:rPr lang="ru-RU" sz="2000" dirty="0"/>
              <a:t>случае нельзя ожидать лояльного </a:t>
            </a:r>
            <a:r>
              <a:rPr lang="ru-RU" sz="2000" dirty="0" smtClean="0"/>
              <a:t>отношения </a:t>
            </a:r>
            <a:r>
              <a:rPr lang="ru-RU" sz="2000" dirty="0"/>
              <a:t>к исполнению консульских обязанностей</a:t>
            </a:r>
          </a:p>
        </p:txBody>
      </p:sp>
    </p:spTree>
    <p:extLst>
      <p:ext uri="{BB962C8B-B14F-4D97-AF65-F5344CB8AC3E}">
        <p14:creationId xmlns:p14="http://schemas.microsoft.com/office/powerpoint/2010/main" val="2020989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9244" y="730957"/>
            <a:ext cx="947137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назначения и </a:t>
            </a:r>
            <a:r>
              <a:rPr lang="ru-RU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функционирования </a:t>
            </a:r>
            <a:r>
              <a:rPr lang="ru-RU" sz="2100" dirty="0" smtClean="0"/>
              <a:t>почетных </a:t>
            </a:r>
            <a:r>
              <a:rPr lang="ru-RU" sz="2100" dirty="0"/>
              <a:t>консулов помимо актов </a:t>
            </a:r>
            <a:r>
              <a:rPr lang="ru-RU" sz="2100" dirty="0" smtClean="0"/>
              <a:t>национального </a:t>
            </a:r>
            <a:r>
              <a:rPr lang="ru-RU" sz="2100" dirty="0"/>
              <a:t>законодательства регулируется </a:t>
            </a:r>
            <a:r>
              <a:rPr lang="ru-RU" sz="2100" dirty="0" smtClean="0"/>
              <a:t>положениями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двусторонних консульских конвенций. </a:t>
            </a:r>
            <a:endParaRPr lang="ru-RU" sz="21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 smtClean="0"/>
              <a:t>Так, к </a:t>
            </a:r>
            <a:r>
              <a:rPr lang="ru-RU" sz="2100" dirty="0"/>
              <a:t>2018 г. Российской Федерацией заключено </a:t>
            </a:r>
            <a:r>
              <a:rPr lang="ru-RU" sz="2100" dirty="0" smtClean="0"/>
              <a:t>более </a:t>
            </a:r>
            <a:r>
              <a:rPr lang="ru-RU" sz="2100" dirty="0"/>
              <a:t>70 консульских конвенций, некоторые </a:t>
            </a:r>
            <a:r>
              <a:rPr lang="ru-RU" sz="2100" dirty="0" smtClean="0"/>
              <a:t>из которых </a:t>
            </a:r>
            <a:r>
              <a:rPr lang="ru-RU" sz="2100" dirty="0"/>
              <a:t>заключены еще СССР, однако </a:t>
            </a:r>
            <a:r>
              <a:rPr lang="ru-RU" sz="2100" dirty="0" smtClean="0"/>
              <a:t>институт почетного </a:t>
            </a:r>
            <a:r>
              <a:rPr lang="ru-RU" sz="2100" dirty="0"/>
              <a:t>консула предусматривается лишь </a:t>
            </a:r>
            <a:r>
              <a:rPr lang="ru-RU" sz="2100" dirty="0" smtClean="0"/>
              <a:t>в 20–30 </a:t>
            </a:r>
            <a:r>
              <a:rPr lang="ru-RU" sz="2100" dirty="0"/>
              <a:t>из </a:t>
            </a:r>
            <a:r>
              <a:rPr lang="ru-RU" sz="2100" dirty="0" smtClean="0"/>
              <a:t>них.</a:t>
            </a:r>
          </a:p>
          <a:p>
            <a:endParaRPr lang="ru-RU" sz="2100" dirty="0"/>
          </a:p>
          <a:p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Формулировки положений</a:t>
            </a:r>
            <a:r>
              <a:rPr lang="ru-RU" sz="2100" dirty="0"/>
              <a:t>, </a:t>
            </a:r>
            <a:r>
              <a:rPr lang="ru-RU" sz="2100" dirty="0" smtClean="0"/>
              <a:t>относящихся к </a:t>
            </a:r>
            <a:r>
              <a:rPr lang="ru-RU" sz="2100" dirty="0"/>
              <a:t>почетным консулам, в таких двусторонних </a:t>
            </a:r>
            <a:r>
              <a:rPr lang="ru-RU" sz="2100" dirty="0" smtClean="0"/>
              <a:t>конвенциях </a:t>
            </a:r>
            <a:r>
              <a:rPr lang="ru-RU" sz="2100" dirty="0"/>
              <a:t>носят весьма общий характер и чаще </a:t>
            </a:r>
            <a:r>
              <a:rPr lang="ru-RU" sz="2100" dirty="0" smtClean="0"/>
              <a:t>всего </a:t>
            </a:r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ограничиваются следующей формулой</a:t>
            </a:r>
            <a:r>
              <a:rPr lang="ru-RU" sz="2100" dirty="0"/>
              <a:t>: </a:t>
            </a:r>
            <a:endParaRPr lang="ru-RU" sz="2100" dirty="0" smtClean="0"/>
          </a:p>
          <a:p>
            <a:r>
              <a:rPr lang="ru-RU" sz="2100" dirty="0" smtClean="0"/>
              <a:t>«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Если обе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Договаривающиеся Стороны согласны на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назначение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почетного консульского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должностного лица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то они консультируются друг с другом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 вопросу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заключения соответствующих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соглашений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на основе положений настоящей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Конвенции и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норм обычного международного права в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целях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определения режима, который будет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применяться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 почетным консульским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должностным лицам</a:t>
            </a:r>
            <a:r>
              <a:rPr lang="ru-RU" sz="2100" dirty="0" smtClean="0"/>
              <a:t>».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61401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93423" y="616373"/>
            <a:ext cx="964071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По праву Российской Федерации (гл. II Положения 1998 г.) порядок назначения почетных (нештатных) консулов ничем не отличается от процедуры назначения штатных консулов. </a:t>
            </a:r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r>
              <a:rPr lang="ru-RU" sz="2100" dirty="0" smtClean="0"/>
              <a:t>На кандидатуру почетного консула запрашивается предварительное согласие государства пребывания. </a:t>
            </a:r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r>
              <a:rPr lang="ru-RU" sz="2100" dirty="0" smtClean="0"/>
              <a:t>После получения которого кандидатура утверждается министром иностранных дел РФ или лицом, его заменяющим. </a:t>
            </a:r>
          </a:p>
          <a:p>
            <a:endParaRPr lang="ru-RU" sz="2100" dirty="0" smtClean="0"/>
          </a:p>
          <a:p>
            <a:r>
              <a:rPr lang="ru-RU" sz="2100" dirty="0" smtClean="0"/>
              <a:t>Кандидатура почетного консула может быть выдвинута дипломатическим представительством или консульским учреждением представляемого государства в стране пребывания. </a:t>
            </a:r>
          </a:p>
          <a:p>
            <a:endParaRPr lang="ru-RU" sz="2100" dirty="0" smtClean="0"/>
          </a:p>
          <a:p>
            <a:r>
              <a:rPr lang="ru-RU" sz="2100" dirty="0" smtClean="0"/>
              <a:t>При назначении почетный консул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 консульский патент</a:t>
            </a:r>
            <a:r>
              <a:rPr lang="ru-RU" sz="2100" dirty="0" smtClean="0"/>
              <a:t>, где указывается вся необходимая информация (личные данные, гражданство, класс),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официально приступает к исполнению своих функций </a:t>
            </a: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момента получения экзекватуры</a:t>
            </a:r>
            <a:r>
              <a:rPr lang="ru-RU" sz="2100" dirty="0" smtClean="0"/>
              <a:t> от властей государства пребывания.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0965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82132" y="2709198"/>
            <a:ext cx="913271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Почетные консулы подразделяются на следующие </a:t>
            </a:r>
            <a:r>
              <a:rPr lang="ru-RU" sz="2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</a:t>
            </a:r>
            <a:r>
              <a:rPr lang="ru-RU" sz="2100" dirty="0"/>
              <a:t>:</a:t>
            </a:r>
          </a:p>
          <a:p>
            <a:endParaRPr lang="ru-RU" sz="2100" dirty="0"/>
          </a:p>
          <a:p>
            <a:r>
              <a:rPr lang="ru-RU" sz="2100" dirty="0"/>
              <a:t>1. Почетный генеральный консул.</a:t>
            </a:r>
          </a:p>
          <a:p>
            <a:r>
              <a:rPr lang="ru-RU" sz="2100" dirty="0"/>
              <a:t>2. Почетный консул.</a:t>
            </a:r>
          </a:p>
          <a:p>
            <a:r>
              <a:rPr lang="ru-RU" sz="2100" dirty="0"/>
              <a:t>3. Почетный вице-консул.</a:t>
            </a:r>
          </a:p>
          <a:p>
            <a:r>
              <a:rPr lang="ru-RU" sz="2100" dirty="0"/>
              <a:t>4. Почетный консульский агент.</a:t>
            </a:r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местонахождение </a:t>
            </a:r>
            <a:r>
              <a:rPr lang="ru-RU" sz="2100" dirty="0"/>
              <a:t>резиденции и канцелярии почетного консула,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его </a:t>
            </a:r>
            <a:r>
              <a:rPr lang="ru-RU" sz="2100" dirty="0"/>
              <a:t>класс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консульский </a:t>
            </a:r>
            <a:r>
              <a:rPr lang="ru-RU" sz="2100" dirty="0"/>
              <a:t>округ </a:t>
            </a:r>
            <a:endParaRPr lang="ru-RU" sz="2100" dirty="0" smtClean="0"/>
          </a:p>
          <a:p>
            <a:r>
              <a:rPr lang="ru-RU" sz="2100" dirty="0" smtClean="0"/>
              <a:t>определяются </a:t>
            </a:r>
            <a:r>
              <a:rPr lang="ru-RU" sz="2100" dirty="0"/>
              <a:t>по соглашению с государством пребывания.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2176" y="239291"/>
            <a:ext cx="11029246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Согласно 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Положению о почетном консуле РФ </a:t>
            </a:r>
            <a:r>
              <a:rPr lang="ru-RU" sz="2000" dirty="0"/>
              <a:t>1998 года, он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подчиняется </a:t>
            </a:r>
            <a:r>
              <a:rPr lang="ru-RU" sz="2000" dirty="0"/>
              <a:t>МИД РФ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выполняет </a:t>
            </a:r>
            <a:r>
              <a:rPr lang="ru-RU" sz="2000" dirty="0"/>
              <a:t>свои функции под руководством дипломатического представительства или консульского учреждения РФ в государстве пребывания.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при </a:t>
            </a:r>
            <a:r>
              <a:rPr lang="ru-RU" sz="2000" dirty="0"/>
              <a:t>отсутствии дипломатического представительства и консульств (штатных) почетный консул действует под руководством МИД РФ или, по его поручению, российского дипломатического представительства в сопредельном государстве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7471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0844" y="468281"/>
            <a:ext cx="98100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</a:t>
            </a:r>
            <a:r>
              <a:rPr lang="ru-RU" sz="2100" dirty="0"/>
              <a:t> почетных консулов также </a:t>
            </a:r>
            <a:r>
              <a:rPr lang="ru-RU" sz="2100" dirty="0" smtClean="0"/>
              <a:t>варьируются </a:t>
            </a:r>
            <a:r>
              <a:rPr lang="ru-RU" sz="2100" dirty="0"/>
              <a:t>в зависимости от государства и как </a:t>
            </a:r>
            <a:r>
              <a:rPr lang="ru-RU" sz="2100" dirty="0" smtClean="0"/>
              <a:t>правило включают </a:t>
            </a:r>
            <a:r>
              <a:rPr lang="ru-RU" sz="2100" dirty="0"/>
              <a:t>в себя те же задачи, которые </a:t>
            </a:r>
            <a:r>
              <a:rPr lang="ru-RU" sz="2100" dirty="0" smtClean="0"/>
              <a:t>выполняются </a:t>
            </a:r>
            <a:r>
              <a:rPr lang="ru-RU" sz="2100" dirty="0"/>
              <a:t>штатными консулами, но </a:t>
            </a:r>
            <a:r>
              <a:rPr lang="ru-RU" sz="21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меньшем </a:t>
            </a:r>
            <a:r>
              <a:rPr lang="ru-RU" sz="21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объеме или </a:t>
            </a:r>
            <a:r>
              <a:rPr lang="ru-RU" sz="21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меньшим политическим </a:t>
            </a:r>
            <a:r>
              <a:rPr lang="ru-RU" sz="21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наполнением</a:t>
            </a:r>
            <a:r>
              <a:rPr lang="ru-RU" sz="2100" dirty="0" smtClean="0"/>
              <a:t>. </a:t>
            </a:r>
          </a:p>
          <a:p>
            <a:endParaRPr lang="ru-RU" sz="2100" dirty="0"/>
          </a:p>
          <a:p>
            <a:r>
              <a:rPr lang="ru-RU" sz="2100" dirty="0" smtClean="0"/>
              <a:t>Следует </a:t>
            </a:r>
            <a:r>
              <a:rPr lang="ru-RU" sz="2100" dirty="0"/>
              <a:t>отметить, что в </a:t>
            </a:r>
            <a:r>
              <a:rPr lang="ru-RU" sz="2100" dirty="0" smtClean="0"/>
              <a:t>тексте Венской </a:t>
            </a:r>
            <a:r>
              <a:rPr lang="ru-RU" sz="2100" dirty="0"/>
              <a:t>конвенции 1963 г. никакого различия</a:t>
            </a:r>
          </a:p>
          <a:p>
            <a:r>
              <a:rPr lang="ru-RU" sz="2100" dirty="0"/>
              <a:t>в объеме функций, выполняемых штатными </a:t>
            </a:r>
            <a:r>
              <a:rPr lang="ru-RU" sz="2100" dirty="0" smtClean="0"/>
              <a:t>и почетными </a:t>
            </a:r>
            <a:r>
              <a:rPr lang="ru-RU" sz="2100" dirty="0"/>
              <a:t>(нештатными) консулами, не </a:t>
            </a:r>
            <a:r>
              <a:rPr lang="ru-RU" sz="2100" dirty="0" smtClean="0"/>
              <a:t>проводится</a:t>
            </a:r>
            <a:r>
              <a:rPr lang="ru-RU" sz="2100" dirty="0"/>
              <a:t>. Но данный вопрос нашел отражение в </a:t>
            </a:r>
            <a:r>
              <a:rPr lang="ru-RU" sz="2100" dirty="0" smtClean="0"/>
              <a:t>законодательных </a:t>
            </a:r>
            <a:r>
              <a:rPr lang="ru-RU" sz="2100" dirty="0"/>
              <a:t>актах многих государств, а </a:t>
            </a:r>
            <a:r>
              <a:rPr lang="ru-RU" sz="2100" dirty="0" smtClean="0"/>
              <a:t>также в </a:t>
            </a:r>
            <a:r>
              <a:rPr lang="ru-RU" sz="2100" dirty="0"/>
              <a:t>двусторонних консульских конвенциях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/>
              <a:t>Так, </a:t>
            </a:r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согласно Положению 1998 г</a:t>
            </a:r>
            <a:r>
              <a:rPr lang="ru-RU" sz="2100" dirty="0"/>
              <a:t>. </a:t>
            </a:r>
            <a:r>
              <a:rPr lang="ru-RU" sz="2100" dirty="0" smtClean="0"/>
              <a:t>почетный консул </a:t>
            </a:r>
            <a:r>
              <a:rPr lang="ru-RU" sz="2100" dirty="0"/>
              <a:t>Российской </a:t>
            </a:r>
            <a:r>
              <a:rPr lang="ru-RU" sz="2100" dirty="0" smtClean="0"/>
              <a:t>Федерации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выполняет функции </a:t>
            </a:r>
            <a:r>
              <a:rPr lang="ru-RU" sz="2100" dirty="0"/>
              <a:t>по защите и восстановлению прав и </a:t>
            </a:r>
            <a:r>
              <a:rPr lang="ru-RU" sz="2100" dirty="0" smtClean="0"/>
              <a:t>законных </a:t>
            </a:r>
            <a:r>
              <a:rPr lang="ru-RU" sz="2100" dirty="0"/>
              <a:t>интересов граждан и юридических лиц </a:t>
            </a:r>
            <a:r>
              <a:rPr lang="ru-RU" sz="2100" dirty="0" smtClean="0"/>
              <a:t>Российской </a:t>
            </a:r>
            <a:r>
              <a:rPr lang="ru-RU" sz="2100" dirty="0"/>
              <a:t>Федерации,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информирует российских граждан </a:t>
            </a:r>
            <a:r>
              <a:rPr lang="ru-RU" sz="2100" dirty="0"/>
              <a:t>о законах и обычаях государства </a:t>
            </a:r>
            <a:r>
              <a:rPr lang="ru-RU" sz="2100" dirty="0" smtClean="0"/>
              <a:t>пребывания,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сообщает дипломатическому представительству </a:t>
            </a:r>
            <a:r>
              <a:rPr lang="ru-RU" sz="2100" dirty="0"/>
              <a:t>или консульскому учреждению </a:t>
            </a:r>
            <a:r>
              <a:rPr lang="ru-RU" sz="2100" dirty="0" smtClean="0"/>
              <a:t>Российской </a:t>
            </a:r>
            <a:r>
              <a:rPr lang="ru-RU" sz="2100" dirty="0"/>
              <a:t>Федерации в государстве </a:t>
            </a:r>
            <a:r>
              <a:rPr lang="ru-RU" sz="2100" dirty="0" smtClean="0"/>
              <a:t>пребывания о </a:t>
            </a:r>
            <a:r>
              <a:rPr lang="ru-RU" sz="2100" dirty="0"/>
              <a:t>нарушении прав российских граждан, об </a:t>
            </a:r>
            <a:r>
              <a:rPr lang="ru-RU" sz="2100" dirty="0" smtClean="0"/>
              <a:t>их аресте</a:t>
            </a:r>
            <a:r>
              <a:rPr lang="ru-RU" sz="2100" dirty="0"/>
              <a:t>, задержании или лишении свободы, и т.д.</a:t>
            </a:r>
          </a:p>
        </p:txBody>
      </p:sp>
    </p:spTree>
    <p:extLst>
      <p:ext uri="{BB962C8B-B14F-4D97-AF65-F5344CB8AC3E}">
        <p14:creationId xmlns:p14="http://schemas.microsoft.com/office/powerpoint/2010/main" val="4099325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3577" y="311491"/>
            <a:ext cx="1128042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Нет четко установленного перечня </a:t>
            </a:r>
            <a:r>
              <a:rPr lang="ru-RU" sz="2200" dirty="0" smtClean="0"/>
              <a:t>функций, выполняемых </a:t>
            </a:r>
            <a:r>
              <a:rPr lang="ru-RU" sz="2200" dirty="0"/>
              <a:t>почетными консулами, </a:t>
            </a:r>
            <a:r>
              <a:rPr lang="ru-RU" sz="2200" dirty="0" smtClean="0"/>
              <a:t>однако наблюдается </a:t>
            </a:r>
            <a:r>
              <a:rPr lang="ru-RU" sz="2200" dirty="0"/>
              <a:t>тенденция к выделению </a:t>
            </a:r>
            <a:r>
              <a:rPr lang="ru-RU" sz="2200" dirty="0" smtClean="0"/>
              <a:t>некоторых </a:t>
            </a:r>
            <a:r>
              <a:rPr lang="ru-RU" sz="2200" dirty="0"/>
              <a:t>из них в качестве особо значимых.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Так</a:t>
            </a:r>
            <a:r>
              <a:rPr lang="ru-RU" sz="2200" dirty="0"/>
              <a:t>, </a:t>
            </a:r>
            <a:r>
              <a:rPr lang="ru-RU" sz="2200" dirty="0" smtClean="0"/>
              <a:t>в литературе </a:t>
            </a:r>
            <a:r>
              <a:rPr lang="ru-RU" sz="2200" dirty="0"/>
              <a:t>отмечаются </a:t>
            </a:r>
            <a:r>
              <a:rPr lang="ru-RU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основные </a:t>
            </a:r>
            <a:r>
              <a:rPr lang="ru-RU" sz="2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</a:t>
            </a:r>
            <a:r>
              <a:rPr lang="ru-RU" sz="2200" dirty="0" smtClean="0"/>
              <a:t>почетных </a:t>
            </a:r>
            <a:r>
              <a:rPr lang="ru-RU" sz="2200" dirty="0"/>
              <a:t>консулов: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развивать экономические, коммерческие </a:t>
            </a:r>
            <a:r>
              <a:rPr lang="ru-RU" sz="2200" dirty="0"/>
              <a:t>и культурно-научные </a:t>
            </a:r>
            <a:r>
              <a:rPr lang="ru-RU" sz="2200" dirty="0" smtClean="0"/>
              <a:t>отношения между </a:t>
            </a:r>
            <a:r>
              <a:rPr lang="ru-RU" sz="2200" dirty="0"/>
              <a:t>государствами пребывания и </a:t>
            </a:r>
            <a:r>
              <a:rPr lang="ru-RU" sz="2200" dirty="0" smtClean="0"/>
              <a:t>назначения, т.е</a:t>
            </a:r>
            <a:r>
              <a:rPr lang="ru-RU" sz="2200" dirty="0"/>
              <a:t>. продвигать торговлю и инвестиции,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защищать </a:t>
            </a:r>
            <a:r>
              <a:rPr lang="ru-RU" sz="2200" dirty="0"/>
              <a:t>интересы направившей их страны и </a:t>
            </a:r>
            <a:r>
              <a:rPr lang="ru-RU" sz="2200" dirty="0" smtClean="0"/>
              <a:t>ее граждан</a:t>
            </a:r>
            <a:r>
              <a:rPr lang="ru-RU" sz="2200" dirty="0"/>
              <a:t>. </a:t>
            </a:r>
            <a:endParaRPr lang="ru-RU" sz="22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96710" y="4417358"/>
            <a:ext cx="103293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Все свои функции почетные консулы Российской Федерации выполняют лично. </a:t>
            </a:r>
          </a:p>
          <a:p>
            <a:endParaRPr lang="ru-RU" sz="2000" dirty="0"/>
          </a:p>
          <a:p>
            <a:r>
              <a:rPr lang="ru-RU" sz="2000" dirty="0" smtClean="0"/>
              <a:t>За </a:t>
            </a:r>
            <a:r>
              <a:rPr lang="ru-RU" sz="2000" dirty="0"/>
              <a:t>осуществление указанных </a:t>
            </a:r>
            <a:r>
              <a:rPr lang="ru-RU" sz="2000" dirty="0" smtClean="0"/>
              <a:t>функций </a:t>
            </a:r>
          </a:p>
          <a:p>
            <a:r>
              <a:rPr lang="ru-RU" sz="2000" dirty="0" smtClean="0"/>
              <a:t>Положением </a:t>
            </a:r>
            <a:r>
              <a:rPr lang="ru-RU" sz="2000" dirty="0"/>
              <a:t>1998 г. </a:t>
            </a:r>
            <a:r>
              <a:rPr lang="ru-RU" sz="2000" dirty="0" smtClean="0"/>
              <a:t>предусмотрены </a:t>
            </a:r>
            <a:r>
              <a:rPr lang="ru-RU" sz="2000" dirty="0"/>
              <a:t>консульские </a:t>
            </a:r>
          </a:p>
          <a:p>
            <a:r>
              <a:rPr lang="ru-RU" sz="2000" dirty="0"/>
              <a:t>сборы, взимаемые в </a:t>
            </a:r>
            <a:r>
              <a:rPr lang="ru-RU" sz="2000" dirty="0" smtClean="0"/>
              <a:t>соответствии </a:t>
            </a:r>
            <a:r>
              <a:rPr lang="ru-RU" sz="2000" dirty="0"/>
              <a:t>с установленными </a:t>
            </a:r>
          </a:p>
          <a:p>
            <a:r>
              <a:rPr lang="ru-RU" sz="2000" dirty="0"/>
              <a:t>для них тарифами.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633" y="4904703"/>
            <a:ext cx="2681411" cy="14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34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48266" y="1122044"/>
            <a:ext cx="10058401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Перечень функций, выполняемых </a:t>
            </a:r>
            <a:r>
              <a:rPr lang="ru-RU" sz="2200" dirty="0" smtClean="0"/>
              <a:t>почетными </a:t>
            </a:r>
            <a:r>
              <a:rPr lang="ru-RU" sz="2200" dirty="0"/>
              <a:t>консулами, может быть ограничен </a:t>
            </a:r>
            <a:r>
              <a:rPr lang="ru-RU" sz="2200" dirty="0" smtClean="0"/>
              <a:t>или расширен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положениями </a:t>
            </a:r>
            <a:r>
              <a:rPr lang="ru-RU" sz="2200" dirty="0"/>
              <a:t>двусторонних </a:t>
            </a:r>
            <a:r>
              <a:rPr lang="ru-RU" sz="2200" dirty="0" smtClean="0"/>
              <a:t>консульских конвенций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национальным законодательством </a:t>
            </a:r>
            <a:r>
              <a:rPr lang="ru-RU" sz="2200" dirty="0"/>
              <a:t>государств.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Например</a:t>
            </a:r>
            <a:r>
              <a:rPr lang="ru-RU" sz="2200" dirty="0"/>
              <a:t>, 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о </a:t>
            </a:r>
            <a:r>
              <a:rPr lang="ru-RU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консульской 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ФРГ </a:t>
            </a:r>
          </a:p>
          <a:p>
            <a:r>
              <a:rPr lang="ru-RU" sz="2200" dirty="0" smtClean="0"/>
              <a:t>не </a:t>
            </a:r>
            <a:r>
              <a:rPr lang="ru-RU" sz="2200" dirty="0"/>
              <a:t>наделяет </a:t>
            </a:r>
            <a:r>
              <a:rPr lang="ru-RU" sz="2200" dirty="0" smtClean="0"/>
              <a:t>почетных консулов полномочиями </a:t>
            </a:r>
          </a:p>
          <a:p>
            <a:r>
              <a:rPr lang="ru-RU" sz="2200" dirty="0" smtClean="0"/>
              <a:t>регистрировать браки, при этом МИД Германии </a:t>
            </a:r>
          </a:p>
          <a:p>
            <a:r>
              <a:rPr lang="ru-RU" sz="2200" dirty="0" smtClean="0"/>
              <a:t>сохраняет за собой право вводить иные ограничения </a:t>
            </a:r>
          </a:p>
          <a:p>
            <a:r>
              <a:rPr lang="ru-RU" sz="2200" dirty="0" smtClean="0"/>
              <a:t>в отношении объема </a:t>
            </a:r>
            <a:r>
              <a:rPr lang="ru-RU" sz="2200" dirty="0"/>
              <a:t>консульских функций, </a:t>
            </a:r>
            <a:endParaRPr lang="ru-RU" sz="2200" dirty="0" smtClean="0"/>
          </a:p>
          <a:p>
            <a:r>
              <a:rPr lang="ru-RU" sz="2200" dirty="0" smtClean="0"/>
              <a:t>выполняемых почетными </a:t>
            </a:r>
            <a:r>
              <a:rPr lang="ru-RU" sz="2200" dirty="0"/>
              <a:t>консулами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Владивостоке почетный консул ФРГ работает с 2012 года, консульский округ – Приморский край.</a:t>
            </a:r>
          </a:p>
          <a:p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288" y="3327233"/>
            <a:ext cx="2767379" cy="16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11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6709" y="760915"/>
            <a:ext cx="115259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Почетные консулы также могут </a:t>
            </a:r>
            <a:r>
              <a:rPr lang="ru-RU" sz="2100" dirty="0" smtClean="0"/>
              <a:t>выполнять дополнительные </a:t>
            </a:r>
            <a:r>
              <a:rPr lang="ru-RU" sz="2100" dirty="0"/>
              <a:t>функции, прямо не </a:t>
            </a:r>
            <a:r>
              <a:rPr lang="ru-RU" sz="2100" dirty="0" smtClean="0"/>
              <a:t>предусмотренные </a:t>
            </a:r>
            <a:r>
              <a:rPr lang="ru-RU" sz="2100" dirty="0"/>
              <a:t>положениями национального </a:t>
            </a:r>
            <a:r>
              <a:rPr lang="ru-RU" sz="2100" dirty="0" smtClean="0"/>
              <a:t>законодательства </a:t>
            </a:r>
            <a:r>
              <a:rPr lang="ru-RU" sz="2100" dirty="0"/>
              <a:t>или консульских конвенций, </a:t>
            </a:r>
            <a:r>
              <a:rPr lang="ru-RU" sz="2100" dirty="0" smtClean="0"/>
              <a:t>однако способствующие </a:t>
            </a:r>
            <a:r>
              <a:rPr lang="ru-RU" sz="2100" dirty="0"/>
              <a:t>достижению </a:t>
            </a:r>
            <a:r>
              <a:rPr lang="ru-RU" sz="2100" dirty="0" smtClean="0"/>
              <a:t>поставленных целей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200" dirty="0"/>
          </a:p>
          <a:p>
            <a:r>
              <a:rPr lang="ru-RU" sz="2200" dirty="0" smtClean="0"/>
              <a:t>Т</a:t>
            </a:r>
            <a:r>
              <a:rPr lang="ru-RU" sz="2100" dirty="0" smtClean="0"/>
              <a:t>ак</a:t>
            </a:r>
            <a:r>
              <a:rPr lang="ru-RU" sz="2100" dirty="0"/>
              <a:t>, например, почетный консул </a:t>
            </a:r>
            <a:r>
              <a:rPr lang="ru-RU" sz="2100" dirty="0" smtClean="0"/>
              <a:t>России в </a:t>
            </a:r>
          </a:p>
          <a:p>
            <a:r>
              <a:rPr lang="ru-RU" sz="2100" dirty="0" smtClean="0"/>
              <a:t>Нюрнберге с консульским округом </a:t>
            </a:r>
            <a:r>
              <a:rPr lang="ru-RU" sz="2100" dirty="0"/>
              <a:t>в Северной </a:t>
            </a:r>
            <a:r>
              <a:rPr lang="ru-RU" sz="2100" dirty="0" smtClean="0"/>
              <a:t>Баварии </a:t>
            </a:r>
          </a:p>
          <a:p>
            <a:r>
              <a:rPr lang="ru-RU" sz="2100" dirty="0" smtClean="0"/>
              <a:t>(</a:t>
            </a:r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российских граждан в </a:t>
            </a:r>
            <a:r>
              <a:rPr lang="ru-RU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этой </a:t>
            </a:r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крупнейшей </a:t>
            </a:r>
          </a:p>
          <a:p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административной единице </a:t>
            </a:r>
            <a:r>
              <a:rPr lang="ru-RU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ФРГ свыше 27 тысяч </a:t>
            </a:r>
            <a:endParaRPr lang="ru-RU" sz="21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</a:t>
            </a:r>
            <a:r>
              <a:rPr lang="ru-RU" sz="2100" dirty="0" smtClean="0"/>
              <a:t>) </a:t>
            </a:r>
            <a:r>
              <a:rPr lang="ru-RU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Николаус  </a:t>
            </a:r>
            <a:r>
              <a:rPr lang="ru-RU" sz="2400" b="1" dirty="0" err="1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Кнауф</a:t>
            </a:r>
            <a:r>
              <a:rPr lang="ru-RU" sz="2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100" dirty="0" smtClean="0"/>
              <a:t>регулярно организует пресс-конференции, семинары</a:t>
            </a:r>
            <a:r>
              <a:rPr lang="ru-RU" sz="2100" dirty="0"/>
              <a:t>, </a:t>
            </a:r>
            <a:endParaRPr lang="ru-RU" sz="2100" dirty="0" smtClean="0"/>
          </a:p>
          <a:p>
            <a:r>
              <a:rPr lang="ru-RU" sz="2100" dirty="0" smtClean="0"/>
              <a:t>деловые </a:t>
            </a:r>
            <a:r>
              <a:rPr lang="ru-RU" sz="2100" dirty="0"/>
              <a:t>встречи, в ходе которых участников </a:t>
            </a:r>
            <a:endParaRPr lang="ru-RU" sz="2100" dirty="0" smtClean="0"/>
          </a:p>
          <a:p>
            <a:r>
              <a:rPr lang="ru-RU" sz="2100" dirty="0" smtClean="0"/>
              <a:t>информируют об экономической </a:t>
            </a:r>
            <a:r>
              <a:rPr lang="ru-RU" sz="2100" dirty="0"/>
              <a:t>ситуации в </a:t>
            </a:r>
            <a:r>
              <a:rPr lang="ru-RU" sz="2100" dirty="0" smtClean="0"/>
              <a:t>России, </a:t>
            </a:r>
          </a:p>
          <a:p>
            <a:r>
              <a:rPr lang="ru-RU" sz="2100" dirty="0" smtClean="0"/>
              <a:t>требованиях </a:t>
            </a:r>
            <a:r>
              <a:rPr lang="ru-RU" sz="2100" dirty="0"/>
              <a:t>налоговых и </a:t>
            </a:r>
            <a:r>
              <a:rPr lang="ru-RU" sz="2100" dirty="0" smtClean="0"/>
              <a:t>таможенных служб </a:t>
            </a:r>
          </a:p>
          <a:p>
            <a:r>
              <a:rPr lang="ru-RU" sz="2100" dirty="0" smtClean="0"/>
              <a:t>Российской </a:t>
            </a:r>
            <a:r>
              <a:rPr lang="ru-RU" sz="2100" dirty="0"/>
              <a:t>Федерации и т.д. </a:t>
            </a:r>
            <a:endParaRPr lang="ru-RU" sz="2100" dirty="0" smtClean="0"/>
          </a:p>
          <a:p>
            <a:endParaRPr lang="ru-RU" sz="2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-757" b="36472"/>
          <a:stretch/>
        </p:blipFill>
        <p:spPr>
          <a:xfrm>
            <a:off x="7123289" y="1648178"/>
            <a:ext cx="4597566" cy="4355554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1670756" y="3646310"/>
            <a:ext cx="7507111" cy="191911"/>
          </a:xfrm>
          <a:prstGeom prst="rightArrow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917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7068" y="325846"/>
            <a:ext cx="116162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Другой почетный консул России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200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Винченцо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Скьяво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в Неаполе (консульский округ - область Кампания</a:t>
            </a:r>
            <a:r>
              <a:rPr lang="ru-RU" sz="2200" dirty="0" smtClean="0"/>
              <a:t>), Президентом </a:t>
            </a:r>
            <a:r>
              <a:rPr lang="ru-RU" sz="2200" dirty="0" err="1"/>
              <a:t>Eurosportello</a:t>
            </a:r>
            <a:r>
              <a:rPr lang="ru-RU" sz="2200" dirty="0"/>
              <a:t> при Торгово-промышленной </a:t>
            </a:r>
            <a:r>
              <a:rPr lang="ru-RU" sz="2200" dirty="0" smtClean="0"/>
              <a:t>палате г</a:t>
            </a:r>
            <a:r>
              <a:rPr lang="ru-RU" sz="2200" dirty="0" smtClean="0"/>
              <a:t>. Неаполя</a:t>
            </a:r>
            <a:r>
              <a:rPr lang="ru-RU" sz="2200" dirty="0"/>
              <a:t>. </a:t>
            </a:r>
            <a:r>
              <a:rPr lang="ru-RU" sz="2100" dirty="0" err="1"/>
              <a:t>Eurosportello</a:t>
            </a:r>
            <a:r>
              <a:rPr lang="ru-RU" sz="2100" dirty="0"/>
              <a:t> –специальное агентство Торгово-промышленной палаты </a:t>
            </a:r>
            <a:r>
              <a:rPr lang="ru-RU" sz="2100" dirty="0" smtClean="0"/>
              <a:t>г</a:t>
            </a:r>
            <a:r>
              <a:rPr lang="ru-RU" sz="2100" dirty="0" smtClean="0"/>
              <a:t>. Неаполя</a:t>
            </a:r>
            <a:r>
              <a:rPr lang="ru-RU" sz="2100" dirty="0" smtClean="0"/>
              <a:t>, созданное </a:t>
            </a:r>
            <a:r>
              <a:rPr lang="ru-RU" sz="2100" dirty="0"/>
              <a:t>с целью облегчения процессов интернационализации местных предприятий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7068" y="2109033"/>
            <a:ext cx="1195493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Среди основных задач Почетного консульства Российской Федерации в </a:t>
            </a:r>
            <a:r>
              <a:rPr lang="ru-RU" sz="2000" dirty="0" smtClean="0"/>
              <a:t>Неаполе: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перепись </a:t>
            </a:r>
            <a:r>
              <a:rPr lang="ru-RU" sz="2000" dirty="0"/>
              <a:t>российских граждан, проживающих в регионе Кампания;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поддержка </a:t>
            </a:r>
            <a:r>
              <a:rPr lang="ru-RU" sz="2000" dirty="0"/>
              <a:t>и защита российских граждан,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/>
              <a:t>а </a:t>
            </a:r>
            <a:r>
              <a:rPr lang="ru-RU" sz="2000" dirty="0"/>
              <a:t>также туристов посредством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/>
              <a:t>предоставления </a:t>
            </a:r>
            <a:r>
              <a:rPr lang="ru-RU" sz="2000" dirty="0"/>
              <a:t>информации,  </a:t>
            </a:r>
            <a:r>
              <a:rPr lang="ru-RU" sz="2000" dirty="0" smtClean="0"/>
              <a:t>помощи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/>
              <a:t>при </a:t>
            </a:r>
            <a:r>
              <a:rPr lang="ru-RU" sz="2000" dirty="0"/>
              <a:t>решении </a:t>
            </a:r>
            <a:r>
              <a:rPr lang="ru-RU" sz="2000" dirty="0" smtClean="0"/>
              <a:t>различных </a:t>
            </a:r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/>
              <a:t>административных </a:t>
            </a:r>
            <a:r>
              <a:rPr lang="ru-RU" sz="2000" dirty="0"/>
              <a:t>и </a:t>
            </a:r>
            <a:r>
              <a:rPr lang="ru-RU" sz="2000" dirty="0" smtClean="0"/>
              <a:t>бюрократических </a:t>
            </a:r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/>
              <a:t>проблем</a:t>
            </a:r>
            <a:r>
              <a:rPr lang="ru-RU" sz="2000" dirty="0"/>
              <a:t>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выдача </a:t>
            </a:r>
            <a:r>
              <a:rPr lang="ru-RU" sz="2000" dirty="0"/>
              <a:t>виз в </a:t>
            </a:r>
            <a:r>
              <a:rPr lang="ru-RU" sz="2000" dirty="0" smtClean="0"/>
              <a:t>РФ </a:t>
            </a:r>
            <a:r>
              <a:rPr lang="ru-RU" sz="2000" dirty="0"/>
              <a:t>итальянским </a:t>
            </a:r>
            <a:r>
              <a:rPr lang="ru-RU" sz="2000" dirty="0" smtClean="0"/>
              <a:t>гражданам;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поддержка </a:t>
            </a:r>
            <a:r>
              <a:rPr lang="ru-RU" sz="2000" dirty="0"/>
              <a:t>и продвижение различных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 smtClean="0"/>
              <a:t>      мероприятий </a:t>
            </a:r>
            <a:r>
              <a:rPr lang="ru-RU" sz="2000" dirty="0"/>
              <a:t>и культурных инициатив,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 smtClean="0"/>
              <a:t>      направленных </a:t>
            </a:r>
            <a:r>
              <a:rPr lang="ru-RU" sz="2000" dirty="0"/>
              <a:t>на взаимопонимание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 smtClean="0"/>
              <a:t>      двух </a:t>
            </a:r>
            <a:r>
              <a:rPr lang="ru-RU" sz="2000" dirty="0"/>
              <a:t>культурных реалий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54618" y="3492902"/>
            <a:ext cx="6437382" cy="313932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в Консульстве работают следующие отделы: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сервисного отдела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Светлана Нестеренко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отдел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Секция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интернализации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Импорт-Экспорт)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Секция коммерции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медицинского обслуживания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Доменико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Дэлла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Порта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Юридический отдел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секретариата Консула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Антонио Валентино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Секретарь Консульства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Виола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Курмаева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2640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6932" y="839507"/>
            <a:ext cx="273191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Почетные консулы в пределах своего </a:t>
            </a:r>
            <a:r>
              <a:rPr lang="ru-RU" sz="2400" dirty="0" smtClean="0"/>
              <a:t>консульского </a:t>
            </a:r>
            <a:r>
              <a:rPr lang="ru-RU" sz="2400" dirty="0"/>
              <a:t>округа вправе 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 обращаться </a:t>
            </a:r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местным 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органам власти и представителям </a:t>
            </a:r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деловых 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кругов </a:t>
            </a:r>
            <a:r>
              <a:rPr lang="ru-RU" sz="2400" dirty="0"/>
              <a:t>для эффективной реализации </a:t>
            </a:r>
            <a:r>
              <a:rPr lang="ru-RU" sz="2400" dirty="0" smtClean="0"/>
              <a:t>своих функций</a:t>
            </a:r>
            <a:r>
              <a:rPr lang="ru-RU" sz="24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978" y="929957"/>
            <a:ext cx="7069117" cy="47127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17156" y="5731552"/>
            <a:ext cx="7283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Почетное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консульство Швейцарии в России открыли в Самаре</a:t>
            </a:r>
          </a:p>
        </p:txBody>
      </p:sp>
    </p:spTree>
    <p:extLst>
      <p:ext uri="{BB962C8B-B14F-4D97-AF65-F5344CB8AC3E}">
        <p14:creationId xmlns:p14="http://schemas.microsoft.com/office/powerpoint/2010/main" val="2656464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6933" y="1494464"/>
            <a:ext cx="852311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Объемы </a:t>
            </a:r>
            <a:r>
              <a:rPr lang="ru-RU" sz="2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привилегий 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иммунитетов</a:t>
            </a:r>
            <a:r>
              <a:rPr lang="ru-RU" sz="2200" dirty="0"/>
              <a:t>, </a:t>
            </a:r>
            <a:r>
              <a:rPr lang="ru-RU" sz="2200" dirty="0" smtClean="0"/>
              <a:t>предоставляемых штатным </a:t>
            </a:r>
            <a:r>
              <a:rPr lang="ru-RU" sz="2200" dirty="0"/>
              <a:t>консулам и почетным консулам </a:t>
            </a:r>
            <a:r>
              <a:rPr lang="ru-RU" sz="2200" dirty="0" smtClean="0"/>
              <a:t>по Венской </a:t>
            </a:r>
            <a:r>
              <a:rPr lang="ru-RU" sz="2200" dirty="0"/>
              <a:t>конвенции 1963 г.,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не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различаются</a:t>
            </a:r>
            <a:r>
              <a:rPr lang="ru-RU" sz="2200" dirty="0"/>
              <a:t>,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исключением </a:t>
            </a:r>
            <a:r>
              <a:rPr lang="ru-RU" sz="2200" dirty="0"/>
              <a:t>некоторых из них, </a:t>
            </a:r>
            <a:r>
              <a:rPr lang="ru-RU" sz="2200" dirty="0" smtClean="0"/>
              <a:t>в частности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личной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неприкосновенности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Почетные консулы пользуются изъятием </a:t>
            </a:r>
            <a:r>
              <a:rPr lang="ru-RU" sz="2200" dirty="0" smtClean="0"/>
              <a:t>из-под </a:t>
            </a:r>
            <a:r>
              <a:rPr lang="ru-RU" sz="2200" dirty="0"/>
              <a:t>юрисдикции государства пребывания, </a:t>
            </a:r>
            <a:r>
              <a:rPr lang="ru-RU" sz="2200" dirty="0" smtClean="0"/>
              <a:t>т.е.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подпадают под юрисдикцию судебных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административных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органов государства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пребывания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отношении действий, </a:t>
            </a:r>
            <a:r>
              <a:rPr lang="ru-RU" sz="2200" i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совершаемых </a:t>
            </a:r>
            <a:r>
              <a:rPr lang="ru-RU" sz="2200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ими при </a:t>
            </a:r>
            <a:r>
              <a:rPr lang="ru-RU" sz="2200" i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выполнении консульских функций</a:t>
            </a:r>
            <a:r>
              <a:rPr lang="ru-RU" sz="2200" u="sng" dirty="0"/>
              <a:t>. </a:t>
            </a:r>
            <a:endParaRPr lang="ru-RU" sz="2200" u="sng" dirty="0" smtClean="0"/>
          </a:p>
          <a:p>
            <a:endParaRPr lang="ru-RU" sz="2200" dirty="0" smtClean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75958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9597" y="646776"/>
            <a:ext cx="110631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Привилегии и иммунитеты</a:t>
            </a:r>
            <a:r>
              <a:rPr lang="ru-RU" sz="2200" dirty="0"/>
              <a:t>, которыми обладает почётный консул,</a:t>
            </a:r>
          </a:p>
          <a:p>
            <a:r>
              <a:rPr lang="ru-RU" sz="2200" dirty="0"/>
              <a:t>не распространяются на членов его семьи (в отличие от семьи </a:t>
            </a:r>
            <a:r>
              <a:rPr lang="ru-RU" sz="2200" dirty="0" smtClean="0"/>
              <a:t>штатного </a:t>
            </a:r>
            <a:r>
              <a:rPr lang="ru-RU" sz="2200" dirty="0"/>
              <a:t>консульского должностного лица</a:t>
            </a:r>
            <a:r>
              <a:rPr lang="ru-RU" sz="2200" dirty="0" smtClean="0"/>
              <a:t>).</a:t>
            </a:r>
          </a:p>
          <a:p>
            <a:endParaRPr lang="ru-RU" sz="2200" dirty="0"/>
          </a:p>
          <a:p>
            <a:endParaRPr lang="ru-RU" sz="2200" dirty="0"/>
          </a:p>
          <a:p>
            <a:r>
              <a:rPr lang="ru-RU" sz="2200" dirty="0"/>
              <a:t>Обмен консульскими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вализами</a:t>
            </a:r>
            <a:r>
              <a:rPr lang="ru-RU" sz="2200" dirty="0"/>
              <a:t> между двумя </a:t>
            </a:r>
            <a:endParaRPr lang="ru-RU" sz="2200" dirty="0" smtClean="0"/>
          </a:p>
          <a:p>
            <a:r>
              <a:rPr lang="ru-RU" sz="2200" dirty="0" smtClean="0"/>
              <a:t>консульскими учреждениями</a:t>
            </a:r>
            <a:r>
              <a:rPr lang="ru-RU" sz="2200" dirty="0"/>
              <a:t>, возглавляемыми </a:t>
            </a:r>
            <a:endParaRPr lang="ru-RU" sz="2200" dirty="0" smtClean="0"/>
          </a:p>
          <a:p>
            <a:r>
              <a:rPr lang="ru-RU" sz="2200" dirty="0" smtClean="0"/>
              <a:t>почётными </a:t>
            </a:r>
            <a:r>
              <a:rPr lang="ru-RU" sz="2200" dirty="0"/>
              <a:t>консульскими </a:t>
            </a:r>
            <a:r>
              <a:rPr lang="ru-RU" sz="2200" dirty="0" smtClean="0"/>
              <a:t>должностными лицами </a:t>
            </a:r>
          </a:p>
          <a:p>
            <a:r>
              <a:rPr lang="ru-RU" sz="2200" dirty="0" smtClean="0"/>
              <a:t>и </a:t>
            </a:r>
            <a:r>
              <a:rPr lang="ru-RU" sz="2200" dirty="0"/>
              <a:t>находящимися в разных </a:t>
            </a:r>
            <a:r>
              <a:rPr lang="ru-RU" sz="2200" dirty="0" smtClean="0"/>
              <a:t>государствах</a:t>
            </a:r>
            <a:r>
              <a:rPr lang="ru-RU" sz="2200" dirty="0"/>
              <a:t>,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endParaRPr lang="ru-RU" sz="22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разрешается без согласия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этих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государств.</a:t>
            </a:r>
            <a:endParaRPr lang="ru-RU" sz="22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933" y="1822650"/>
            <a:ext cx="2856090" cy="21420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596" y="4783671"/>
            <a:ext cx="110631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Государство пребывания должно освобождать почётных </a:t>
            </a:r>
            <a:r>
              <a:rPr lang="ru-RU" sz="2100" dirty="0" smtClean="0"/>
              <a:t>консульских </a:t>
            </a:r>
            <a:r>
              <a:rPr lang="ru-RU" sz="2100" dirty="0"/>
              <a:t>должностных лиц от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всех </a:t>
            </a:r>
            <a:r>
              <a:rPr lang="ru-RU" sz="2100" dirty="0"/>
              <a:t>трудовых и государственных </a:t>
            </a:r>
            <a:r>
              <a:rPr lang="ru-RU" sz="2100" dirty="0" smtClean="0"/>
              <a:t>повинностей </a:t>
            </a:r>
            <a:r>
              <a:rPr lang="ru-RU" sz="2100" dirty="0"/>
              <a:t>независимо от их характера,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воинских повинностей, таких </a:t>
            </a:r>
            <a:r>
              <a:rPr lang="ru-RU" sz="2100" dirty="0"/>
              <a:t>как реквизиции, военные контрибуции и военный постой (</a:t>
            </a:r>
            <a:r>
              <a:rPr lang="ru-RU" sz="2100" dirty="0" smtClean="0"/>
              <a:t>Венская </a:t>
            </a:r>
            <a:r>
              <a:rPr lang="ru-RU" sz="2100" dirty="0"/>
              <a:t>конвенция, глава III, ст. 67).</a:t>
            </a:r>
          </a:p>
        </p:txBody>
      </p:sp>
    </p:spTree>
    <p:extLst>
      <p:ext uri="{BB962C8B-B14F-4D97-AF65-F5344CB8AC3E}">
        <p14:creationId xmlns:p14="http://schemas.microsoft.com/office/powerpoint/2010/main" val="1205296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8153" y="718321"/>
            <a:ext cx="951371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Допускается возбуждение против </a:t>
            </a:r>
            <a:r>
              <a:rPr lang="ru-RU" sz="2200" dirty="0" smtClean="0"/>
              <a:t>почетного </a:t>
            </a:r>
            <a:r>
              <a:rPr lang="ru-RU" sz="2200" dirty="0"/>
              <a:t>консула уголовного дела, в случае чего он </a:t>
            </a:r>
            <a:r>
              <a:rPr lang="ru-RU" sz="2200" dirty="0" smtClean="0"/>
              <a:t>по получении </a:t>
            </a:r>
            <a:r>
              <a:rPr lang="ru-RU" sz="2200" dirty="0"/>
              <a:t>извещения должен явиться в </a:t>
            </a:r>
            <a:r>
              <a:rPr lang="ru-RU" sz="2200" dirty="0" smtClean="0"/>
              <a:t>компетентные </a:t>
            </a:r>
            <a:r>
              <a:rPr lang="ru-RU" sz="2200" dirty="0"/>
              <a:t>органы.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При </a:t>
            </a:r>
            <a:r>
              <a:rPr lang="ru-RU" sz="2200" dirty="0"/>
              <a:t>возникновении </a:t>
            </a:r>
            <a:r>
              <a:rPr lang="ru-RU" sz="2200" dirty="0" smtClean="0"/>
              <a:t>необходимости </a:t>
            </a:r>
            <a:r>
              <a:rPr lang="ru-RU" sz="2200" dirty="0"/>
              <a:t>задержания почетного консула </a:t>
            </a:r>
            <a:r>
              <a:rPr lang="ru-RU" sz="2200" dirty="0" smtClean="0"/>
              <a:t>судебное преследование </a:t>
            </a:r>
            <a:r>
              <a:rPr lang="ru-RU" sz="2200" dirty="0"/>
              <a:t>в отношении него должно </a:t>
            </a:r>
            <a:r>
              <a:rPr lang="ru-RU" sz="2200" dirty="0" smtClean="0"/>
              <a:t>начаться </a:t>
            </a:r>
            <a:r>
              <a:rPr lang="ru-RU" sz="2200" dirty="0"/>
              <a:t>в возможно короткий срок.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Согласно международной </a:t>
            </a:r>
            <a:r>
              <a:rPr lang="ru-RU" sz="2200" dirty="0"/>
              <a:t>практике уголовное </a:t>
            </a:r>
            <a:r>
              <a:rPr lang="ru-RU" sz="2200" dirty="0" smtClean="0"/>
              <a:t>судопроизводство в </a:t>
            </a:r>
            <a:r>
              <a:rPr lang="ru-RU" sz="2200" dirty="0"/>
              <a:t>отношении почетного консула должно </a:t>
            </a:r>
            <a:r>
              <a:rPr lang="ru-RU" sz="2200" dirty="0" smtClean="0"/>
              <a:t>вестись так</a:t>
            </a:r>
            <a:r>
              <a:rPr lang="ru-RU" sz="2200" dirty="0"/>
              <a:t>, чтобы насколько возможно устранить </a:t>
            </a:r>
            <a:r>
              <a:rPr lang="ru-RU" sz="2200" dirty="0" smtClean="0"/>
              <a:t>или смягчить </a:t>
            </a:r>
            <a:r>
              <a:rPr lang="ru-RU" sz="2200" dirty="0"/>
              <a:t>препятствия для выполнения им </a:t>
            </a:r>
            <a:r>
              <a:rPr lang="ru-RU" sz="2200" dirty="0" smtClean="0"/>
              <a:t>консульских функций. </a:t>
            </a:r>
          </a:p>
          <a:p>
            <a:endParaRPr lang="ru-RU" sz="2200" dirty="0" smtClean="0"/>
          </a:p>
          <a:p>
            <a:r>
              <a:rPr lang="ru-RU" sz="2200" dirty="0" smtClean="0"/>
              <a:t>Почетный </a:t>
            </a:r>
            <a:r>
              <a:rPr lang="ru-RU" sz="2200" dirty="0"/>
              <a:t>консул не </a:t>
            </a:r>
            <a:r>
              <a:rPr lang="ru-RU" sz="2200" dirty="0" smtClean="0"/>
              <a:t>обязан давать </a:t>
            </a:r>
            <a:r>
              <a:rPr lang="ru-RU" sz="2200" dirty="0"/>
              <a:t>показания и раскрывать </a:t>
            </a:r>
            <a:r>
              <a:rPr lang="ru-RU" sz="2200" dirty="0" smtClean="0"/>
              <a:t>официальную корреспонденцию</a:t>
            </a:r>
            <a:r>
              <a:rPr lang="ru-RU" sz="2200" dirty="0"/>
              <a:t>, относящуюся к </a:t>
            </a:r>
            <a:r>
              <a:rPr lang="ru-RU" sz="2200" dirty="0" smtClean="0"/>
              <a:t>служебной деятельности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0755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29075" y="1002228"/>
            <a:ext cx="862753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Таким образом, «статус почетного </a:t>
            </a:r>
            <a:r>
              <a:rPr lang="ru-RU" sz="2200" dirty="0" smtClean="0"/>
              <a:t>консула предоставляет </a:t>
            </a:r>
            <a:r>
              <a:rPr lang="ru-RU" sz="2200" dirty="0"/>
              <a:t>индивиду, занятому в </a:t>
            </a:r>
            <a:r>
              <a:rPr lang="ru-RU" sz="2200" dirty="0" smtClean="0"/>
              <a:t>доходном бизнесе</a:t>
            </a:r>
            <a:r>
              <a:rPr lang="ru-RU" sz="2200" dirty="0"/>
              <a:t>, ряд весьма ощутимых преимуществ (в</a:t>
            </a:r>
          </a:p>
          <a:p>
            <a:r>
              <a:rPr lang="ru-RU" sz="2200" dirty="0"/>
              <a:t>том числе экономических и финансовых), и </a:t>
            </a:r>
            <a:r>
              <a:rPr lang="ru-RU" sz="2200" dirty="0" smtClean="0"/>
              <a:t>естественно </a:t>
            </a:r>
            <a:r>
              <a:rPr lang="ru-RU" sz="2200" dirty="0"/>
              <a:t>многие представители бизнеса </a:t>
            </a:r>
            <a:r>
              <a:rPr lang="ru-RU" sz="2200" dirty="0" smtClean="0"/>
              <a:t>желают принять </a:t>
            </a:r>
            <a:r>
              <a:rPr lang="ru-RU" sz="2200" dirty="0"/>
              <a:t>на себя обязанности почетного </a:t>
            </a:r>
            <a:r>
              <a:rPr lang="ru-RU" sz="2200" dirty="0" smtClean="0"/>
              <a:t>консула»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7475" y="3695996"/>
            <a:ext cx="96858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Из вышеизложенного следует вывод, что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иммунитетов и привилегий почетных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консулов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носит функциональный характер </a:t>
            </a:r>
            <a:r>
              <a:rPr lang="ru-RU" sz="2200" dirty="0"/>
              <a:t>и </a:t>
            </a:r>
            <a:r>
              <a:rPr lang="ru-RU" sz="2200" dirty="0" smtClean="0"/>
              <a:t>направлен </a:t>
            </a:r>
            <a:r>
              <a:rPr lang="ru-RU" sz="2200" dirty="0"/>
              <a:t>на упрощение и содействие выполнению </a:t>
            </a:r>
            <a:r>
              <a:rPr lang="ru-RU" sz="2200" dirty="0" smtClean="0"/>
              <a:t>их задач </a:t>
            </a:r>
            <a:r>
              <a:rPr lang="ru-RU" sz="2200" dirty="0"/>
              <a:t>и служебных обязанностей</a:t>
            </a:r>
          </a:p>
        </p:txBody>
      </p:sp>
    </p:spTree>
    <p:extLst>
      <p:ext uri="{BB962C8B-B14F-4D97-AF65-F5344CB8AC3E}">
        <p14:creationId xmlns:p14="http://schemas.microsoft.com/office/powerpoint/2010/main" val="2043863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09511" y="912421"/>
            <a:ext cx="8568267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Почётный консул имеет соответствующий консульский реквизит</a:t>
            </a:r>
            <a:r>
              <a:rPr lang="ru-RU" sz="2100" dirty="0" smtClean="0"/>
              <a:t>:</a:t>
            </a:r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Государственный </a:t>
            </a:r>
            <a:r>
              <a:rPr lang="ru-RU" sz="2100" dirty="0"/>
              <a:t>флаг Российской Федерации;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консульский </a:t>
            </a:r>
            <a:r>
              <a:rPr lang="ru-RU" sz="2100" dirty="0"/>
              <a:t>щит с Государственным гербом Российской </a:t>
            </a:r>
            <a:r>
              <a:rPr lang="ru-RU" sz="2100" dirty="0" smtClean="0"/>
              <a:t>Федерации</a:t>
            </a:r>
            <a:r>
              <a:rPr lang="ru-RU" sz="2100" dirty="0"/>
              <a:t>;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печать </a:t>
            </a:r>
            <a:r>
              <a:rPr lang="ru-RU" sz="2100" dirty="0"/>
              <a:t>с изображением Государственного герба </a:t>
            </a:r>
            <a:r>
              <a:rPr lang="ru-RU" sz="2100" dirty="0" smtClean="0"/>
              <a:t>Российской Федерации </a:t>
            </a:r>
            <a:r>
              <a:rPr lang="ru-RU" sz="2100" dirty="0"/>
              <a:t>и названием консульского учреждения на русском языке;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штампы </a:t>
            </a:r>
            <a:r>
              <a:rPr lang="ru-RU" sz="2100" dirty="0"/>
              <a:t>и бланки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100" dirty="0"/>
          </a:p>
          <a:p>
            <a:r>
              <a:rPr lang="ru-RU" sz="2100" dirty="0"/>
              <a:t>Канцелярия консульского учреждения, возглавляемого почётным</a:t>
            </a:r>
          </a:p>
          <a:p>
            <a:r>
              <a:rPr lang="ru-RU" sz="2100" dirty="0"/>
              <a:t>консулом, ведётся отдельно от делопроизводства, не имеющего </a:t>
            </a:r>
            <a:r>
              <a:rPr lang="ru-RU" sz="2100" dirty="0" smtClean="0"/>
              <a:t>отношения </a:t>
            </a:r>
            <a:r>
              <a:rPr lang="ru-RU" sz="2100" dirty="0"/>
              <a:t>к его служебной деятельности, а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их смешивание или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объединение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не допускается</a:t>
            </a:r>
            <a:r>
              <a:rPr lang="ru-RU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3736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0956" y="706188"/>
            <a:ext cx="1062284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Почётный консул прекращает свои функции</a:t>
            </a:r>
            <a:r>
              <a:rPr lang="ru-RU" sz="2100" dirty="0" smtClean="0"/>
              <a:t>:</a:t>
            </a:r>
          </a:p>
          <a:p>
            <a:endParaRPr lang="ru-RU" sz="2100" dirty="0"/>
          </a:p>
          <a:p>
            <a:r>
              <a:rPr lang="ru-RU" sz="2100" b="1" dirty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</a:t>
            </a:r>
            <a:r>
              <a:rPr lang="ru-RU" sz="2100" b="1" dirty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</a:rPr>
              <a:t> </a:t>
            </a:r>
            <a:r>
              <a:rPr lang="ru-RU" sz="2100" dirty="0"/>
              <a:t>по уведомлении властей государства пребывания главой </a:t>
            </a:r>
            <a:r>
              <a:rPr lang="ru-RU" sz="2100" dirty="0" smtClean="0"/>
              <a:t>дипломатического </a:t>
            </a:r>
            <a:r>
              <a:rPr lang="ru-RU" sz="2100" dirty="0"/>
              <a:t>представительства или консульского учреждения РФ </a:t>
            </a:r>
            <a:r>
              <a:rPr lang="ru-RU" sz="2100" dirty="0" smtClean="0"/>
              <a:t>о том</a:t>
            </a:r>
            <a:r>
              <a:rPr lang="ru-RU" sz="2100" dirty="0"/>
              <a:t>, что полномочия почётного консула прекращаются и его </a:t>
            </a:r>
            <a:r>
              <a:rPr lang="ru-RU" sz="2100" dirty="0" smtClean="0"/>
              <a:t>патент аннулирован;</a:t>
            </a:r>
          </a:p>
          <a:p>
            <a:endParaRPr lang="ru-RU" sz="2100" dirty="0"/>
          </a:p>
          <a:p>
            <a:r>
              <a:rPr lang="ru-RU" sz="2100" b="1" dirty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</a:t>
            </a:r>
            <a:r>
              <a:rPr lang="ru-RU" sz="2100" dirty="0"/>
              <a:t> по уведомлении властями государства пребывания главы </a:t>
            </a:r>
            <a:r>
              <a:rPr lang="ru-RU" sz="2100" dirty="0" smtClean="0"/>
              <a:t>дипломатического </a:t>
            </a:r>
            <a:r>
              <a:rPr lang="ru-RU" sz="2100" dirty="0"/>
              <a:t>представительства или консульского учреждения РФ </a:t>
            </a:r>
            <a:r>
              <a:rPr lang="ru-RU" sz="2100" dirty="0" smtClean="0"/>
              <a:t>о том</a:t>
            </a:r>
            <a:r>
              <a:rPr lang="ru-RU" sz="2100" dirty="0"/>
              <a:t>, что государство пребывания перестало считать его почётным </a:t>
            </a:r>
            <a:r>
              <a:rPr lang="ru-RU" sz="2100" dirty="0" smtClean="0"/>
              <a:t>консулом </a:t>
            </a:r>
            <a:r>
              <a:rPr lang="ru-RU" sz="2100" dirty="0"/>
              <a:t>и его экзекватура аннулируется</a:t>
            </a:r>
            <a:r>
              <a:rPr lang="ru-RU" sz="2100" dirty="0" smtClean="0"/>
              <a:t>;</a:t>
            </a:r>
          </a:p>
          <a:p>
            <a:endParaRPr lang="ru-RU" sz="2100" dirty="0"/>
          </a:p>
          <a:p>
            <a:r>
              <a:rPr lang="ru-RU" sz="2100" b="1" dirty="0">
                <a:ln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в)</a:t>
            </a:r>
            <a:r>
              <a:rPr lang="ru-RU" sz="2100" dirty="0"/>
              <a:t> по личному ходатайству почётного консула, которое с </a:t>
            </a:r>
            <a:r>
              <a:rPr lang="ru-RU" sz="2100" dirty="0" smtClean="0"/>
              <a:t>обоснованием </a:t>
            </a:r>
            <a:r>
              <a:rPr lang="ru-RU" sz="2100" dirty="0"/>
              <a:t>причин он направляет в дипломатическое </a:t>
            </a:r>
            <a:r>
              <a:rPr lang="ru-RU" sz="2100" dirty="0" smtClean="0"/>
              <a:t>представительство или </a:t>
            </a:r>
            <a:r>
              <a:rPr lang="ru-RU" sz="2100" dirty="0"/>
              <a:t>консульское учреждение РФ, под чьим непосредственным </a:t>
            </a:r>
            <a:r>
              <a:rPr lang="ru-RU" sz="2100" dirty="0" smtClean="0"/>
              <a:t>руководством </a:t>
            </a:r>
            <a:r>
              <a:rPr lang="ru-RU" sz="2100" dirty="0"/>
              <a:t>он действует</a:t>
            </a:r>
            <a:r>
              <a:rPr lang="ru-RU" sz="2100" dirty="0" smtClean="0"/>
              <a:t>;</a:t>
            </a:r>
          </a:p>
          <a:p>
            <a:endParaRPr lang="ru-RU" sz="2100" dirty="0"/>
          </a:p>
          <a:p>
            <a:endParaRPr lang="ru-RU" sz="2100" dirty="0"/>
          </a:p>
          <a:p>
            <a:r>
              <a:rPr lang="ru-RU" sz="2100" dirty="0"/>
              <a:t>В 1998 году состоялось первое в истории российской </a:t>
            </a:r>
            <a:r>
              <a:rPr lang="ru-RU" sz="2100" dirty="0" smtClean="0"/>
              <a:t>консульской службы </a:t>
            </a:r>
            <a:r>
              <a:rPr lang="ru-RU" sz="2100" dirty="0"/>
              <a:t>совещание почётных консулов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559301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01511" y="602734"/>
            <a:ext cx="890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Особенности института </a:t>
            </a:r>
            <a:r>
              <a:rPr lang="ru-RU" sz="2400" dirty="0"/>
              <a:t>почетных (</a:t>
            </a:r>
            <a:r>
              <a:rPr lang="ru-RU" sz="2400" dirty="0" smtClean="0"/>
              <a:t>нештатных</a:t>
            </a:r>
            <a:r>
              <a:rPr lang="ru-RU" sz="2400" dirty="0"/>
              <a:t>) и штатных консулов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1511" y="1592094"/>
            <a:ext cx="84588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Во-первых,</a:t>
            </a:r>
            <a:r>
              <a:rPr lang="ru-RU" sz="2100" dirty="0"/>
              <a:t> как уже было отмечено, </a:t>
            </a:r>
            <a:r>
              <a:rPr lang="ru-RU" sz="2100" dirty="0" smtClean="0"/>
              <a:t>институт </a:t>
            </a:r>
            <a:r>
              <a:rPr lang="ru-RU" sz="2100" dirty="0"/>
              <a:t>почетных консулов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носит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факультативный характер</a:t>
            </a:r>
            <a:r>
              <a:rPr lang="ru-RU" sz="2100" dirty="0"/>
              <a:t>, т.е. государства сохраняют за собой</a:t>
            </a:r>
          </a:p>
          <a:p>
            <a:r>
              <a:rPr lang="ru-RU" sz="2100" dirty="0"/>
              <a:t>право по своему усмотрению допускать </a:t>
            </a:r>
            <a:r>
              <a:rPr lang="ru-RU" sz="2100" dirty="0" smtClean="0"/>
              <a:t>открытие </a:t>
            </a:r>
            <a:r>
              <a:rPr lang="ru-RU" sz="2100" dirty="0"/>
              <a:t>консульских учреждений, возглавляемых </a:t>
            </a:r>
            <a:r>
              <a:rPr lang="ru-RU" sz="2100" dirty="0" smtClean="0"/>
              <a:t>почетными </a:t>
            </a:r>
            <a:r>
              <a:rPr lang="ru-RU" sz="2100" dirty="0"/>
              <a:t>консулами, или делегировать </a:t>
            </a:r>
            <a:r>
              <a:rPr lang="ru-RU" sz="2100" dirty="0" smtClean="0"/>
              <a:t>выполнение </a:t>
            </a:r>
            <a:r>
              <a:rPr lang="ru-RU" sz="2100" dirty="0"/>
              <a:t>отдельных консульских функций почетным</a:t>
            </a:r>
          </a:p>
          <a:p>
            <a:r>
              <a:rPr lang="ru-RU" sz="2100" dirty="0"/>
              <a:t>консульским должностным лицам, и т.д.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Эта же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гибкость</a:t>
            </a:r>
            <a:r>
              <a:rPr lang="ru-RU" sz="2100" dirty="0" smtClean="0"/>
              <a:t> </a:t>
            </a:r>
            <a:r>
              <a:rPr lang="ru-RU" sz="2100" dirty="0"/>
              <a:t>распространяется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на </a:t>
            </a:r>
            <a:r>
              <a:rPr lang="ru-RU" sz="2100" dirty="0"/>
              <a:t>объем </a:t>
            </a:r>
            <a:r>
              <a:rPr lang="ru-RU" sz="2100" dirty="0" smtClean="0"/>
              <a:t>функций, выполняемых </a:t>
            </a:r>
            <a:r>
              <a:rPr lang="ru-RU" sz="2100" dirty="0"/>
              <a:t>почетными консулами,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на объем привилегий </a:t>
            </a:r>
            <a:r>
              <a:rPr lang="ru-RU" sz="2100" dirty="0"/>
              <a:t>и иммунитетов, предоставляемых почетным консулам.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788002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17977" y="662719"/>
            <a:ext cx="890975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Во-вторых</a:t>
            </a:r>
            <a:r>
              <a:rPr lang="ru-RU" sz="2200" dirty="0"/>
              <a:t>, почетные консулы в отличие </a:t>
            </a:r>
            <a:r>
              <a:rPr lang="ru-RU" sz="2200" dirty="0" smtClean="0"/>
              <a:t>от штатных </a:t>
            </a:r>
            <a:r>
              <a:rPr lang="ru-RU" sz="2200" dirty="0"/>
              <a:t>консулов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сохраняют за собой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</a:t>
            </a:r>
            <a:r>
              <a:rPr lang="ru-RU" sz="2200" dirty="0" smtClean="0"/>
              <a:t> свободно </a:t>
            </a:r>
            <a:r>
              <a:rPr lang="ru-RU" sz="2200" dirty="0"/>
              <a:t>заниматься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предпринимательской</a:t>
            </a:r>
            <a:r>
              <a:rPr lang="ru-RU" sz="2200" dirty="0"/>
              <a:t>,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/>
              <a:t>общественной,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научной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любой </a:t>
            </a:r>
            <a:r>
              <a:rPr lang="ru-RU" sz="2200" dirty="0"/>
              <a:t>иной </a:t>
            </a:r>
            <a:r>
              <a:rPr lang="ru-RU" sz="2200" dirty="0" smtClean="0"/>
              <a:t>деятельностью с </a:t>
            </a:r>
            <a:r>
              <a:rPr lang="ru-RU" sz="2200" dirty="0"/>
              <a:t>целью извлечения личной выгоды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в государстве </a:t>
            </a:r>
            <a:r>
              <a:rPr lang="ru-RU" sz="2200" dirty="0"/>
              <a:t>пребывания.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Тем </a:t>
            </a:r>
            <a:r>
              <a:rPr lang="ru-RU" sz="2200" dirty="0"/>
              <a:t>не менее </a:t>
            </a:r>
            <a:r>
              <a:rPr lang="ru-RU" sz="2200" dirty="0" smtClean="0"/>
              <a:t>необходимо подчеркнуть</a:t>
            </a:r>
            <a:r>
              <a:rPr lang="ru-RU" sz="2200" dirty="0"/>
              <a:t>, что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все другие виды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  <a:r>
              <a:rPr lang="ru-RU" sz="2200" dirty="0"/>
              <a:t>, выходящие за пределы официальных </a:t>
            </a:r>
            <a:r>
              <a:rPr lang="ru-RU" sz="2200" dirty="0" smtClean="0"/>
              <a:t>консульских </a:t>
            </a:r>
            <a:r>
              <a:rPr lang="ru-RU" sz="2200" dirty="0"/>
              <a:t>функций,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распространяются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привилегии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иммунитеты</a:t>
            </a:r>
            <a:r>
              <a:rPr lang="ru-RU" sz="2200" dirty="0"/>
              <a:t>, предусмотренные </a:t>
            </a:r>
            <a:r>
              <a:rPr lang="ru-RU" sz="2200" dirty="0" smtClean="0"/>
              <a:t>Венской конвенцией </a:t>
            </a:r>
            <a:r>
              <a:rPr lang="ru-RU" sz="2200" dirty="0"/>
              <a:t>1963 г.</a:t>
            </a:r>
          </a:p>
        </p:txBody>
      </p:sp>
    </p:spTree>
    <p:extLst>
      <p:ext uri="{BB962C8B-B14F-4D97-AF65-F5344CB8AC3E}">
        <p14:creationId xmlns:p14="http://schemas.microsoft.com/office/powerpoint/2010/main" val="4021634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13088" y="1475518"/>
            <a:ext cx="68975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Еще одним отличием почетных консулов </a:t>
            </a:r>
            <a:r>
              <a:rPr lang="ru-RU" sz="2200" dirty="0" smtClean="0"/>
              <a:t>от штатных </a:t>
            </a:r>
            <a:r>
              <a:rPr lang="ru-RU" sz="2200" dirty="0"/>
              <a:t>консулов является то, что </a:t>
            </a:r>
            <a:r>
              <a:rPr lang="ru-RU" sz="2200" dirty="0" smtClean="0"/>
              <a:t>почетные консулы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состоят на государственной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службе.</a:t>
            </a:r>
          </a:p>
          <a:p>
            <a:endParaRPr lang="ru-RU" sz="22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dirty="0" smtClean="0"/>
              <a:t>Но </a:t>
            </a:r>
            <a:r>
              <a:rPr lang="ru-RU" sz="2200" dirty="0"/>
              <a:t>при назначении им одновременно с </a:t>
            </a:r>
            <a:r>
              <a:rPr lang="ru-RU" sz="2200" dirty="0" smtClean="0"/>
              <a:t>вручением </a:t>
            </a:r>
            <a:r>
              <a:rPr lang="ru-RU" sz="2200" dirty="0"/>
              <a:t>консульского патента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присуждается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</a:t>
            </a:r>
            <a:r>
              <a:rPr lang="ru-RU" sz="2200" dirty="0" smtClean="0"/>
              <a:t>, полностью совпадающий с классами штатных </a:t>
            </a:r>
            <a:r>
              <a:rPr lang="ru-RU" sz="2200" dirty="0" smtClean="0"/>
              <a:t>консулов: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генеральный </a:t>
            </a:r>
            <a:r>
              <a:rPr lang="ru-RU" sz="2200" dirty="0"/>
              <a:t>консул,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консул</a:t>
            </a:r>
            <a:r>
              <a:rPr lang="ru-RU" sz="2200" dirty="0" smtClean="0"/>
              <a:t>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200" dirty="0" smtClean="0"/>
              <a:t>вице-консул.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685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0244" y="1824124"/>
            <a:ext cx="92145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Хотя в Венской конвенции 1963 г. и </a:t>
            </a:r>
            <a:r>
              <a:rPr lang="ru-RU" sz="2200" dirty="0" smtClean="0"/>
              <a:t>содержится </a:t>
            </a:r>
            <a:r>
              <a:rPr lang="ru-RU" sz="2200" dirty="0"/>
              <a:t>положение о том, что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заработная плата </a:t>
            </a:r>
            <a:r>
              <a:rPr lang="ru-RU" sz="2200" dirty="0" smtClean="0"/>
              <a:t>почетного </a:t>
            </a:r>
            <a:r>
              <a:rPr lang="ru-RU" sz="2200" dirty="0"/>
              <a:t>консула, получаемая им от представляемого</a:t>
            </a:r>
          </a:p>
          <a:p>
            <a:r>
              <a:rPr lang="ru-RU" sz="2200" dirty="0"/>
              <a:t>государства за выполнение своих функций, </a:t>
            </a:r>
            <a:r>
              <a:rPr lang="ru-RU" sz="2200" dirty="0" smtClean="0"/>
              <a:t>освобождается </a:t>
            </a:r>
            <a:r>
              <a:rPr lang="ru-RU" sz="2200" dirty="0"/>
              <a:t>от обложения налогами, </a:t>
            </a:r>
            <a:r>
              <a:rPr lang="ru-RU" sz="2200" dirty="0" smtClean="0"/>
              <a:t>сборами и </a:t>
            </a:r>
            <a:r>
              <a:rPr lang="ru-RU" sz="2200" dirty="0"/>
              <a:t>пошлинами,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практике почетные консулы</a:t>
            </a:r>
          </a:p>
          <a:p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имеют фиксированной заработной платы </a:t>
            </a:r>
            <a:r>
              <a:rPr lang="ru-RU" sz="2200" dirty="0" smtClean="0"/>
              <a:t>и обычно </a:t>
            </a:r>
            <a:r>
              <a:rPr lang="ru-RU" sz="2200" dirty="0"/>
              <a:t>их доход формируется за счет </a:t>
            </a:r>
            <a:r>
              <a:rPr lang="ru-RU" sz="2200" dirty="0" smtClean="0"/>
              <a:t>консульских </a:t>
            </a:r>
            <a:r>
              <a:rPr lang="ru-RU" sz="2200" dirty="0"/>
              <a:t>сборов за выполнение консульских </a:t>
            </a:r>
            <a:r>
              <a:rPr lang="ru-RU" sz="2200" dirty="0" smtClean="0"/>
              <a:t>функций.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43005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0AAA5-AD10-48A8-92C9-D668150E9724}" type="slidenum">
              <a:rPr lang="ru-RU" smtClean="0"/>
              <a:t>33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533" y="516110"/>
            <a:ext cx="6445955" cy="42956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37601" y="352119"/>
            <a:ext cx="318124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/>
              <a:t>Президент </a:t>
            </a:r>
            <a:r>
              <a:rPr lang="ru-RU" sz="2000" dirty="0" err="1"/>
              <a:t>Джоко</a:t>
            </a:r>
            <a:r>
              <a:rPr lang="ru-RU" sz="2000" dirty="0"/>
              <a:t> </a:t>
            </a:r>
            <a:r>
              <a:rPr lang="ru-RU" sz="2000" dirty="0" err="1"/>
              <a:t>Видодо</a:t>
            </a:r>
            <a:r>
              <a:rPr lang="ru-RU" sz="2000" dirty="0"/>
              <a:t> назначил Антона Александровича Зубко (32 года) Почетным консулом Республики Индонезия в Дальневосточном регионе </a:t>
            </a:r>
            <a:r>
              <a:rPr lang="ru-RU" sz="2000" dirty="0" smtClean="0"/>
              <a:t>России (во Владивостоке), </a:t>
            </a:r>
            <a:r>
              <a:rPr lang="ru-RU" sz="2000" dirty="0"/>
              <a:t>в том числе в </a:t>
            </a:r>
            <a:endParaRPr lang="ru-RU" sz="2000" dirty="0" smtClean="0"/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ru-RU" sz="2000" dirty="0" smtClean="0"/>
              <a:t>Приморском </a:t>
            </a:r>
            <a:r>
              <a:rPr lang="ru-RU" sz="2000" dirty="0"/>
              <a:t>крае</a:t>
            </a:r>
            <a:r>
              <a:rPr lang="ru-RU" sz="2000" dirty="0" smtClean="0"/>
              <a:t>,</a:t>
            </a:r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Хабаровском крае</a:t>
            </a:r>
            <a:r>
              <a:rPr lang="ru-RU" sz="2000" dirty="0" smtClean="0"/>
              <a:t>,</a:t>
            </a:r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Камчатском </a:t>
            </a:r>
            <a:r>
              <a:rPr lang="ru-RU" sz="2000" dirty="0" smtClean="0"/>
              <a:t>крае</a:t>
            </a:r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Сахалинской области.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6400" y="5027941"/>
            <a:ext cx="10947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Антон Зубков, предприниматель, владелец сети ресторанов и кафе во Владивостоке, занимается экспортом и импортом продуктов питания из Азиатско-Тихоокеанского региона.  За последние 5 лет его сеть кафе регулярно закупала кофейные зерна из Индонезии. Согласно данным консульского отдела Посольства Индонезии в Москве в Дальневосточном регионе России зарегистрированы 56 граждан Индонезии, в том числе 35 человек  во Владивостоке, в основном это студенты.</a:t>
            </a:r>
          </a:p>
        </p:txBody>
      </p:sp>
    </p:spTree>
    <p:extLst>
      <p:ext uri="{BB962C8B-B14F-4D97-AF65-F5344CB8AC3E}">
        <p14:creationId xmlns:p14="http://schemas.microsoft.com/office/powerpoint/2010/main" val="17257405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2445</TotalTime>
  <Words>2931</Words>
  <Application>Microsoft Office PowerPoint</Application>
  <PresentationFormat>Широкоэкранный</PresentationFormat>
  <Paragraphs>350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79</cp:revision>
  <dcterms:created xsi:type="dcterms:W3CDTF">2021-01-12T12:29:18Z</dcterms:created>
  <dcterms:modified xsi:type="dcterms:W3CDTF">2021-01-20T07:07:22Z</dcterms:modified>
</cp:coreProperties>
</file>